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77" r:id="rId1"/>
  </p:sldMasterIdLst>
  <p:notesMasterIdLst>
    <p:notesMasterId r:id="rId59"/>
  </p:notesMasterIdLst>
  <p:handoutMasterIdLst>
    <p:handoutMasterId r:id="rId60"/>
  </p:handoutMasterIdLst>
  <p:sldIdLst>
    <p:sldId id="975" r:id="rId2"/>
    <p:sldId id="1152" r:id="rId3"/>
    <p:sldId id="1150" r:id="rId4"/>
    <p:sldId id="1153" r:id="rId5"/>
    <p:sldId id="1154" r:id="rId6"/>
    <p:sldId id="976" r:id="rId7"/>
    <p:sldId id="897" r:id="rId8"/>
    <p:sldId id="896" r:id="rId9"/>
    <p:sldId id="1019" r:id="rId10"/>
    <p:sldId id="1156" r:id="rId11"/>
    <p:sldId id="1157" r:id="rId12"/>
    <p:sldId id="997" r:id="rId13"/>
    <p:sldId id="1020" r:id="rId14"/>
    <p:sldId id="1021" r:id="rId15"/>
    <p:sldId id="1023" r:id="rId16"/>
    <p:sldId id="1027" r:id="rId17"/>
    <p:sldId id="1043" r:id="rId18"/>
    <p:sldId id="1171" r:id="rId19"/>
    <p:sldId id="1033" r:id="rId20"/>
    <p:sldId id="1036" r:id="rId21"/>
    <p:sldId id="1037" r:id="rId22"/>
    <p:sldId id="1163" r:id="rId23"/>
    <p:sldId id="985" r:id="rId24"/>
    <p:sldId id="1047" r:id="rId25"/>
    <p:sldId id="983" r:id="rId26"/>
    <p:sldId id="1158" r:id="rId27"/>
    <p:sldId id="893" r:id="rId28"/>
    <p:sldId id="1174" r:id="rId29"/>
    <p:sldId id="996" r:id="rId30"/>
    <p:sldId id="979" r:id="rId31"/>
    <p:sldId id="1000" r:id="rId32"/>
    <p:sldId id="1048" r:id="rId33"/>
    <p:sldId id="980" r:id="rId34"/>
    <p:sldId id="977" r:id="rId35"/>
    <p:sldId id="981" r:id="rId36"/>
    <p:sldId id="1050" r:id="rId37"/>
    <p:sldId id="1049" r:id="rId38"/>
    <p:sldId id="982" r:id="rId39"/>
    <p:sldId id="1051" r:id="rId40"/>
    <p:sldId id="995" r:id="rId41"/>
    <p:sldId id="1162" r:id="rId42"/>
    <p:sldId id="915" r:id="rId43"/>
    <p:sldId id="1175" r:id="rId44"/>
    <p:sldId id="895" r:id="rId45"/>
    <p:sldId id="1017" r:id="rId46"/>
    <p:sldId id="1018" r:id="rId47"/>
    <p:sldId id="1169" r:id="rId48"/>
    <p:sldId id="1160" r:id="rId49"/>
    <p:sldId id="1039" r:id="rId50"/>
    <p:sldId id="1040" r:id="rId51"/>
    <p:sldId id="1041" r:id="rId52"/>
    <p:sldId id="1042" r:id="rId53"/>
    <p:sldId id="1161" r:id="rId54"/>
    <p:sldId id="1046" r:id="rId55"/>
    <p:sldId id="1053" r:id="rId56"/>
    <p:sldId id="1009" r:id="rId57"/>
    <p:sldId id="1054" r:id="rId58"/>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6"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F3C"/>
    <a:srgbClr val="FFFFFF"/>
    <a:srgbClr val="137861"/>
    <a:srgbClr val="7EFF76"/>
    <a:srgbClr val="548D65"/>
    <a:srgbClr val="4F9CEE"/>
    <a:srgbClr val="FCFDFE"/>
    <a:srgbClr val="D4D3D2"/>
    <a:srgbClr val="F4F7F7"/>
    <a:srgbClr val="6E67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5" autoAdjust="0"/>
    <p:restoredTop sz="87793" autoAdjust="0"/>
  </p:normalViewPr>
  <p:slideViewPr>
    <p:cSldViewPr>
      <p:cViewPr>
        <p:scale>
          <a:sx n="50" d="100"/>
          <a:sy n="50" d="100"/>
        </p:scale>
        <p:origin x="2004" y="208"/>
      </p:cViewPr>
      <p:guideLst>
        <p:guide orient="horz" pos="2266"/>
        <p:guide pos="2880"/>
      </p:guideLst>
    </p:cSldViewPr>
  </p:slideViewPr>
  <p:notesTextViewPr>
    <p:cViewPr>
      <p:scale>
        <a:sx n="100" d="100"/>
        <a:sy n="100" d="100"/>
      </p:scale>
      <p:origin x="0" y="0"/>
    </p:cViewPr>
  </p:notesTextViewPr>
  <p:sorterViewPr>
    <p:cViewPr>
      <p:scale>
        <a:sx n="100" d="100"/>
        <a:sy n="100" d="100"/>
      </p:scale>
      <p:origin x="0" y="-618"/>
    </p:cViewPr>
  </p:sorterViewPr>
  <p:notesViewPr>
    <p:cSldViewPr>
      <p:cViewPr varScale="1">
        <p:scale>
          <a:sx n="114" d="100"/>
          <a:sy n="114" d="100"/>
        </p:scale>
        <p:origin x="244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45659" cy="496412"/>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50837" y="0"/>
            <a:ext cx="2945659" cy="496412"/>
          </a:xfrm>
          <a:prstGeom prst="rect">
            <a:avLst/>
          </a:prstGeom>
        </p:spPr>
        <p:txBody>
          <a:bodyPr vert="horz" lIns="91440" tIns="45720" rIns="91440" bIns="45720" rtlCol="0"/>
          <a:lstStyle>
            <a:lvl1pPr algn="r">
              <a:defRPr sz="1200"/>
            </a:lvl1pPr>
          </a:lstStyle>
          <a:p>
            <a:pPr>
              <a:defRPr/>
            </a:pPr>
            <a:fld id="{F5717A08-4EFF-4E1F-9428-32B3E8AA5BBF}" type="datetimeFigureOut">
              <a:rPr lang="zh-CN" altLang="en-US"/>
              <a:t>2022/12/29</a:t>
            </a:fld>
            <a:endParaRPr lang="zh-CN" altLang="en-US"/>
          </a:p>
        </p:txBody>
      </p:sp>
      <p:sp>
        <p:nvSpPr>
          <p:cNvPr id="4" name="页脚占位符 3"/>
          <p:cNvSpPr>
            <a:spLocks noGrp="1"/>
          </p:cNvSpPr>
          <p:nvPr>
            <p:ph type="ftr" sz="quarter" idx="2"/>
          </p:nvPr>
        </p:nvSpPr>
        <p:spPr>
          <a:xfrm>
            <a:off x="1" y="9429516"/>
            <a:ext cx="2945659" cy="496412"/>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50837" y="9429516"/>
            <a:ext cx="2945659" cy="496412"/>
          </a:xfrm>
          <a:prstGeom prst="rect">
            <a:avLst/>
          </a:prstGeom>
        </p:spPr>
        <p:txBody>
          <a:bodyPr vert="horz" wrap="square" lIns="91440" tIns="45720" rIns="91440" bIns="45720" numCol="1" anchor="b" anchorCtr="0" compatLnSpc="1"/>
          <a:lstStyle>
            <a:lvl1pPr algn="r">
              <a:defRPr sz="1200"/>
            </a:lvl1pPr>
          </a:lstStyle>
          <a:p>
            <a:fld id="{E6EAC048-E547-47CB-AD87-3FAD1B682181}"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45659" cy="496412"/>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0837" y="0"/>
            <a:ext cx="2945659" cy="496412"/>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38F86A1-69B5-4E18-BFA8-3F70A1ECBA97}" type="datetimeFigureOut">
              <a:rPr lang="zh-CN" altLang="en-US"/>
              <a:t>2022/12/29</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79768" y="4715907"/>
            <a:ext cx="5438140" cy="4467702"/>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429516"/>
            <a:ext cx="2945659" cy="496412"/>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0837" y="9429516"/>
            <a:ext cx="2945659" cy="496412"/>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178C7A2D-8CC7-4A6A-8E6B-F00CC693A825}" type="slidenum">
              <a:rPr lang="zh-CN" altLang="en-US"/>
              <a:t>‹#›</a:t>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ke.baidu.com/item/%E6%A6%82%E7%8E%87/82884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E6%A6%82%E7%8E%87/82884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baike.baidu.com/item/%E6%A6%82%E7%8E%87/828845"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baike.baidu.com/item/%E6%A6%82%E7%8E%87/828845"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2283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数学期望是试验中每次可能结果的</a:t>
            </a:r>
            <a:r>
              <a:rPr lang="zh-CN" altLang="en-US" sz="1200" b="0" i="0" u="none" strike="noStrike" kern="1200" dirty="0">
                <a:solidFill>
                  <a:schemeClr val="tx1"/>
                </a:solidFill>
                <a:effectLst/>
                <a:latin typeface="+mn-lt"/>
                <a:ea typeface="+mn-ea"/>
                <a:cs typeface="+mn-cs"/>
                <a:hlinkClick r:id="rId3"/>
              </a:rPr>
              <a:t>概率</a:t>
            </a:r>
            <a:r>
              <a:rPr lang="zh-CN" altLang="en-US" sz="1200" b="0" i="0" kern="1200" dirty="0">
                <a:solidFill>
                  <a:schemeClr val="tx1"/>
                </a:solidFill>
                <a:effectLst/>
                <a:latin typeface="+mn-lt"/>
                <a:ea typeface="+mn-ea"/>
                <a:cs typeface="+mn-cs"/>
              </a:rPr>
              <a:t>乘以其结果的总和，</a:t>
            </a:r>
            <a:endParaRPr lang="zh-CN" altLang="en-US" dirty="0"/>
          </a:p>
        </p:txBody>
      </p:sp>
    </p:spTree>
    <p:extLst>
      <p:ext uri="{BB962C8B-B14F-4D97-AF65-F5344CB8AC3E}">
        <p14:creationId xmlns:p14="http://schemas.microsoft.com/office/powerpoint/2010/main" val="56453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数学期望是试验中每次可能结果的</a:t>
            </a:r>
            <a:r>
              <a:rPr lang="zh-CN" altLang="en-US" sz="1200" b="0" i="0" u="none" strike="noStrike" kern="1200" dirty="0">
                <a:solidFill>
                  <a:schemeClr val="tx1"/>
                </a:solidFill>
                <a:effectLst/>
                <a:latin typeface="+mn-lt"/>
                <a:ea typeface="+mn-ea"/>
                <a:cs typeface="+mn-cs"/>
                <a:hlinkClick r:id="rId3"/>
              </a:rPr>
              <a:t>概率</a:t>
            </a:r>
            <a:r>
              <a:rPr lang="zh-CN" altLang="en-US" sz="1200" b="0" i="0" kern="1200" dirty="0">
                <a:solidFill>
                  <a:schemeClr val="tx1"/>
                </a:solidFill>
                <a:effectLst/>
                <a:latin typeface="+mn-lt"/>
                <a:ea typeface="+mn-ea"/>
                <a:cs typeface="+mn-cs"/>
              </a:rPr>
              <a:t>乘以其结果的总和，</a:t>
            </a:r>
            <a:endParaRPr lang="zh-CN" altLang="en-US" dirty="0"/>
          </a:p>
        </p:txBody>
      </p:sp>
    </p:spTree>
    <p:extLst>
      <p:ext uri="{BB962C8B-B14F-4D97-AF65-F5344CB8AC3E}">
        <p14:creationId xmlns:p14="http://schemas.microsoft.com/office/powerpoint/2010/main" val="3199006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20202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3772688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340207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58682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𝐴</m:t>
                        </m:r>
                      </m:sub>
                    </m:sSub>
                  </m:oMath>
                </a14:m>
                <a:r>
                  <a:rPr lang="zh-CN" altLang="en-US" dirty="0"/>
                  <a:t>服从二项分布</a:t>
                </a:r>
                <a:r>
                  <a:rPr lang="en-US" altLang="zh-CN" dirty="0"/>
                  <a:t>Binomial(</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en-US" altLang="zh-CN" dirty="0"/>
                  <a:t>)</a:t>
                </a:r>
                <a:r>
                  <a:rPr lang="zh-CN" altLang="en-US" dirty="0"/>
                  <a:t>，表示做（</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𝐵</m:t>
                        </m:r>
                      </m:sub>
                    </m:sSub>
                  </m:oMath>
                </a14:m>
                <a:r>
                  <a:rPr lang="zh-CN" altLang="en-US" dirty="0"/>
                  <a:t>）次独立重复的伯努利试验，每次事件</a:t>
                </a:r>
                <a:r>
                  <a:rPr lang="en-US" altLang="zh-CN" dirty="0"/>
                  <a:t>A (</a:t>
                </a:r>
                <a:r>
                  <a:rPr lang="zh-CN" altLang="en-US" dirty="0"/>
                  <a:t>被预测为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𝐴</m:t>
                        </m:r>
                      </m:sub>
                    </m:sSub>
                  </m:oMath>
                </a14:m>
                <a:r>
                  <a:rPr lang="en-US" altLang="zh-CN" dirty="0"/>
                  <a:t>) </a:t>
                </a:r>
                <a:r>
                  <a:rPr lang="zh-CN" altLang="en-US" dirty="0"/>
                  <a:t>发生的概率为</a:t>
                </a:r>
                <a14:m>
                  <m:oMath xmlns:m="http://schemas.openxmlformats.org/officeDocument/2006/math">
                    <m:r>
                      <a:rPr lang="en-US" altLang="zh-CN" i="1" dirty="0" smtClean="0">
                        <a:latin typeface="Cambria Math" panose="02040503050406030204" pitchFamily="18" charset="0"/>
                      </a:rPr>
                      <m:t>𝑝</m:t>
                    </m:r>
                  </m:oMath>
                </a14:m>
                <a:r>
                  <a:rPr lang="en-US" altLang="zh-CN" dirty="0"/>
                  <a:t>. </a:t>
                </a:r>
                <a:r>
                  <a:rPr lang="zh-CN" altLang="en-US"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𝐵</m:t>
                        </m:r>
                      </m:sub>
                    </m:sSub>
                  </m:oMath>
                </a14:m>
                <a:r>
                  <a:rPr lang="en-US" altLang="zh-CN" dirty="0"/>
                  <a:t>)</a:t>
                </a:r>
                <a:r>
                  <a:rPr lang="zh-CN" altLang="en-US" dirty="0"/>
                  <a:t>次实验中，事件</a:t>
                </a:r>
                <a:r>
                  <a:rPr lang="en-US" altLang="zh-CN" dirty="0"/>
                  <a:t>A (</a:t>
                </a:r>
                <a:r>
                  <a:rPr lang="zh-CN" altLang="en-US" dirty="0"/>
                  <a:t>被预测为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𝐴</m:t>
                        </m:r>
                      </m:sub>
                    </m:sSub>
                  </m:oMath>
                </a14:m>
                <a:r>
                  <a:rPr lang="en-US" altLang="zh-CN" dirty="0"/>
                  <a:t>) </a:t>
                </a:r>
                <a:r>
                  <a:rPr lang="zh-CN" altLang="en-US" dirty="0"/>
                  <a:t>发生的总次数计为随机变量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𝐴</m:t>
                        </m:r>
                      </m:sub>
                    </m:sSub>
                  </m:oMath>
                </a14:m>
                <a:r>
                  <a:rPr lang="zh-CN" altLang="en-US" dirty="0"/>
                  <a:t>。那么，</a:t>
                </a:r>
                <a14:m>
                  <m:oMath xmlns:m="http://schemas.openxmlformats.org/officeDocument/2006/math">
                    <m:sSub>
                      <m:sSubPr>
                        <m:ctrlPr>
                          <a:rPr lang="en-US" altLang="zh-CN" sz="1200" b="0" i="1" dirty="0" smtClean="0">
                            <a:solidFill>
                              <a:schemeClr val="tx1"/>
                            </a:solidFill>
                            <a:latin typeface="Cambria Math" panose="02040503050406030204" pitchFamily="18" charset="0"/>
                            <a:cs typeface="Times New Roman" panose="02020603050405020304" pitchFamily="18" charset="0"/>
                          </a:rPr>
                        </m:ctrlPr>
                      </m:sSubPr>
                      <m:e>
                        <m:r>
                          <a:rPr lang="en-US" altLang="zh-CN" sz="1200" i="1" dirty="0" smtClean="0">
                            <a:solidFill>
                              <a:schemeClr val="tx1"/>
                            </a:solidFill>
                            <a:latin typeface="Cambria Math" panose="02040503050406030204" pitchFamily="18" charset="0"/>
                            <a:cs typeface="Times New Roman" panose="02020603050405020304" pitchFamily="18" charset="0"/>
                          </a:rPr>
                          <m:t>𝑛</m:t>
                        </m:r>
                      </m:e>
                      <m:sub>
                        <m:r>
                          <a:rPr lang="en-US" altLang="zh-CN" sz="1200" i="1" dirty="0" smtClean="0">
                            <a:solidFill>
                              <a:schemeClr val="tx1"/>
                            </a:solidFill>
                            <a:latin typeface="Cambria Math" panose="02040503050406030204" pitchFamily="18" charset="0"/>
                            <a:cs typeface="Times New Roman" panose="02020603050405020304" pitchFamily="18" charset="0"/>
                          </a:rPr>
                          <m:t>𝐴</m:t>
                        </m:r>
                      </m:sub>
                    </m:sSub>
                  </m:oMath>
                </a14:m>
                <a:r>
                  <a:rPr lang="zh-CN" altLang="en-US" dirty="0"/>
                  <a:t>服从参数为</a:t>
                </a:r>
                <a14:m>
                  <m:oMath xmlns:m="http://schemas.openxmlformats.org/officeDocument/2006/math">
                    <m:sSub>
                      <m:sSubPr>
                        <m:ctrlPr>
                          <a:rPr lang="en-US" altLang="zh-CN" sz="1200" b="0" i="1" dirty="0" smtClean="0">
                            <a:solidFill>
                              <a:schemeClr val="tx1"/>
                            </a:solidFill>
                            <a:latin typeface="Cambria Math" panose="02040503050406030204" pitchFamily="18" charset="0"/>
                            <a:cs typeface="Times New Roman" panose="02020603050405020304" pitchFamily="18" charset="0"/>
                          </a:rPr>
                        </m:ctrlPr>
                      </m:sSubPr>
                      <m:e>
                        <m:r>
                          <a:rPr lang="en-US" altLang="zh-CN" sz="1200" i="1" dirty="0" err="1">
                            <a:solidFill>
                              <a:schemeClr val="tx1"/>
                            </a:solidFill>
                            <a:latin typeface="Cambria Math" panose="02040503050406030204" pitchFamily="18" charset="0"/>
                            <a:cs typeface="Times New Roman" panose="02020603050405020304" pitchFamily="18" charset="0"/>
                          </a:rPr>
                          <m:t>𝑛</m:t>
                        </m:r>
                      </m:e>
                      <m:sub>
                        <m:r>
                          <a:rPr lang="en-US" altLang="zh-CN" sz="1200" i="1" dirty="0" err="1">
                            <a:solidFill>
                              <a:schemeClr val="tx1"/>
                            </a:solidFill>
                            <a:latin typeface="Cambria Math" panose="02040503050406030204" pitchFamily="18" charset="0"/>
                            <a:cs typeface="Times New Roman" panose="02020603050405020304" pitchFamily="18" charset="0"/>
                          </a:rPr>
                          <m:t>𝐴</m:t>
                        </m:r>
                      </m:sub>
                    </m:sSub>
                    <m:r>
                      <a:rPr lang="en-US" altLang="zh-CN" sz="1200" i="1" dirty="0" err="1">
                        <a:solidFill>
                          <a:schemeClr val="tx1"/>
                        </a:solidFill>
                        <a:latin typeface="Cambria Math" panose="02040503050406030204" pitchFamily="18" charset="0"/>
                        <a:cs typeface="Times New Roman" panose="02020603050405020304" pitchFamily="18" charset="0"/>
                      </a:rPr>
                      <m:t>+</m:t>
                    </m:r>
                    <m:sSub>
                      <m:sSubPr>
                        <m:ctrlPr>
                          <a:rPr lang="en-US" altLang="zh-CN" sz="1200" b="0" i="1" dirty="0" smtClean="0">
                            <a:solidFill>
                              <a:schemeClr val="tx1"/>
                            </a:solidFill>
                            <a:latin typeface="Cambria Math" panose="02040503050406030204" pitchFamily="18" charset="0"/>
                            <a:cs typeface="Times New Roman" panose="02020603050405020304" pitchFamily="18" charset="0"/>
                          </a:rPr>
                        </m:ctrlPr>
                      </m:sSubPr>
                      <m:e>
                        <m:r>
                          <a:rPr lang="en-US" altLang="zh-CN" sz="1200" i="1" dirty="0" err="1">
                            <a:solidFill>
                              <a:schemeClr val="tx1"/>
                            </a:solidFill>
                            <a:latin typeface="Cambria Math" panose="02040503050406030204" pitchFamily="18" charset="0"/>
                            <a:cs typeface="Times New Roman" panose="02020603050405020304" pitchFamily="18" charset="0"/>
                          </a:rPr>
                          <m:t>𝑛</m:t>
                        </m:r>
                      </m:e>
                      <m:sub>
                        <m:r>
                          <a:rPr lang="en-US" altLang="zh-CN" sz="1200" i="1" dirty="0" err="1">
                            <a:solidFill>
                              <a:schemeClr val="tx1"/>
                            </a:solidFill>
                            <a:latin typeface="Cambria Math" panose="02040503050406030204" pitchFamily="18" charset="0"/>
                            <a:cs typeface="Times New Roman" panose="02020603050405020304" pitchFamily="18" charset="0"/>
                          </a:rPr>
                          <m:t>𝐵</m:t>
                        </m:r>
                      </m:sub>
                    </m:sSub>
                    <m:r>
                      <a:rPr lang="zh-CN" altLang="en-US" sz="1200" i="1" dirty="0" smtClean="0">
                        <a:solidFill>
                          <a:schemeClr val="tx1"/>
                        </a:solidFill>
                        <a:latin typeface="Cambria Math" panose="02040503050406030204" pitchFamily="18" charset="0"/>
                        <a:cs typeface="Times New Roman" panose="02020603050405020304" pitchFamily="18" charset="0"/>
                      </a:rPr>
                      <m:t>和</m:t>
                    </m:r>
                    <m:r>
                      <a:rPr lang="en-US" altLang="zh-CN" sz="1200" i="1" dirty="0" smtClean="0">
                        <a:solidFill>
                          <a:schemeClr val="tx1"/>
                        </a:solidFill>
                        <a:latin typeface="Cambria Math" panose="02040503050406030204" pitchFamily="18" charset="0"/>
                        <a:cs typeface="Times New Roman" panose="02020603050405020304" pitchFamily="18" charset="0"/>
                      </a:rPr>
                      <m:t>𝑝</m:t>
                    </m:r>
                  </m:oMath>
                </a14:m>
                <a:r>
                  <a:rPr lang="zh-CN" altLang="en-US" sz="1200" dirty="0">
                    <a:solidFill>
                      <a:schemeClr val="tx1"/>
                    </a:solidFill>
                    <a:latin typeface="Times New Roman" panose="02020603050405020304" pitchFamily="18" charset="0"/>
                    <a:cs typeface="Times New Roman" panose="02020603050405020304" pitchFamily="18" charset="0"/>
                  </a:rPr>
                  <a:t>的二项分布</a:t>
                </a:r>
                <a:r>
                  <a:rPr lang="en-US" altLang="zh-CN" sz="1200" dirty="0">
                    <a:solidFill>
                      <a:schemeClr val="tx1"/>
                    </a:solidFill>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值：原假设为真时取到极端情况的概率</a:t>
                </a:r>
                <a:endParaRPr lang="en-US" altLang="zh-CN" sz="1200" i="0" dirty="0">
                  <a:solidFill>
                    <a:schemeClr val="tx1"/>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zh-CN" altLang="en-US" sz="1200" dirty="0">
                    <a:solidFill>
                      <a:schemeClr val="tx1"/>
                    </a:solidFill>
                    <a:latin typeface="Times New Roman" panose="02020603050405020304" pitchFamily="18" charset="0"/>
                    <a:cs typeface="Times New Roman" panose="02020603050405020304" pitchFamily="18" charset="0"/>
                  </a:rPr>
                  <a:t>双边假设检验</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值：如果是双侧检验</a:t>
                </a:r>
                <a:r>
                  <a:rPr lang="en-US" altLang="zh-CN" sz="1200" i="0" dirty="0">
                    <a:solidFill>
                      <a:schemeClr val="tx1"/>
                    </a:solidFill>
                    <a:latin typeface="Times New Roman" panose="02020603050405020304" pitchFamily="18" charset="0"/>
                    <a:cs typeface="Times New Roman" panose="02020603050405020304" pitchFamily="18" charset="0"/>
                  </a:rPr>
                  <a:t>,</a:t>
                </a:r>
                <a:r>
                  <a:rPr lang="zh-CN" altLang="en-US" sz="1200" i="0" dirty="0">
                    <a:solidFill>
                      <a:schemeClr val="tx1"/>
                    </a:solidFill>
                    <a:latin typeface="Times New Roman" panose="02020603050405020304" pitchFamily="18" charset="0"/>
                    <a:cs typeface="Times New Roman" panose="02020603050405020304" pitchFamily="18" charset="0"/>
                  </a:rPr>
                  <a:t>其</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值通常是在单侧的基础上乘以</a:t>
                </a:r>
                <a:r>
                  <a:rPr lang="en-US" altLang="zh-CN" sz="1200" i="0" dirty="0">
                    <a:solidFill>
                      <a:schemeClr val="tx1"/>
                    </a:solidFill>
                    <a:latin typeface="Times New Roman" panose="02020603050405020304" pitchFamily="18" charset="0"/>
                    <a:cs typeface="Times New Roman" panose="02020603050405020304" pitchFamily="18" charset="0"/>
                  </a:rPr>
                  <a:t>2</a:t>
                </a:r>
                <a:r>
                  <a:rPr lang="zh-CN" altLang="en-US" sz="1200" i="0" dirty="0">
                    <a:solidFill>
                      <a:schemeClr val="tx1"/>
                    </a:solidFill>
                    <a:latin typeface="Times New Roman" panose="02020603050405020304" pitchFamily="18" charset="0"/>
                    <a:cs typeface="Times New Roman" panose="02020603050405020304" pitchFamily="18" charset="0"/>
                  </a:rPr>
                  <a:t>。</a:t>
                </a:r>
                <a:endParaRPr lang="en-US" altLang="zh-CN" sz="1200" i="0" dirty="0">
                  <a:solidFill>
                    <a:schemeClr val="tx1"/>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en-US" altLang="zh-CN" sz="1200" i="0" dirty="0" err="1">
                    <a:solidFill>
                      <a:schemeClr val="tx1"/>
                    </a:solidFill>
                    <a:latin typeface="Times New Roman" panose="02020603050405020304" pitchFamily="18" charset="0"/>
                    <a:cs typeface="Times New Roman" panose="02020603050405020304" pitchFamily="18" charset="0"/>
                  </a:rPr>
                  <a:t>sc</a:t>
                </a:r>
                <a:r>
                  <a:rPr lang="en-US" altLang="zh-CN" sz="1200" i="1" dirty="0" err="1">
                    <a:solidFill>
                      <a:schemeClr val="tx1"/>
                    </a:solidFill>
                    <a:latin typeface="Times New Roman" panose="02020603050405020304" pitchFamily="18" charset="0"/>
                    <a:cs typeface="Times New Roman" panose="02020603050405020304" pitchFamily="18" charset="0"/>
                  </a:rPr>
                  <a:t>ipy.stats</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模块包含大量概率分布、频率统计、统计检验、核密度估计、准蒙特卡洛等函数接口。</a:t>
                </a:r>
                <a:r>
                  <a:rPr lang="en-US" altLang="zh-CN" sz="1200" i="1" dirty="0" err="1">
                    <a:solidFill>
                      <a:schemeClr val="tx1"/>
                    </a:solidFill>
                    <a:latin typeface="Times New Roman" panose="02020603050405020304" pitchFamily="18" charset="0"/>
                    <a:cs typeface="Times New Roman" panose="02020603050405020304" pitchFamily="18" charset="0"/>
                  </a:rPr>
                  <a:t>scipy.stats.binom_test</a:t>
                </a:r>
                <a:r>
                  <a:rPr lang="en-US" altLang="zh-CN" sz="1200" dirty="0">
                    <a:solidFill>
                      <a:schemeClr val="tx1"/>
                    </a:solidFill>
                    <a:latin typeface="Times New Roman" panose="02020603050405020304" pitchFamily="18" charset="0"/>
                    <a:cs typeface="Times New Roman" panose="02020603050405020304" pitchFamily="18" charset="0"/>
                  </a:rPr>
                  <a:t> </a:t>
                </a:r>
                <a:r>
                  <a:rPr lang="zh-CN" altLang="en-US" sz="1200" dirty="0">
                    <a:solidFill>
                      <a:schemeClr val="tx1"/>
                    </a:solidFill>
                    <a:latin typeface="Times New Roman" panose="02020603050405020304" pitchFamily="18" charset="0"/>
                    <a:cs typeface="Times New Roman" panose="02020603050405020304" pitchFamily="18" charset="0"/>
                  </a:rPr>
                  <a:t>是</a:t>
                </a:r>
                <a:r>
                  <a:rPr lang="en-US" altLang="zh-CN" sz="1200" dirty="0">
                    <a:solidFill>
                      <a:schemeClr val="tx1"/>
                    </a:solidFill>
                    <a:latin typeface="Times New Roman" panose="02020603050405020304" pitchFamily="18" charset="0"/>
                    <a:cs typeface="Times New Roman" panose="02020603050405020304" pitchFamily="18" charset="0"/>
                  </a:rPr>
                  <a:t>python</a:t>
                </a:r>
                <a:r>
                  <a:rPr lang="zh-CN" altLang="en-US" sz="1200" dirty="0">
                    <a:solidFill>
                      <a:schemeClr val="tx1"/>
                    </a:solidFill>
                    <a:latin typeface="Times New Roman" panose="02020603050405020304" pitchFamily="18" charset="0"/>
                    <a:cs typeface="Times New Roman" panose="02020603050405020304" pitchFamily="18" charset="0"/>
                  </a:rPr>
                  <a:t>的数学工具库 </a:t>
                </a:r>
                <a:r>
                  <a:rPr lang="en-US" altLang="zh-CN" sz="1200" i="1" dirty="0" err="1">
                    <a:solidFill>
                      <a:schemeClr val="tx1"/>
                    </a:solidFill>
                    <a:latin typeface="Times New Roman" panose="02020603050405020304" pitchFamily="18" charset="0"/>
                    <a:cs typeface="Times New Roman" panose="02020603050405020304" pitchFamily="18" charset="0"/>
                  </a:rPr>
                  <a:t>scipy</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下的</a:t>
                </a:r>
                <a:r>
                  <a:rPr lang="zh-CN" altLang="en-US" sz="1200" dirty="0">
                    <a:solidFill>
                      <a:schemeClr val="tx1"/>
                    </a:solidFill>
                    <a:latin typeface="Times New Roman" panose="02020603050405020304" pitchFamily="18" charset="0"/>
                    <a:cs typeface="Times New Roman" panose="02020603050405020304" pitchFamily="18" charset="0"/>
                  </a:rPr>
                  <a:t>统计模块 </a:t>
                </a:r>
                <a:r>
                  <a:rPr lang="en-US" altLang="zh-CN" sz="1200" i="1" dirty="0" err="1">
                    <a:solidFill>
                      <a:schemeClr val="tx1"/>
                    </a:solidFill>
                    <a:latin typeface="Times New Roman" panose="02020603050405020304" pitchFamily="18" charset="0"/>
                    <a:cs typeface="Times New Roman" panose="02020603050405020304" pitchFamily="18" charset="0"/>
                  </a:rPr>
                  <a:t>scipy.stats</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中的一项函数。</a:t>
                </a:r>
                <a:r>
                  <a:rPr lang="zh-CN" altLang="en-US" sz="1200" dirty="0">
                    <a:solidFill>
                      <a:schemeClr val="tx1"/>
                    </a:solidFill>
                    <a:latin typeface="Times New Roman" panose="02020603050405020304" pitchFamily="18" charset="0"/>
                    <a:cs typeface="Times New Roman" panose="02020603050405020304" pitchFamily="18" charset="0"/>
                  </a:rPr>
                  <a:t>是对伯努利实验中成功概率为</a:t>
                </a:r>
                <a14:m>
                  <m:oMath xmlns:m="http://schemas.openxmlformats.org/officeDocument/2006/math">
                    <m:r>
                      <a:rPr lang="en-US" altLang="zh-CN" sz="1200" i="1" dirty="0" smtClean="0">
                        <a:solidFill>
                          <a:schemeClr val="tx1"/>
                        </a:solidFill>
                        <a:latin typeface="Cambria Math" panose="02040503050406030204" pitchFamily="18" charset="0"/>
                        <a:cs typeface="Times New Roman" panose="02020603050405020304" pitchFamily="18" charset="0"/>
                      </a:rPr>
                      <m:t>𝑝</m:t>
                    </m:r>
                  </m:oMath>
                </a14:m>
                <a:r>
                  <a:rPr lang="zh-CN" altLang="en-US" sz="1200" dirty="0">
                    <a:solidFill>
                      <a:schemeClr val="tx1"/>
                    </a:solidFill>
                    <a:latin typeface="Times New Roman" panose="02020603050405020304" pitchFamily="18" charset="0"/>
                    <a:cs typeface="Times New Roman" panose="02020603050405020304" pitchFamily="18" charset="0"/>
                  </a:rPr>
                  <a:t>的原假设的精确双边检验。</a:t>
                </a:r>
                <a:endParaRPr lang="en-US" altLang="zh-CN" sz="1200" i="0" dirty="0">
                  <a:solidFill>
                    <a:schemeClr val="tx1"/>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en-US" altLang="zh-CN" b="0" i="0">
                    <a:latin typeface="Cambria Math" panose="02040503050406030204" pitchFamily="18" charset="0"/>
                  </a:rPr>
                  <a:t>𝑛_𝐴</a:t>
                </a:r>
                <a:r>
                  <a:rPr lang="zh-CN" altLang="en-US" dirty="0"/>
                  <a:t>服从二项分布</a:t>
                </a:r>
                <a:r>
                  <a:rPr lang="en-US" altLang="zh-CN" dirty="0"/>
                  <a:t>Binomial(</a:t>
                </a:r>
                <a:r>
                  <a:rPr lang="en-US" altLang="zh-CN" b="0" i="0">
                    <a:latin typeface="Cambria Math" panose="02040503050406030204" pitchFamily="18" charset="0"/>
                  </a:rPr>
                  <a:t>𝑛_𝐴+𝑛_𝐵;𝑝</a:t>
                </a:r>
                <a:r>
                  <a:rPr lang="en-US" altLang="zh-CN" dirty="0"/>
                  <a:t>)</a:t>
                </a:r>
                <a:r>
                  <a:rPr lang="zh-CN" altLang="en-US" dirty="0"/>
                  <a:t>，表示做（</a:t>
                </a:r>
                <a:r>
                  <a:rPr lang="en-US" altLang="zh-CN" b="0" i="0">
                    <a:latin typeface="Cambria Math" panose="02040503050406030204" pitchFamily="18" charset="0"/>
                  </a:rPr>
                  <a:t>𝑛_𝐴+𝑛_𝐵</a:t>
                </a:r>
                <a:r>
                  <a:rPr lang="zh-CN" altLang="en-US" dirty="0"/>
                  <a:t>）次独立重复的伯努利试验，每次事件</a:t>
                </a:r>
                <a:r>
                  <a:rPr lang="en-US" altLang="zh-CN" dirty="0"/>
                  <a:t>A (</a:t>
                </a:r>
                <a:r>
                  <a:rPr lang="zh-CN" altLang="en-US" dirty="0"/>
                  <a:t>被预测为</a:t>
                </a:r>
                <a:r>
                  <a:rPr lang="en-US" altLang="zh-CN" b="0" i="0">
                    <a:latin typeface="Cambria Math" panose="02040503050406030204" pitchFamily="18" charset="0"/>
                  </a:rPr>
                  <a:t>𝑐_𝐴</a:t>
                </a:r>
                <a:r>
                  <a:rPr lang="en-US" altLang="zh-CN" dirty="0"/>
                  <a:t>) </a:t>
                </a:r>
                <a:r>
                  <a:rPr lang="zh-CN" altLang="en-US" dirty="0"/>
                  <a:t>发生的概率为</a:t>
                </a:r>
                <a:r>
                  <a:rPr lang="en-US" altLang="zh-CN" i="0" dirty="0">
                    <a:latin typeface="Cambria Math" panose="02040503050406030204" pitchFamily="18" charset="0"/>
                  </a:rPr>
                  <a:t>𝑝</a:t>
                </a:r>
                <a:r>
                  <a:rPr lang="en-US" altLang="zh-CN" dirty="0"/>
                  <a:t>. </a:t>
                </a:r>
                <a:r>
                  <a:rPr lang="zh-CN" altLang="en-US" dirty="0"/>
                  <a:t>（</a:t>
                </a:r>
                <a:r>
                  <a:rPr lang="en-US" altLang="zh-CN" b="0" i="0">
                    <a:latin typeface="Cambria Math" panose="02040503050406030204" pitchFamily="18" charset="0"/>
                  </a:rPr>
                  <a:t>𝑛_𝐴+𝑛_𝐵</a:t>
                </a:r>
                <a:r>
                  <a:rPr lang="en-US" altLang="zh-CN" dirty="0"/>
                  <a:t>)</a:t>
                </a:r>
                <a:r>
                  <a:rPr lang="zh-CN" altLang="en-US" dirty="0"/>
                  <a:t>次实验中，事件</a:t>
                </a:r>
                <a:r>
                  <a:rPr lang="en-US" altLang="zh-CN" dirty="0"/>
                  <a:t>A (</a:t>
                </a:r>
                <a:r>
                  <a:rPr lang="zh-CN" altLang="en-US" dirty="0"/>
                  <a:t>被预测为</a:t>
                </a:r>
                <a:r>
                  <a:rPr lang="en-US" altLang="zh-CN" b="0" i="0">
                    <a:latin typeface="Cambria Math" panose="02040503050406030204" pitchFamily="18" charset="0"/>
                  </a:rPr>
                  <a:t>𝑐_𝐴</a:t>
                </a:r>
                <a:r>
                  <a:rPr lang="en-US" altLang="zh-CN" dirty="0"/>
                  <a:t>) </a:t>
                </a:r>
                <a:r>
                  <a:rPr lang="zh-CN" altLang="en-US" dirty="0"/>
                  <a:t>发生的总次数计为随机变量</a:t>
                </a:r>
                <a:r>
                  <a:rPr lang="en-US" altLang="zh-CN" b="0" i="0">
                    <a:latin typeface="Cambria Math" panose="02040503050406030204" pitchFamily="18" charset="0"/>
                  </a:rPr>
                  <a:t>𝑛_𝐴</a:t>
                </a:r>
                <a:r>
                  <a:rPr lang="zh-CN" altLang="en-US" dirty="0"/>
                  <a:t>。那么，</a:t>
                </a:r>
                <a:r>
                  <a:rPr lang="en-US" altLang="zh-CN" sz="1200" i="0" dirty="0">
                    <a:solidFill>
                      <a:schemeClr val="tx1"/>
                    </a:solidFill>
                    <a:latin typeface="Cambria Math" panose="02040503050406030204" pitchFamily="18" charset="0"/>
                    <a:cs typeface="Times New Roman" panose="02020603050405020304" pitchFamily="18" charset="0"/>
                  </a:rPr>
                  <a:t>𝑛</a:t>
                </a:r>
                <a:r>
                  <a:rPr lang="en-US" altLang="zh-CN" sz="1200" b="0" i="0" dirty="0">
                    <a:solidFill>
                      <a:schemeClr val="tx1"/>
                    </a:solidFill>
                    <a:latin typeface="Cambria Math" panose="02040503050406030204" pitchFamily="18" charset="0"/>
                    <a:cs typeface="Times New Roman" panose="02020603050405020304" pitchFamily="18" charset="0"/>
                  </a:rPr>
                  <a:t>_</a:t>
                </a:r>
                <a:r>
                  <a:rPr lang="en-US" altLang="zh-CN" sz="1200" i="0" dirty="0">
                    <a:solidFill>
                      <a:schemeClr val="tx1"/>
                    </a:solidFill>
                    <a:latin typeface="Cambria Math" panose="02040503050406030204" pitchFamily="18" charset="0"/>
                    <a:cs typeface="Times New Roman" panose="02020603050405020304" pitchFamily="18" charset="0"/>
                  </a:rPr>
                  <a:t>𝐴</a:t>
                </a:r>
                <a:r>
                  <a:rPr lang="zh-CN" altLang="en-US" dirty="0"/>
                  <a:t>服从参数为</a:t>
                </a:r>
                <a:r>
                  <a:rPr lang="en-US" altLang="zh-CN" sz="1200" i="0" dirty="0" err="1">
                    <a:solidFill>
                      <a:schemeClr val="tx1"/>
                    </a:solidFill>
                    <a:latin typeface="Cambria Math" panose="02040503050406030204" pitchFamily="18" charset="0"/>
                    <a:cs typeface="Times New Roman" panose="02020603050405020304" pitchFamily="18" charset="0"/>
                  </a:rPr>
                  <a:t>𝑛</a:t>
                </a:r>
                <a:r>
                  <a:rPr lang="en-US" altLang="zh-CN" sz="1200" b="0" i="0" dirty="0">
                    <a:solidFill>
                      <a:schemeClr val="tx1"/>
                    </a:solidFill>
                    <a:latin typeface="Cambria Math" panose="02040503050406030204" pitchFamily="18" charset="0"/>
                    <a:cs typeface="Times New Roman" panose="02020603050405020304" pitchFamily="18" charset="0"/>
                  </a:rPr>
                  <a:t>_</a:t>
                </a:r>
                <a:r>
                  <a:rPr lang="en-US" altLang="zh-CN" sz="1200" i="0" dirty="0" err="1">
                    <a:solidFill>
                      <a:schemeClr val="tx1"/>
                    </a:solidFill>
                    <a:latin typeface="Cambria Math" panose="02040503050406030204" pitchFamily="18" charset="0"/>
                    <a:cs typeface="Times New Roman" panose="02020603050405020304" pitchFamily="18" charset="0"/>
                  </a:rPr>
                  <a:t>𝐴+𝑛</a:t>
                </a:r>
                <a:r>
                  <a:rPr lang="en-US" altLang="zh-CN" sz="1200" b="0" i="0" dirty="0">
                    <a:solidFill>
                      <a:schemeClr val="tx1"/>
                    </a:solidFill>
                    <a:latin typeface="Cambria Math" panose="02040503050406030204" pitchFamily="18" charset="0"/>
                    <a:cs typeface="Times New Roman" panose="02020603050405020304" pitchFamily="18" charset="0"/>
                  </a:rPr>
                  <a:t>_</a:t>
                </a:r>
                <a:r>
                  <a:rPr lang="en-US" altLang="zh-CN" sz="1200" i="0" dirty="0" err="1">
                    <a:solidFill>
                      <a:schemeClr val="tx1"/>
                    </a:solidFill>
                    <a:latin typeface="Cambria Math" panose="02040503050406030204" pitchFamily="18" charset="0"/>
                    <a:cs typeface="Times New Roman" panose="02020603050405020304" pitchFamily="18" charset="0"/>
                  </a:rPr>
                  <a:t>𝐵</a:t>
                </a:r>
                <a:r>
                  <a:rPr lang="zh-CN" altLang="en-US" sz="1200" i="0" dirty="0">
                    <a:solidFill>
                      <a:schemeClr val="tx1"/>
                    </a:solidFill>
                    <a:latin typeface="Cambria Math" panose="02040503050406030204" pitchFamily="18" charset="0"/>
                    <a:cs typeface="Times New Roman" panose="02020603050405020304" pitchFamily="18" charset="0"/>
                  </a:rPr>
                  <a:t> 和</a:t>
                </a:r>
                <a:r>
                  <a:rPr lang="en-US" altLang="zh-CN" sz="1200" i="0" dirty="0">
                    <a:solidFill>
                      <a:schemeClr val="tx1"/>
                    </a:solidFill>
                    <a:latin typeface="Cambria Math" panose="02040503050406030204" pitchFamily="18" charset="0"/>
                    <a:cs typeface="Times New Roman" panose="02020603050405020304" pitchFamily="18" charset="0"/>
                  </a:rPr>
                  <a:t>𝑝</a:t>
                </a:r>
                <a:r>
                  <a:rPr lang="zh-CN" altLang="en-US" sz="1200" dirty="0">
                    <a:solidFill>
                      <a:schemeClr val="tx1"/>
                    </a:solidFill>
                    <a:latin typeface="Times New Roman" panose="02020603050405020304" pitchFamily="18" charset="0"/>
                    <a:cs typeface="Times New Roman" panose="02020603050405020304" pitchFamily="18" charset="0"/>
                  </a:rPr>
                  <a:t>的二项分布</a:t>
                </a:r>
                <a:r>
                  <a:rPr lang="en-US" altLang="zh-CN" sz="1200" dirty="0">
                    <a:solidFill>
                      <a:schemeClr val="tx1"/>
                    </a:solidFill>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值：原假设为真时取到极端情况的概率（右</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值：大于观察到的统计值。左</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值：小于观察到的统计值）。</a:t>
                </a:r>
                <a:r>
                  <a:rPr lang="zh-CN" altLang="en-US" sz="1200" b="0" i="0" kern="1200" dirty="0">
                    <a:solidFill>
                      <a:schemeClr val="tx1"/>
                    </a:solidFill>
                    <a:effectLst/>
                    <a:latin typeface="+mn-lt"/>
                    <a:ea typeface="+mn-ea"/>
                    <a:cs typeface="+mn-cs"/>
                  </a:rPr>
                  <a:t>如果</a:t>
                </a:r>
                <a:r>
                  <a:rPr lang="en-US" altLang="zh-CN" sz="1200" b="0" i="1"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值非常小，那么要么原假设为假，要么发生了不太可能的事情。就要拒绝原假设</a:t>
                </a:r>
                <a:endParaRPr lang="en-US" altLang="zh-CN" sz="1200" b="0" i="0" kern="1200" dirty="0">
                  <a:solidFill>
                    <a:schemeClr val="tx1"/>
                  </a:solidFill>
                  <a:effectLst/>
                  <a:latin typeface="Times New Roman" panose="02020603050405020304" pitchFamily="18" charset="0"/>
                  <a:ea typeface="+mn-ea"/>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zh-CN" altLang="en-US" sz="1200" dirty="0">
                    <a:solidFill>
                      <a:schemeClr val="tx1"/>
                    </a:solidFill>
                    <a:latin typeface="Times New Roman" panose="02020603050405020304" pitchFamily="18" charset="0"/>
                    <a:cs typeface="Times New Roman" panose="02020603050405020304" pitchFamily="18" charset="0"/>
                  </a:rPr>
                  <a:t>双边假设检验</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值：如果是双侧检验</a:t>
                </a:r>
                <a:r>
                  <a:rPr lang="en-US" altLang="zh-CN" sz="1200" i="0" dirty="0">
                    <a:solidFill>
                      <a:schemeClr val="tx1"/>
                    </a:solidFill>
                    <a:latin typeface="Times New Roman" panose="02020603050405020304" pitchFamily="18" charset="0"/>
                    <a:cs typeface="Times New Roman" panose="02020603050405020304" pitchFamily="18" charset="0"/>
                  </a:rPr>
                  <a:t>,</a:t>
                </a:r>
                <a:r>
                  <a:rPr lang="zh-CN" altLang="en-US" sz="1200" i="0" dirty="0">
                    <a:solidFill>
                      <a:schemeClr val="tx1"/>
                    </a:solidFill>
                    <a:latin typeface="Times New Roman" panose="02020603050405020304" pitchFamily="18" charset="0"/>
                    <a:cs typeface="Times New Roman" panose="02020603050405020304" pitchFamily="18" charset="0"/>
                  </a:rPr>
                  <a:t>其</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值通常是在单侧的基础上乘以</a:t>
                </a:r>
                <a:r>
                  <a:rPr lang="en-US" altLang="zh-CN" sz="1200" i="0" dirty="0">
                    <a:solidFill>
                      <a:schemeClr val="tx1"/>
                    </a:solidFill>
                    <a:latin typeface="Times New Roman" panose="02020603050405020304" pitchFamily="18" charset="0"/>
                    <a:cs typeface="Times New Roman" panose="02020603050405020304" pitchFamily="18" charset="0"/>
                  </a:rPr>
                  <a:t>2</a:t>
                </a:r>
                <a:r>
                  <a:rPr lang="zh-CN" altLang="en-US" sz="1200" i="0" dirty="0">
                    <a:solidFill>
                      <a:schemeClr val="tx1"/>
                    </a:solidFill>
                    <a:latin typeface="Times New Roman" panose="02020603050405020304" pitchFamily="18" charset="0"/>
                    <a:cs typeface="Times New Roman" panose="02020603050405020304" pitchFamily="18" charset="0"/>
                  </a:rPr>
                  <a:t>。</a:t>
                </a:r>
                <a:endParaRPr lang="en-US" altLang="zh-CN" sz="1200" i="0" dirty="0">
                  <a:solidFill>
                    <a:schemeClr val="tx1"/>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en-US" altLang="zh-CN" sz="1200" i="0" dirty="0" err="1">
                    <a:solidFill>
                      <a:schemeClr val="tx1"/>
                    </a:solidFill>
                    <a:latin typeface="Times New Roman" panose="02020603050405020304" pitchFamily="18" charset="0"/>
                    <a:cs typeface="Times New Roman" panose="02020603050405020304" pitchFamily="18" charset="0"/>
                  </a:rPr>
                  <a:t>sc</a:t>
                </a:r>
                <a:r>
                  <a:rPr lang="en-US" altLang="zh-CN" sz="1200" i="1" dirty="0" err="1">
                    <a:solidFill>
                      <a:schemeClr val="tx1"/>
                    </a:solidFill>
                    <a:latin typeface="Times New Roman" panose="02020603050405020304" pitchFamily="18" charset="0"/>
                    <a:cs typeface="Times New Roman" panose="02020603050405020304" pitchFamily="18" charset="0"/>
                  </a:rPr>
                  <a:t>ipy.stats</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模块包含大量概率分布、频率统计、统计检验、核密度估计、准蒙特卡洛等函数接口。</a:t>
                </a:r>
                <a:r>
                  <a:rPr lang="en-US" altLang="zh-CN" sz="1200" i="1" dirty="0" err="1">
                    <a:solidFill>
                      <a:schemeClr val="tx1"/>
                    </a:solidFill>
                    <a:latin typeface="Times New Roman" panose="02020603050405020304" pitchFamily="18" charset="0"/>
                    <a:cs typeface="Times New Roman" panose="02020603050405020304" pitchFamily="18" charset="0"/>
                  </a:rPr>
                  <a:t>scipy.stats.binom_test</a:t>
                </a:r>
                <a:r>
                  <a:rPr lang="en-US" altLang="zh-CN" sz="1200" dirty="0">
                    <a:solidFill>
                      <a:schemeClr val="tx1"/>
                    </a:solidFill>
                    <a:latin typeface="Times New Roman" panose="02020603050405020304" pitchFamily="18" charset="0"/>
                    <a:cs typeface="Times New Roman" panose="02020603050405020304" pitchFamily="18" charset="0"/>
                  </a:rPr>
                  <a:t> </a:t>
                </a:r>
                <a:r>
                  <a:rPr lang="zh-CN" altLang="en-US" sz="1200" dirty="0">
                    <a:solidFill>
                      <a:schemeClr val="tx1"/>
                    </a:solidFill>
                    <a:latin typeface="Times New Roman" panose="02020603050405020304" pitchFamily="18" charset="0"/>
                    <a:cs typeface="Times New Roman" panose="02020603050405020304" pitchFamily="18" charset="0"/>
                  </a:rPr>
                  <a:t>是</a:t>
                </a:r>
                <a:r>
                  <a:rPr lang="en-US" altLang="zh-CN" sz="1200" dirty="0">
                    <a:solidFill>
                      <a:schemeClr val="tx1"/>
                    </a:solidFill>
                    <a:latin typeface="Times New Roman" panose="02020603050405020304" pitchFamily="18" charset="0"/>
                    <a:cs typeface="Times New Roman" panose="02020603050405020304" pitchFamily="18" charset="0"/>
                  </a:rPr>
                  <a:t>python</a:t>
                </a:r>
                <a:r>
                  <a:rPr lang="zh-CN" altLang="en-US" sz="1200" dirty="0">
                    <a:solidFill>
                      <a:schemeClr val="tx1"/>
                    </a:solidFill>
                    <a:latin typeface="Times New Roman" panose="02020603050405020304" pitchFamily="18" charset="0"/>
                    <a:cs typeface="Times New Roman" panose="02020603050405020304" pitchFamily="18" charset="0"/>
                  </a:rPr>
                  <a:t>的数学工具库 </a:t>
                </a:r>
                <a:r>
                  <a:rPr lang="en-US" altLang="zh-CN" sz="1200" i="1" dirty="0" err="1">
                    <a:solidFill>
                      <a:schemeClr val="tx1"/>
                    </a:solidFill>
                    <a:latin typeface="Times New Roman" panose="02020603050405020304" pitchFamily="18" charset="0"/>
                    <a:cs typeface="Times New Roman" panose="02020603050405020304" pitchFamily="18" charset="0"/>
                  </a:rPr>
                  <a:t>scipy</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下的</a:t>
                </a:r>
                <a:r>
                  <a:rPr lang="zh-CN" altLang="en-US" sz="1200" dirty="0">
                    <a:solidFill>
                      <a:schemeClr val="tx1"/>
                    </a:solidFill>
                    <a:latin typeface="Times New Roman" panose="02020603050405020304" pitchFamily="18" charset="0"/>
                    <a:cs typeface="Times New Roman" panose="02020603050405020304" pitchFamily="18" charset="0"/>
                  </a:rPr>
                  <a:t>统计模块 </a:t>
                </a:r>
                <a:r>
                  <a:rPr lang="en-US" altLang="zh-CN" sz="1200" i="1" dirty="0" err="1">
                    <a:solidFill>
                      <a:schemeClr val="tx1"/>
                    </a:solidFill>
                    <a:latin typeface="Times New Roman" panose="02020603050405020304" pitchFamily="18" charset="0"/>
                    <a:cs typeface="Times New Roman" panose="02020603050405020304" pitchFamily="18" charset="0"/>
                  </a:rPr>
                  <a:t>scipy.stats</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中的一项函数。</a:t>
                </a:r>
                <a:r>
                  <a:rPr lang="zh-CN" altLang="en-US" sz="1200" dirty="0">
                    <a:solidFill>
                      <a:schemeClr val="tx1"/>
                    </a:solidFill>
                    <a:latin typeface="Times New Roman" panose="02020603050405020304" pitchFamily="18" charset="0"/>
                    <a:cs typeface="Times New Roman" panose="02020603050405020304" pitchFamily="18" charset="0"/>
                  </a:rPr>
                  <a:t>是对伯努利实验中成功概率为</a:t>
                </a:r>
                <a:r>
                  <a:rPr lang="en-US" altLang="zh-CN" sz="1200" i="0" dirty="0">
                    <a:solidFill>
                      <a:schemeClr val="tx1"/>
                    </a:solidFill>
                    <a:latin typeface="Cambria Math" panose="02040503050406030204" pitchFamily="18" charset="0"/>
                    <a:cs typeface="Times New Roman" panose="02020603050405020304" pitchFamily="18" charset="0"/>
                  </a:rPr>
                  <a:t>𝑝</a:t>
                </a:r>
                <a:r>
                  <a:rPr lang="zh-CN" altLang="en-US" sz="1200" dirty="0">
                    <a:solidFill>
                      <a:schemeClr val="tx1"/>
                    </a:solidFill>
                    <a:latin typeface="Times New Roman" panose="02020603050405020304" pitchFamily="18" charset="0"/>
                    <a:cs typeface="Times New Roman" panose="02020603050405020304" pitchFamily="18" charset="0"/>
                  </a:rPr>
                  <a:t>的原假设的精确双边检验。</a:t>
                </a:r>
                <a:endParaRPr lang="en-US" altLang="zh-CN" sz="1200" i="0" dirty="0">
                  <a:solidFill>
                    <a:schemeClr val="tx1"/>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Fallback>
      </mc:AlternateContent>
    </p:spTree>
    <p:extLst>
      <p:ext uri="{BB962C8B-B14F-4D97-AF65-F5344CB8AC3E}">
        <p14:creationId xmlns:p14="http://schemas.microsoft.com/office/powerpoint/2010/main" val="148608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408586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091935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55578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9807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14:m>
                  <m:oMath xmlns:m="http://schemas.openxmlformats.org/officeDocument/2006/math">
                    <m:r>
                      <a:rPr lang="en-US" altLang="zh-CN" sz="1200" i="1" dirty="0" smtClean="0">
                        <a:solidFill>
                          <a:schemeClr val="tx1"/>
                        </a:solidFill>
                        <a:latin typeface="Cambria Math" panose="02040503050406030204" pitchFamily="18" charset="0"/>
                        <a:cs typeface="Times New Roman" panose="02020603050405020304" pitchFamily="18" charset="0"/>
                      </a:rPr>
                      <m:t>𝑘</m:t>
                    </m:r>
                    <m:r>
                      <a:rPr lang="en-US" altLang="zh-CN" sz="1200" i="1" dirty="0" smtClean="0">
                        <a:solidFill>
                          <a:schemeClr val="tx1"/>
                        </a:solidFill>
                        <a:latin typeface="Cambria Math" panose="02040503050406030204" pitchFamily="18" charset="0"/>
                        <a:cs typeface="Times New Roman" panose="02020603050405020304" pitchFamily="18" charset="0"/>
                      </a:rPr>
                      <m:t>∼</m:t>
                    </m:r>
                    <m:r>
                      <a:rPr lang="en-US" altLang="zh-CN" sz="1200" i="1" dirty="0" smtClean="0">
                        <a:solidFill>
                          <a:schemeClr val="tx1"/>
                        </a:solidFill>
                        <a:latin typeface="Cambria Math" panose="02040503050406030204" pitchFamily="18" charset="0"/>
                        <a:cs typeface="Times New Roman" panose="02020603050405020304" pitchFamily="18" charset="0"/>
                      </a:rPr>
                      <m:t>𝐵𝑖𝑛𝑜𝑚𝑖𝑎𝑙</m:t>
                    </m:r>
                    <m:d>
                      <m:dPr>
                        <m:ctrlPr>
                          <a:rPr lang="en-US" altLang="zh-CN" sz="1200" i="1" dirty="0" smtClean="0">
                            <a:solidFill>
                              <a:schemeClr val="tx1"/>
                            </a:solidFill>
                            <a:latin typeface="Cambria Math" panose="02040503050406030204" pitchFamily="18" charset="0"/>
                            <a:cs typeface="Times New Roman" panose="02020603050405020304" pitchFamily="18" charset="0"/>
                          </a:rPr>
                        </m:ctrlPr>
                      </m:dPr>
                      <m:e>
                        <m:r>
                          <a:rPr lang="en-US" altLang="zh-CN" sz="1200" i="1" dirty="0" smtClean="0">
                            <a:solidFill>
                              <a:schemeClr val="tx1"/>
                            </a:solidFill>
                            <a:latin typeface="Cambria Math" panose="02040503050406030204" pitchFamily="18" charset="0"/>
                            <a:cs typeface="Times New Roman" panose="02020603050405020304" pitchFamily="18" charset="0"/>
                          </a:rPr>
                          <m:t>𝑛</m:t>
                        </m:r>
                        <m:r>
                          <a:rPr lang="en-US" altLang="zh-CN" sz="1200" b="0" i="1" dirty="0" smtClean="0">
                            <a:solidFill>
                              <a:schemeClr val="tx1"/>
                            </a:solidFill>
                            <a:latin typeface="Cambria Math" panose="02040503050406030204" pitchFamily="18" charset="0"/>
                            <a:cs typeface="Times New Roman" panose="02020603050405020304" pitchFamily="18" charset="0"/>
                          </a:rPr>
                          <m:t>;</m:t>
                        </m:r>
                        <m:r>
                          <a:rPr lang="en-US" altLang="zh-CN" sz="1200" i="1" dirty="0" smtClean="0">
                            <a:solidFill>
                              <a:schemeClr val="tx1"/>
                            </a:solidFill>
                            <a:latin typeface="Cambria Math" panose="02040503050406030204" pitchFamily="18" charset="0"/>
                            <a:cs typeface="Times New Roman" panose="02020603050405020304" pitchFamily="18" charset="0"/>
                          </a:rPr>
                          <m:t>𝑝</m:t>
                        </m:r>
                      </m:e>
                    </m:d>
                  </m:oMath>
                </a14:m>
                <a:r>
                  <a:rPr lang="zh-CN" altLang="en-US" sz="1200" dirty="0">
                    <a:solidFill>
                      <a:srgbClr val="C00000"/>
                    </a:solidFill>
                    <a:latin typeface="Times New Roman" panose="02020603050405020304" pitchFamily="18" charset="0"/>
                    <a:cs typeface="Times New Roman" panose="02020603050405020304" pitchFamily="18" charset="0"/>
                  </a:rPr>
                  <a:t>分布表明：执行</a:t>
                </a:r>
                <a:r>
                  <a:rPr lang="en-US" altLang="zh-CN" sz="1200" dirty="0">
                    <a:solidFill>
                      <a:srgbClr val="C00000"/>
                    </a:solidFill>
                    <a:latin typeface="Times New Roman" panose="02020603050405020304" pitchFamily="18" charset="0"/>
                    <a:cs typeface="Times New Roman" panose="02020603050405020304" pitchFamily="18" charset="0"/>
                  </a:rPr>
                  <a:t>n</a:t>
                </a:r>
                <a:r>
                  <a:rPr lang="zh-CN" altLang="en-US" sz="1200" dirty="0">
                    <a:solidFill>
                      <a:srgbClr val="C00000"/>
                    </a:solidFill>
                    <a:latin typeface="Times New Roman" panose="02020603050405020304" pitchFamily="18" charset="0"/>
                    <a:cs typeface="Times New Roman" panose="02020603050405020304" pitchFamily="18" charset="0"/>
                  </a:rPr>
                  <a:t>次预测，其中</a:t>
                </a:r>
                <a:r>
                  <a:rPr lang="en-US" altLang="zh-CN" sz="1200" dirty="0">
                    <a:solidFill>
                      <a:srgbClr val="C00000"/>
                    </a:solidFill>
                    <a:latin typeface="Times New Roman" panose="02020603050405020304" pitchFamily="18" charset="0"/>
                    <a:cs typeface="Times New Roman" panose="02020603050405020304" pitchFamily="18" charset="0"/>
                  </a:rPr>
                  <a:t>k</a:t>
                </a:r>
                <a:r>
                  <a:rPr lang="zh-CN" altLang="en-US" sz="1200" dirty="0">
                    <a:solidFill>
                      <a:srgbClr val="C00000"/>
                    </a:solidFill>
                    <a:latin typeface="Times New Roman" panose="02020603050405020304" pitchFamily="18" charset="0"/>
                    <a:cs typeface="Times New Roman" panose="02020603050405020304" pitchFamily="18" charset="0"/>
                  </a:rPr>
                  <a:t>次分类为</a:t>
                </a:r>
                <a:r>
                  <a:rPr lang="en-US" altLang="zh-CN" sz="1200" dirty="0" err="1">
                    <a:solidFill>
                      <a:srgbClr val="C00000"/>
                    </a:solidFill>
                    <a:latin typeface="Times New Roman" panose="02020603050405020304" pitchFamily="18" charset="0"/>
                    <a:cs typeface="Times New Roman" panose="02020603050405020304" pitchFamily="18" charset="0"/>
                  </a:rPr>
                  <a:t>cA</a:t>
                </a:r>
                <a:r>
                  <a:rPr lang="en-US" altLang="zh-CN" sz="1200" dirty="0">
                    <a:solidFill>
                      <a:srgbClr val="C00000"/>
                    </a:solidFill>
                    <a:latin typeface="Times New Roman" panose="02020603050405020304" pitchFamily="18" charset="0"/>
                    <a:cs typeface="Times New Roman" panose="02020603050405020304" pitchFamily="18" charset="0"/>
                  </a:rPr>
                  <a:t>, </a:t>
                </a:r>
                <a:r>
                  <a:rPr lang="zh-CN" altLang="en-US" sz="1200" dirty="0">
                    <a:solidFill>
                      <a:srgbClr val="C00000"/>
                    </a:solidFill>
                    <a:latin typeface="Times New Roman" panose="02020603050405020304" pitchFamily="18" charset="0"/>
                    <a:cs typeface="Times New Roman" panose="02020603050405020304" pitchFamily="18" charset="0"/>
                  </a:rPr>
                  <a:t>每次实验预测为</a:t>
                </a:r>
                <a:r>
                  <a:rPr lang="en-US" altLang="zh-CN" sz="1200" dirty="0" err="1">
                    <a:solidFill>
                      <a:srgbClr val="C00000"/>
                    </a:solidFill>
                    <a:latin typeface="Times New Roman" panose="02020603050405020304" pitchFamily="18" charset="0"/>
                    <a:cs typeface="Times New Roman" panose="02020603050405020304" pitchFamily="18" charset="0"/>
                  </a:rPr>
                  <a:t>cA</a:t>
                </a:r>
                <a:r>
                  <a:rPr lang="zh-CN" altLang="en-US" sz="1200" dirty="0">
                    <a:solidFill>
                      <a:srgbClr val="C00000"/>
                    </a:solidFill>
                    <a:latin typeface="Times New Roman" panose="02020603050405020304" pitchFamily="18" charset="0"/>
                    <a:cs typeface="Times New Roman" panose="02020603050405020304" pitchFamily="18" charset="0"/>
                  </a:rPr>
                  <a:t>的概率是</a:t>
                </a:r>
                <a:r>
                  <a:rPr lang="en-US" altLang="zh-CN" sz="1200" dirty="0">
                    <a:solidFill>
                      <a:srgbClr val="C00000"/>
                    </a:solidFill>
                    <a:latin typeface="Times New Roman" panose="02020603050405020304" pitchFamily="18" charset="0"/>
                    <a:cs typeface="Times New Roman" panose="02020603050405020304" pitchFamily="18" charset="0"/>
                  </a:rPr>
                  <a:t>p.</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zh-CN" altLang="en-US" sz="1200" dirty="0">
                    <a:solidFill>
                      <a:schemeClr val="tx1"/>
                    </a:solidFill>
                    <a:latin typeface="Times New Roman" panose="02020603050405020304" pitchFamily="18" charset="0"/>
                    <a:cs typeface="Times New Roman" panose="02020603050405020304" pitchFamily="18" charset="0"/>
                  </a:rPr>
                  <a:t>未被分配给</a:t>
                </a:r>
                <a:r>
                  <a:rPr lang="en-US" altLang="zh-CN" sz="1200" dirty="0">
                    <a:solidFill>
                      <a:schemeClr val="tx1"/>
                    </a:solidFill>
                    <a:latin typeface="Times New Roman" panose="02020603050405020304" pitchFamily="18" charset="0"/>
                    <a:cs typeface="Times New Roman" panose="02020603050405020304" pitchFamily="18" charset="0"/>
                  </a:rPr>
                  <a:t>CA</a:t>
                </a:r>
                <a:r>
                  <a:rPr lang="zh-CN" altLang="en-US" sz="1200" dirty="0">
                    <a:solidFill>
                      <a:schemeClr val="tx1"/>
                    </a:solidFill>
                    <a:latin typeface="Times New Roman" panose="02020603050405020304" pitchFamily="18" charset="0"/>
                    <a:cs typeface="Times New Roman" panose="02020603050405020304" pitchFamily="18" charset="0"/>
                  </a:rPr>
                  <a:t>的概率更有可能完全被分给</a:t>
                </a:r>
                <a:r>
                  <a:rPr lang="en-US" altLang="zh-CN" sz="1200" dirty="0">
                    <a:solidFill>
                      <a:schemeClr val="tx1"/>
                    </a:solidFill>
                    <a:latin typeface="Times New Roman" panose="02020603050405020304" pitchFamily="18" charset="0"/>
                    <a:cs typeface="Times New Roman" panose="02020603050405020304" pitchFamily="18" charset="0"/>
                  </a:rPr>
                  <a:t>CB</a:t>
                </a:r>
                <a:r>
                  <a:rPr lang="zh-CN" altLang="en-US" sz="1200" dirty="0">
                    <a:solidFill>
                      <a:schemeClr val="tx1"/>
                    </a:solidFill>
                    <a:latin typeface="Times New Roman" panose="02020603050405020304" pitchFamily="18" charset="0"/>
                    <a:cs typeface="Times New Roman" panose="02020603050405020304" pitchFamily="18" charset="0"/>
                  </a:rPr>
                  <a:t>，而不是平均的分给所有其它类别</a:t>
                </a:r>
                <a:endParaRPr lang="en-US" altLang="zh-CN" dirty="0"/>
              </a:p>
            </p:txBody>
          </p:sp>
        </mc:Choice>
        <mc:Fallback xmlns="">
          <p:sp>
            <p:nvSpPr>
              <p:cNvPr id="3" name="备注占位符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en-US" altLang="zh-CN" sz="1200" i="0" dirty="0">
                    <a:solidFill>
                      <a:schemeClr val="tx1"/>
                    </a:solidFill>
                    <a:latin typeface="Cambria Math" panose="02040503050406030204" pitchFamily="18" charset="0"/>
                    <a:cs typeface="Times New Roman" panose="02020603050405020304" pitchFamily="18" charset="0"/>
                  </a:rPr>
                  <a:t>𝑘∼𝐵𝑖𝑛𝑜𝑚𝑖𝑎𝑙(𝑛</a:t>
                </a:r>
                <a:r>
                  <a:rPr lang="en-US" altLang="zh-CN" sz="1200" b="0" i="0" dirty="0">
                    <a:solidFill>
                      <a:schemeClr val="tx1"/>
                    </a:solidFill>
                    <a:latin typeface="Cambria Math" panose="02040503050406030204" pitchFamily="18" charset="0"/>
                    <a:cs typeface="Times New Roman" panose="02020603050405020304" pitchFamily="18" charset="0"/>
                  </a:rPr>
                  <a:t>;</a:t>
                </a:r>
                <a:r>
                  <a:rPr lang="en-US" altLang="zh-CN" sz="1200" i="0" dirty="0">
                    <a:solidFill>
                      <a:schemeClr val="tx1"/>
                    </a:solidFill>
                    <a:latin typeface="Cambria Math" panose="02040503050406030204" pitchFamily="18" charset="0"/>
                    <a:cs typeface="Times New Roman" panose="02020603050405020304" pitchFamily="18" charset="0"/>
                  </a:rPr>
                  <a:t>𝑝)</a:t>
                </a:r>
                <a:r>
                  <a:rPr lang="zh-CN" altLang="en-US" sz="1200" dirty="0">
                    <a:solidFill>
                      <a:srgbClr val="C00000"/>
                    </a:solidFill>
                    <a:latin typeface="Times New Roman" panose="02020603050405020304" pitchFamily="18" charset="0"/>
                    <a:cs typeface="Times New Roman" panose="02020603050405020304" pitchFamily="18" charset="0"/>
                  </a:rPr>
                  <a:t>分布表明：执行</a:t>
                </a:r>
                <a:r>
                  <a:rPr lang="en-US" altLang="zh-CN" sz="1200" dirty="0">
                    <a:solidFill>
                      <a:srgbClr val="C00000"/>
                    </a:solidFill>
                    <a:latin typeface="Times New Roman" panose="02020603050405020304" pitchFamily="18" charset="0"/>
                    <a:cs typeface="Times New Roman" panose="02020603050405020304" pitchFamily="18" charset="0"/>
                  </a:rPr>
                  <a:t>n</a:t>
                </a:r>
                <a:r>
                  <a:rPr lang="zh-CN" altLang="en-US" sz="1200" dirty="0">
                    <a:solidFill>
                      <a:srgbClr val="C00000"/>
                    </a:solidFill>
                    <a:latin typeface="Times New Roman" panose="02020603050405020304" pitchFamily="18" charset="0"/>
                    <a:cs typeface="Times New Roman" panose="02020603050405020304" pitchFamily="18" charset="0"/>
                  </a:rPr>
                  <a:t>次预测，其中</a:t>
                </a:r>
                <a:r>
                  <a:rPr lang="en-US" altLang="zh-CN" sz="1200" dirty="0">
                    <a:solidFill>
                      <a:srgbClr val="C00000"/>
                    </a:solidFill>
                    <a:latin typeface="Times New Roman" panose="02020603050405020304" pitchFamily="18" charset="0"/>
                    <a:cs typeface="Times New Roman" panose="02020603050405020304" pitchFamily="18" charset="0"/>
                  </a:rPr>
                  <a:t>k</a:t>
                </a:r>
                <a:r>
                  <a:rPr lang="zh-CN" altLang="en-US" sz="1200" dirty="0">
                    <a:solidFill>
                      <a:srgbClr val="C00000"/>
                    </a:solidFill>
                    <a:latin typeface="Times New Roman" panose="02020603050405020304" pitchFamily="18" charset="0"/>
                    <a:cs typeface="Times New Roman" panose="02020603050405020304" pitchFamily="18" charset="0"/>
                  </a:rPr>
                  <a:t>次分类为</a:t>
                </a:r>
                <a:r>
                  <a:rPr lang="en-US" altLang="zh-CN" sz="1200" dirty="0" err="1">
                    <a:solidFill>
                      <a:srgbClr val="C00000"/>
                    </a:solidFill>
                    <a:latin typeface="Times New Roman" panose="02020603050405020304" pitchFamily="18" charset="0"/>
                    <a:cs typeface="Times New Roman" panose="02020603050405020304" pitchFamily="18" charset="0"/>
                  </a:rPr>
                  <a:t>cA</a:t>
                </a:r>
                <a:r>
                  <a:rPr lang="en-US" altLang="zh-CN" sz="1200" dirty="0">
                    <a:solidFill>
                      <a:srgbClr val="C00000"/>
                    </a:solidFill>
                    <a:latin typeface="Times New Roman" panose="02020603050405020304" pitchFamily="18" charset="0"/>
                    <a:cs typeface="Times New Roman" panose="02020603050405020304" pitchFamily="18" charset="0"/>
                  </a:rPr>
                  <a:t>, </a:t>
                </a:r>
                <a:r>
                  <a:rPr lang="zh-CN" altLang="en-US" sz="1200" dirty="0">
                    <a:solidFill>
                      <a:srgbClr val="C00000"/>
                    </a:solidFill>
                    <a:latin typeface="Times New Roman" panose="02020603050405020304" pitchFamily="18" charset="0"/>
                    <a:cs typeface="Times New Roman" panose="02020603050405020304" pitchFamily="18" charset="0"/>
                  </a:rPr>
                  <a:t>每次实验预测为</a:t>
                </a:r>
                <a:r>
                  <a:rPr lang="en-US" altLang="zh-CN" sz="1200" dirty="0" err="1">
                    <a:solidFill>
                      <a:srgbClr val="C00000"/>
                    </a:solidFill>
                    <a:latin typeface="Times New Roman" panose="02020603050405020304" pitchFamily="18" charset="0"/>
                    <a:cs typeface="Times New Roman" panose="02020603050405020304" pitchFamily="18" charset="0"/>
                  </a:rPr>
                  <a:t>cA</a:t>
                </a:r>
                <a:r>
                  <a:rPr lang="zh-CN" altLang="en-US" sz="1200" dirty="0">
                    <a:solidFill>
                      <a:srgbClr val="C00000"/>
                    </a:solidFill>
                    <a:latin typeface="Times New Roman" panose="02020603050405020304" pitchFamily="18" charset="0"/>
                    <a:cs typeface="Times New Roman" panose="02020603050405020304" pitchFamily="18" charset="0"/>
                  </a:rPr>
                  <a:t>的概率是</a:t>
                </a:r>
                <a:r>
                  <a:rPr lang="en-US" altLang="zh-CN" sz="1200" dirty="0">
                    <a:solidFill>
                      <a:srgbClr val="C00000"/>
                    </a:solidFill>
                    <a:latin typeface="Times New Roman" panose="02020603050405020304" pitchFamily="18" charset="0"/>
                    <a:cs typeface="Times New Roman" panose="02020603050405020304" pitchFamily="18" charset="0"/>
                  </a:rPr>
                  <a:t>p.</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zh-CN" altLang="en-US" dirty="0"/>
                  <a:t>给定 𝑘∼𝐵𝑖𝑛𝑜𝑚𝑖𝑎𝑙</a:t>
                </a:r>
                <a:r>
                  <a:rPr lang="en-US" altLang="zh-CN" dirty="0"/>
                  <a:t>(</a:t>
                </a:r>
                <a:r>
                  <a:rPr lang="zh-CN" altLang="en-US" dirty="0"/>
                  <a:t>𝑛</a:t>
                </a:r>
                <a:r>
                  <a:rPr lang="en-US" altLang="zh-CN" dirty="0"/>
                  <a:t>;</a:t>
                </a:r>
                <a:r>
                  <a:rPr lang="zh-CN" altLang="en-US" dirty="0"/>
                  <a:t>𝑝</a:t>
                </a:r>
                <a:r>
                  <a:rPr lang="en-US" altLang="zh-CN" dirty="0"/>
                  <a:t>)</a:t>
                </a:r>
                <a:r>
                  <a:rPr lang="zh-CN" altLang="en-US" dirty="0"/>
                  <a:t>，</a:t>
                </a:r>
                <a:r>
                  <a:rPr lang="en-US" altLang="zh-CN" sz="1200" dirty="0" err="1">
                    <a:solidFill>
                      <a:srgbClr val="C00000"/>
                    </a:solidFill>
                    <a:latin typeface="Times New Roman" panose="02020603050405020304" pitchFamily="18" charset="0"/>
                    <a:cs typeface="Times New Roman" panose="02020603050405020304" pitchFamily="18" charset="0"/>
                  </a:rPr>
                  <a:t>LowerConfBound</a:t>
                </a:r>
                <a:r>
                  <a:rPr lang="zh-CN" altLang="en-US" sz="1200" dirty="0">
                    <a:solidFill>
                      <a:srgbClr val="C00000"/>
                    </a:solidFill>
                    <a:latin typeface="Times New Roman" panose="02020603050405020304" pitchFamily="18" charset="0"/>
                    <a:cs typeface="Times New Roman" panose="02020603050405020304" pitchFamily="18" charset="0"/>
                  </a:rPr>
                  <a:t>函数</a:t>
                </a:r>
                <a:r>
                  <a:rPr lang="zh-CN" altLang="en-US" dirty="0"/>
                  <a:t>返回的是：二项式参数 𝑝 的单边 </a:t>
                </a:r>
                <a:r>
                  <a:rPr lang="en-US" altLang="zh-CN" dirty="0"/>
                  <a:t>(1 - α) </a:t>
                </a:r>
                <a:r>
                  <a:rPr lang="zh-CN" altLang="en-US" dirty="0"/>
                  <a:t>下置信区间。</a:t>
                </a:r>
                <a:endParaRPr lang="en-US" altLang="zh-CN" dirty="0"/>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zh-CN" altLang="en-US" dirty="0"/>
                  <a:t>什么是单边下置信区间？</a:t>
                </a:r>
                <a:endParaRPr lang="en-US" altLang="zh-CN" dirty="0"/>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zh-CN" altLang="en-US" dirty="0"/>
                  <a:t>也就是说，</a:t>
                </a:r>
                <a:r>
                  <a:rPr lang="en-US" altLang="zh-CN" sz="1200" dirty="0" err="1">
                    <a:solidFill>
                      <a:srgbClr val="C00000"/>
                    </a:solidFill>
                    <a:latin typeface="Times New Roman" panose="02020603050405020304" pitchFamily="18" charset="0"/>
                    <a:cs typeface="Times New Roman" panose="02020603050405020304" pitchFamily="18" charset="0"/>
                  </a:rPr>
                  <a:t>LowerConfBound</a:t>
                </a:r>
                <a:r>
                  <a:rPr lang="zh-CN" altLang="en-US" sz="1200" dirty="0">
                    <a:solidFill>
                      <a:srgbClr val="C00000"/>
                    </a:solidFill>
                    <a:latin typeface="Times New Roman" panose="02020603050405020304" pitchFamily="18" charset="0"/>
                    <a:cs typeface="Times New Roman" panose="02020603050405020304" pitchFamily="18" charset="0"/>
                  </a:rPr>
                  <a:t>函数</a:t>
                </a:r>
                <a:r>
                  <a:rPr lang="zh-CN" altLang="en-US" dirty="0"/>
                  <a:t>返回的是一个数值 </a:t>
                </a:r>
                <a:r>
                  <a:rPr lang="zh-CN" altLang="en-US" i="0">
                    <a:latin typeface="Cambria Math" panose="02040503050406030204" pitchFamily="18" charset="0"/>
                  </a:rPr>
                  <a:t>▁(</a:t>
                </a:r>
                <a:r>
                  <a:rPr lang="zh-CN" altLang="en-US" i="0" dirty="0">
                    <a:latin typeface="Cambria Math" panose="02040503050406030204" pitchFamily="18" charset="0"/>
                  </a:rPr>
                  <a:t>"</a:t>
                </a:r>
                <a:r>
                  <a:rPr lang="zh-CN" altLang="en-US" i="0" dirty="0"/>
                  <a:t>𝑝</a:t>
                </a:r>
                <a:r>
                  <a:rPr lang="zh-CN" altLang="en-US" i="0">
                    <a:latin typeface="Cambria Math" panose="02040503050406030204" pitchFamily="18" charset="0"/>
                  </a:rPr>
                  <a:t>" )</a:t>
                </a:r>
                <a:r>
                  <a:rPr lang="zh-CN" altLang="en-US" dirty="0"/>
                  <a:t> ，当 𝑘∼𝐵𝑖𝑛𝑜𝑚𝑖𝑎𝑙</a:t>
                </a:r>
                <a:r>
                  <a:rPr lang="en-US" altLang="zh-CN" dirty="0"/>
                  <a:t>(</a:t>
                </a:r>
                <a:r>
                  <a:rPr lang="zh-CN" altLang="en-US" dirty="0"/>
                  <a:t>𝑛</a:t>
                </a:r>
                <a:r>
                  <a:rPr lang="en-US" altLang="zh-CN" dirty="0"/>
                  <a:t>;</a:t>
                </a:r>
                <a:r>
                  <a:rPr lang="zh-CN" altLang="en-US" dirty="0"/>
                  <a:t>𝑝</a:t>
                </a:r>
                <a:r>
                  <a:rPr lang="en-US" altLang="zh-CN" dirty="0"/>
                  <a:t>)</a:t>
                </a:r>
                <a:r>
                  <a:rPr lang="zh-CN" altLang="en-US" dirty="0"/>
                  <a:t>时，</a:t>
                </a:r>
              </a:p>
            </p:txBody>
          </p:sp>
        </mc:Fallback>
      </mc:AlternateContent>
    </p:spTree>
    <p:extLst>
      <p:ext uri="{BB962C8B-B14F-4D97-AF65-F5344CB8AC3E}">
        <p14:creationId xmlns:p14="http://schemas.microsoft.com/office/powerpoint/2010/main" val="1156060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997507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80489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5042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25567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 </a:t>
            </a:r>
            <a:r>
              <a:rPr lang="en-US" altLang="zh-CN" dirty="0"/>
              <a:t>8</a:t>
            </a:r>
            <a:r>
              <a:rPr lang="zh-CN" altLang="en-US" dirty="0"/>
              <a:t>（左）绘制了使用我们的定理 </a:t>
            </a:r>
            <a:r>
              <a:rPr lang="en-US" altLang="zh-CN" dirty="0"/>
              <a:t>1 </a:t>
            </a:r>
            <a:r>
              <a:rPr lang="zh-CN" altLang="en-US" dirty="0"/>
              <a:t>保证获得的认证准确度以及使用 </a:t>
            </a:r>
            <a:r>
              <a:rPr lang="en-US" altLang="zh-CN" dirty="0"/>
              <a:t>Lecuyer </a:t>
            </a:r>
            <a:r>
              <a:rPr lang="zh-CN" altLang="en-US" dirty="0"/>
              <a:t>等人的类似界限获得的认证准确度。 （</a:t>
            </a:r>
            <a:r>
              <a:rPr lang="en-US" altLang="zh-CN" dirty="0"/>
              <a:t>2019</a:t>
            </a:r>
            <a:r>
              <a:rPr lang="zh-CN" altLang="en-US" dirty="0"/>
              <a:t>）和李等人。 （</a:t>
            </a:r>
            <a:r>
              <a:rPr lang="en-US" altLang="zh-CN" dirty="0"/>
              <a:t>2018 </a:t>
            </a:r>
            <a:r>
              <a:rPr lang="zh-CN" altLang="en-US" dirty="0"/>
              <a:t>年）。由于我们对认证半径 </a:t>
            </a:r>
            <a:r>
              <a:rPr lang="en-US" altLang="zh-CN" dirty="0"/>
              <a:t>R </a:t>
            </a:r>
            <a:r>
              <a:rPr lang="zh-CN" altLang="en-US" dirty="0"/>
              <a:t>的表达式更大（实际上更紧密），我们的界限提供了更高的认证精度。 图 </a:t>
            </a:r>
            <a:r>
              <a:rPr lang="en-US" altLang="zh-CN" dirty="0"/>
              <a:t>8</a:t>
            </a:r>
            <a:r>
              <a:rPr lang="zh-CN" altLang="en-US" dirty="0"/>
              <a:t>（中）预测了如果 </a:t>
            </a:r>
            <a:r>
              <a:rPr lang="en-US" altLang="zh-CN" dirty="0"/>
              <a:t>CERTIFY </a:t>
            </a:r>
            <a:r>
              <a:rPr lang="zh-CN" altLang="en-US" dirty="0"/>
              <a:t>使用更多或更少的样本 </a:t>
            </a:r>
            <a:r>
              <a:rPr lang="en-US" altLang="zh-CN" dirty="0"/>
              <a:t>n</a:t>
            </a:r>
            <a:r>
              <a:rPr lang="zh-CN" altLang="en-US" dirty="0"/>
              <a:t>（假设计数中的相对类别比例保持不变），认证准确度将如何变化。最后，图 </a:t>
            </a:r>
            <a:r>
              <a:rPr lang="en-US" altLang="zh-CN" dirty="0"/>
              <a:t>8</a:t>
            </a:r>
            <a:r>
              <a:rPr lang="zh-CN" altLang="en-US" dirty="0"/>
              <a:t>（右）绘制了随着置信度参数 </a:t>
            </a:r>
            <a:r>
              <a:rPr lang="en-US" altLang="zh-CN" dirty="0"/>
              <a:t>α </a:t>
            </a:r>
            <a:r>
              <a:rPr lang="zh-CN" altLang="en-US" dirty="0"/>
              <a:t>变化的认证准确度。 请注意，经认证的精度对 </a:t>
            </a:r>
            <a:r>
              <a:rPr lang="en-US" altLang="zh-CN" dirty="0"/>
              <a:t>α </a:t>
            </a:r>
            <a:r>
              <a:rPr lang="zh-CN" altLang="en-US" dirty="0"/>
              <a:t>不是很敏感。</a:t>
            </a:r>
          </a:p>
        </p:txBody>
      </p:sp>
    </p:spTree>
    <p:extLst>
      <p:ext uri="{BB962C8B-B14F-4D97-AF65-F5344CB8AC3E}">
        <p14:creationId xmlns:p14="http://schemas.microsoft.com/office/powerpoint/2010/main" val="3295909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差分隐私，一种受密码学启发的隐私形式主义，为防御提供了严格、通用和灵活的基础。</a:t>
            </a:r>
            <a:endParaRPr lang="en-US" altLang="zh-CN" dirty="0"/>
          </a:p>
          <a:p>
            <a:r>
              <a:rPr lang="zh-CN" altLang="en-US" dirty="0"/>
              <a:t>数据中的微小变化会导致有界的输出变化。</a:t>
            </a:r>
          </a:p>
        </p:txBody>
      </p:sp>
    </p:spTree>
    <p:extLst>
      <p:ext uri="{BB962C8B-B14F-4D97-AF65-F5344CB8AC3E}">
        <p14:creationId xmlns:p14="http://schemas.microsoft.com/office/powerpoint/2010/main" val="3713475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3588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49227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更高分辨率的图像可以在其类别区分内容被破坏之前容忍更高水平的各向同性高斯噪声。</a:t>
            </a:r>
          </a:p>
        </p:txBody>
      </p:sp>
    </p:spTree>
    <p:extLst>
      <p:ext uri="{BB962C8B-B14F-4D97-AF65-F5344CB8AC3E}">
        <p14:creationId xmlns:p14="http://schemas.microsoft.com/office/powerpoint/2010/main" val="2720367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75826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3691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35156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40151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每行显示一个半径 𝑟、该半径的最佳超参数 𝜎、相应平滑分类器在半径 𝑟 处的近似认证准确度，以及相应平滑分类器的标准准确度。</a:t>
            </a:r>
            <a:endParaRPr lang="en-US" altLang="zh-CN" dirty="0"/>
          </a:p>
          <a:p>
            <a:r>
              <a:rPr lang="zh-CN" altLang="en-US" dirty="0"/>
              <a:t>为了给出比例感，具有 𝑙</a:t>
            </a:r>
            <a:r>
              <a:rPr lang="en-US" altLang="zh-CN" dirty="0"/>
              <a:t>_2 </a:t>
            </a:r>
            <a:r>
              <a:rPr lang="zh-CN" altLang="en-US" dirty="0"/>
              <a:t>半径 </a:t>
            </a:r>
            <a:r>
              <a:rPr lang="en-US" altLang="zh-CN" dirty="0"/>
              <a:t>1.0 </a:t>
            </a:r>
            <a:r>
              <a:rPr lang="zh-CN" altLang="en-US" dirty="0"/>
              <a:t>的扰动可以改变一个像素 </a:t>
            </a:r>
            <a:r>
              <a:rPr lang="en-US" altLang="zh-CN" dirty="0"/>
              <a:t>x 255</a:t>
            </a:r>
            <a:r>
              <a:rPr lang="zh-CN" altLang="en-US" dirty="0"/>
              <a:t>、十像素 </a:t>
            </a:r>
            <a:r>
              <a:rPr lang="en-US" altLang="zh-CN" dirty="0"/>
              <a:t>x 80100 </a:t>
            </a:r>
            <a:r>
              <a:rPr lang="zh-CN" altLang="en-US" dirty="0"/>
              <a:t>像素 </a:t>
            </a:r>
            <a:r>
              <a:rPr lang="en-US" altLang="zh-CN" dirty="0"/>
              <a:t>x 25 </a:t>
            </a:r>
            <a:r>
              <a:rPr lang="zh-CN" altLang="en-US" dirty="0"/>
              <a:t>或 </a:t>
            </a:r>
            <a:r>
              <a:rPr lang="en-US" altLang="zh-CN" dirty="0"/>
              <a:t>1000 </a:t>
            </a:r>
            <a:r>
              <a:rPr lang="zh-CN" altLang="en-US" dirty="0"/>
              <a:t>像素 </a:t>
            </a:r>
            <a:r>
              <a:rPr lang="en-US" altLang="zh-CN" dirty="0"/>
              <a:t>x 8</a:t>
            </a:r>
            <a:r>
              <a:rPr lang="zh-CN" altLang="en-US" dirty="0"/>
              <a:t>。</a:t>
            </a:r>
            <a:endParaRPr lang="en-US" altLang="zh-CN" dirty="0"/>
          </a:p>
          <a:p>
            <a:r>
              <a:rPr lang="en-US" altLang="zh-CN" dirty="0"/>
              <a:t>ImageNet </a:t>
            </a:r>
            <a:r>
              <a:rPr lang="zh-CN" altLang="en-US" dirty="0"/>
              <a:t>上的随机猜测将达到 </a:t>
            </a:r>
            <a:r>
              <a:rPr lang="en-US" altLang="zh-CN" dirty="0"/>
              <a:t>0.1% </a:t>
            </a:r>
            <a:r>
              <a:rPr lang="zh-CN" altLang="en-US" dirty="0"/>
              <a:t>的准确度。</a:t>
            </a:r>
          </a:p>
        </p:txBody>
      </p:sp>
    </p:spTree>
    <p:extLst>
      <p:ext uri="{BB962C8B-B14F-4D97-AF65-F5344CB8AC3E}">
        <p14:creationId xmlns:p14="http://schemas.microsoft.com/office/powerpoint/2010/main" val="1756234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2896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24156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13241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76439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黄等人。 </a:t>
            </a:r>
            <a:r>
              <a:rPr lang="en-US" altLang="zh-CN" dirty="0"/>
              <a:t>(2018) </a:t>
            </a:r>
            <a:r>
              <a:rPr lang="zh-CN" altLang="en-US" dirty="0"/>
              <a:t>提供确定性稳健性保证，而平滑提供高概率保证。</a:t>
            </a:r>
          </a:p>
          <a:p>
            <a:r>
              <a:rPr lang="zh-CN" altLang="en-US" dirty="0"/>
              <a:t>因此，我们在这里绘制了 </a:t>
            </a:r>
            <a:r>
              <a:rPr lang="en-US" altLang="zh-CN" dirty="0"/>
              <a:t>Wong </a:t>
            </a:r>
            <a:r>
              <a:rPr lang="zh-CN" altLang="en-US" dirty="0"/>
              <a:t>等人的认证准确性</a:t>
            </a:r>
            <a:r>
              <a:rPr lang="en-US" altLang="zh-CN" dirty="0"/>
              <a:t>, </a:t>
            </a:r>
            <a:r>
              <a:rPr lang="zh-CN" altLang="en-US" dirty="0"/>
              <a:t>近似认证的平滑精度</a:t>
            </a:r>
            <a:endParaRPr lang="en-US" altLang="zh-CN" dirty="0"/>
          </a:p>
          <a:p>
            <a:r>
              <a:rPr lang="zh-CN" altLang="en-US" b="1" dirty="0"/>
              <a:t>使用 </a:t>
            </a:r>
            <a:r>
              <a:rPr lang="en-US" altLang="zh-CN" b="1" dirty="0"/>
              <a:t>Wong </a:t>
            </a:r>
            <a:r>
              <a:rPr lang="zh-CN" altLang="en-US" b="1" dirty="0"/>
              <a:t>的方法训练的神经网络通常被过度正则化，以至于许多过滤器</a:t>
            </a:r>
            <a:r>
              <a:rPr lang="en-US" altLang="zh-CN" b="1" dirty="0"/>
              <a:t>/</a:t>
            </a:r>
            <a:r>
              <a:rPr lang="zh-CN" altLang="en-US" b="1" dirty="0"/>
              <a:t>权重都变为零</a:t>
            </a:r>
          </a:p>
        </p:txBody>
      </p:sp>
    </p:spTree>
    <p:extLst>
      <p:ext uri="{BB962C8B-B14F-4D97-AF65-F5344CB8AC3E}">
        <p14:creationId xmlns:p14="http://schemas.microsoft.com/office/powerpoint/2010/main" val="23202094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1480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7742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63228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55026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数学期望是试验中每次可能结果的</a:t>
            </a:r>
            <a:r>
              <a:rPr lang="zh-CN" altLang="en-US" sz="1200" b="0" i="0" u="none" strike="noStrike" kern="1200" dirty="0">
                <a:solidFill>
                  <a:schemeClr val="tx1"/>
                </a:solidFill>
                <a:effectLst/>
                <a:latin typeface="+mn-lt"/>
                <a:ea typeface="+mn-ea"/>
                <a:cs typeface="+mn-cs"/>
                <a:hlinkClick r:id="rId3"/>
              </a:rPr>
              <a:t>概率</a:t>
            </a:r>
            <a:r>
              <a:rPr lang="zh-CN" altLang="en-US" sz="1200" b="0" i="0" kern="1200" dirty="0">
                <a:solidFill>
                  <a:schemeClr val="tx1"/>
                </a:solidFill>
                <a:effectLst/>
                <a:latin typeface="+mn-lt"/>
                <a:ea typeface="+mn-ea"/>
                <a:cs typeface="+mn-cs"/>
              </a:rPr>
              <a:t>乘以其结果的总和，</a:t>
            </a:r>
            <a:endParaRPr lang="zh-CN" altLang="en-US" dirty="0"/>
          </a:p>
        </p:txBody>
      </p:sp>
    </p:spTree>
    <p:extLst>
      <p:ext uri="{BB962C8B-B14F-4D97-AF65-F5344CB8AC3E}">
        <p14:creationId xmlns:p14="http://schemas.microsoft.com/office/powerpoint/2010/main" val="1126716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数学期望是试验中每次可能结果的</a:t>
            </a:r>
            <a:r>
              <a:rPr lang="zh-CN" altLang="en-US" sz="1200" b="0" i="0" u="none" strike="noStrike" kern="1200" dirty="0">
                <a:solidFill>
                  <a:schemeClr val="tx1"/>
                </a:solidFill>
                <a:effectLst/>
                <a:latin typeface="+mn-lt"/>
                <a:ea typeface="+mn-ea"/>
                <a:cs typeface="+mn-cs"/>
                <a:hlinkClick r:id="rId3"/>
              </a:rPr>
              <a:t>概率</a:t>
            </a:r>
            <a:r>
              <a:rPr lang="zh-CN" altLang="en-US" sz="1200" b="0" i="0" kern="1200" dirty="0">
                <a:solidFill>
                  <a:schemeClr val="tx1"/>
                </a:solidFill>
                <a:effectLst/>
                <a:latin typeface="+mn-lt"/>
                <a:ea typeface="+mn-ea"/>
                <a:cs typeface="+mn-cs"/>
              </a:rPr>
              <a:t>乘以其结果的总和，</a:t>
            </a:r>
            <a:endParaRPr lang="zh-CN" altLang="en-US" dirty="0"/>
          </a:p>
        </p:txBody>
      </p:sp>
    </p:spTree>
    <p:extLst>
      <p:ext uri="{BB962C8B-B14F-4D97-AF65-F5344CB8AC3E}">
        <p14:creationId xmlns:p14="http://schemas.microsoft.com/office/powerpoint/2010/main" val="3435583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968750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91424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2113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2499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67560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8424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15258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94102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91668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38771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74261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60061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56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3104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0637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13908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aseline="0"/>
            </a:lvl1p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baseline="0"/>
            </a:lvl1pPr>
          </a:lstStyle>
          <a:p>
            <a:pPr>
              <a:defRPr/>
            </a:pPr>
            <a:fld id="{68D37E90-135C-4921-BC1B-4A2FD2335E7A}" type="datetime1">
              <a:rPr lang="zh-CN" altLang="en-US" smtClean="0"/>
              <a:pPr>
                <a:defRPr/>
              </a:pPr>
              <a:t>2022/12/29</a:t>
            </a:fld>
            <a:endParaRPr lang="zh-CN" altLang="en-US"/>
          </a:p>
        </p:txBody>
      </p:sp>
      <p:sp>
        <p:nvSpPr>
          <p:cNvPr id="5" name="页脚占位符 4"/>
          <p:cNvSpPr>
            <a:spLocks noGrp="1"/>
          </p:cNvSpPr>
          <p:nvPr>
            <p:ph type="ftr" sz="quarter" idx="11"/>
          </p:nvPr>
        </p:nvSpPr>
        <p:spPr/>
        <p:txBody>
          <a:bodyPr/>
          <a:lstStyle>
            <a:lvl1pPr>
              <a:defRPr baseline="0"/>
            </a:lvl1pPr>
          </a:lstStyle>
          <a:p>
            <a:pPr>
              <a:defRPr/>
            </a:pPr>
            <a:endParaRPr lang="zh-CN" altLang="en-US"/>
          </a:p>
        </p:txBody>
      </p:sp>
      <p:sp>
        <p:nvSpPr>
          <p:cNvPr id="6" name="灯片编号占位符 5"/>
          <p:cNvSpPr>
            <a:spLocks noGrp="1"/>
          </p:cNvSpPr>
          <p:nvPr>
            <p:ph type="sldNum" sz="quarter" idx="12"/>
          </p:nvPr>
        </p:nvSpPr>
        <p:spPr/>
        <p:txBody>
          <a:bodyPr/>
          <a:lstStyle>
            <a:lvl1pPr>
              <a:defRPr baseline="0"/>
            </a:lvl1pPr>
          </a:lstStyle>
          <a:p>
            <a:fld id="{C537FACC-D014-47B5-A30C-82A44384C306}" type="slidenum">
              <a:rPr lang="zh-CN" altLang="en-US" smtClean="0"/>
              <a:pPr/>
              <a:t>‹#›</a:t>
            </a:fld>
            <a:endParaRPr lang="en-US" altLang="zh-CN"/>
          </a:p>
        </p:txBody>
      </p:sp>
    </p:spTree>
    <p:extLst>
      <p:ext uri="{BB962C8B-B14F-4D97-AF65-F5344CB8AC3E}">
        <p14:creationId xmlns:p14="http://schemas.microsoft.com/office/powerpoint/2010/main" val="1285142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vl1pPr>
          </a:lstStyle>
          <a:p>
            <a:r>
              <a:rPr lang="zh-CN" altLang="en-US"/>
              <a:t>单击此处编辑母版标题样式</a:t>
            </a:r>
          </a:p>
        </p:txBody>
      </p:sp>
      <p:sp>
        <p:nvSpPr>
          <p:cNvPr id="3" name="内容占位符 2"/>
          <p:cNvSpPr>
            <a:spLocks noGrp="1"/>
          </p:cNvSpPr>
          <p:nvPr>
            <p:ph idx="1"/>
          </p:nvPr>
        </p:nvSpPr>
        <p:spPr/>
        <p:txBody>
          <a:bodyPr/>
          <a:lstStyle>
            <a:lvl1pPr>
              <a:defRPr baseline="0"/>
            </a:lvl1pPr>
            <a:lvl2pPr>
              <a:defRPr baseline="0"/>
            </a:lvl2pPr>
            <a:lvl3pPr>
              <a:defRPr baseline="0"/>
            </a:lvl3pPr>
            <a:lvl4pPr>
              <a:defRPr baseline="0"/>
            </a:lvl4pPr>
            <a:lvl5pP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baseline="0"/>
            </a:lvl1pPr>
          </a:lstStyle>
          <a:p>
            <a:pPr>
              <a:defRPr/>
            </a:pPr>
            <a:fld id="{EFDC3540-BAF8-4B99-8FE0-A863CE49D274}" type="datetime1">
              <a:rPr lang="zh-CN" altLang="en-US" smtClean="0"/>
              <a:pPr>
                <a:defRPr/>
              </a:pPr>
              <a:t>2022/12/29</a:t>
            </a:fld>
            <a:endParaRPr lang="zh-CN" altLang="en-US"/>
          </a:p>
        </p:txBody>
      </p:sp>
      <p:sp>
        <p:nvSpPr>
          <p:cNvPr id="5" name="页脚占位符 4"/>
          <p:cNvSpPr>
            <a:spLocks noGrp="1"/>
          </p:cNvSpPr>
          <p:nvPr>
            <p:ph type="ftr" sz="quarter" idx="11"/>
          </p:nvPr>
        </p:nvSpPr>
        <p:spPr/>
        <p:txBody>
          <a:bodyPr/>
          <a:lstStyle>
            <a:lvl1pPr>
              <a:defRPr baseline="0"/>
            </a:lvl1pPr>
          </a:lstStyle>
          <a:p>
            <a:pPr>
              <a:defRPr/>
            </a:pPr>
            <a:endParaRPr lang="zh-CN" altLang="en-US"/>
          </a:p>
        </p:txBody>
      </p:sp>
      <p:sp>
        <p:nvSpPr>
          <p:cNvPr id="6" name="灯片编号占位符 5"/>
          <p:cNvSpPr>
            <a:spLocks noGrp="1"/>
          </p:cNvSpPr>
          <p:nvPr>
            <p:ph type="sldNum" sz="quarter" idx="12"/>
          </p:nvPr>
        </p:nvSpPr>
        <p:spPr/>
        <p:txBody>
          <a:bodyPr/>
          <a:lstStyle>
            <a:lvl1pPr>
              <a:defRPr baseline="0"/>
            </a:lvl1pPr>
          </a:lstStyle>
          <a:p>
            <a:fld id="{44F5953E-B3A8-45A7-88F1-C9BDD8F63004}" type="slidenum">
              <a:rPr lang="zh-CN" altLang="en-US" smtClean="0"/>
              <a:pPr/>
              <a:t>‹#›</a:t>
            </a:fld>
            <a:endParaRPr lang="en-US" altLang="zh-CN"/>
          </a:p>
        </p:txBody>
      </p:sp>
    </p:spTree>
    <p:extLst>
      <p:ext uri="{BB962C8B-B14F-4D97-AF65-F5344CB8AC3E}">
        <p14:creationId xmlns:p14="http://schemas.microsoft.com/office/powerpoint/2010/main" val="2041254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1313" y="6490369"/>
            <a:ext cx="2133600" cy="365125"/>
          </a:xfrm>
        </p:spPr>
        <p:txBody>
          <a:bodyPr/>
          <a:lstStyle>
            <a:lvl1pPr>
              <a:defRPr/>
            </a:lvl1pPr>
          </a:lstStyle>
          <a:p>
            <a:pPr>
              <a:defRPr/>
            </a:pPr>
            <a:fld id="{1853FC90-6BBA-44C2-9893-E798A4B97E17}" type="datetime1">
              <a:rPr lang="zh-CN" altLang="en-US" smtClean="0"/>
              <a:t>2022/12/29</a:t>
            </a:fld>
            <a:endParaRPr lang="zh-CN" altLang="en-US"/>
          </a:p>
        </p:txBody>
      </p:sp>
      <p:sp>
        <p:nvSpPr>
          <p:cNvPr id="3" name="页脚占位符 4"/>
          <p:cNvSpPr>
            <a:spLocks noGrp="1"/>
          </p:cNvSpPr>
          <p:nvPr>
            <p:ph type="ftr" sz="quarter" idx="11"/>
          </p:nvPr>
        </p:nvSpPr>
        <p:spPr>
          <a:xfrm>
            <a:off x="3124200" y="6490368"/>
            <a:ext cx="2895600" cy="365125"/>
          </a:xfr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6978367" y="6490370"/>
            <a:ext cx="2133600" cy="365125"/>
          </a:xfrm>
        </p:spPr>
        <p:txBody>
          <a:bodyPr/>
          <a:lstStyle>
            <a:lvl1pPr>
              <a:defRPr b="0">
                <a:solidFill>
                  <a:srgbClr val="C00000"/>
                </a:solidFill>
              </a:defRPr>
            </a:lvl1pPr>
          </a:lstStyle>
          <a:p>
            <a:r>
              <a:rPr lang="en-US" altLang="zh-CN" dirty="0"/>
              <a:t>Page </a:t>
            </a:r>
            <a:fld id="{AFB9E909-1E1D-4726-9675-978F608919A4}" type="slidenum">
              <a:rPr lang="zh-CN" altLang="en-US" smtClean="0"/>
              <a:pPr/>
              <a:t>‹#›</a:t>
            </a:fld>
            <a:endParaRPr lang="en-US" altLang="zh-CN" b="0" dirty="0"/>
          </a:p>
        </p:txBody>
      </p:sp>
    </p:spTree>
    <p:extLst>
      <p:ext uri="{BB962C8B-B14F-4D97-AF65-F5344CB8AC3E}">
        <p14:creationId xmlns:p14="http://schemas.microsoft.com/office/powerpoint/2010/main" val="348321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p:txBody>
          <a:bodyPr/>
          <a:lstStyle>
            <a:lvl1pPr>
              <a:defRPr smtClean="0"/>
            </a:lvl1pPr>
          </a:lstStyle>
          <a:p>
            <a:pPr>
              <a:defRPr/>
            </a:pPr>
            <a:fld id="{5A2B256E-292F-4D23-A28C-376327F0AEFF}" type="datetime1">
              <a:rPr lang="zh-CN" altLang="en-US" smtClean="0"/>
              <a:t>2022/12/29</a:t>
            </a:fld>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xfrm>
            <a:off x="7235825" y="6324600"/>
            <a:ext cx="1905000" cy="457200"/>
          </a:xfrm>
        </p:spPr>
        <p:txBody>
          <a:bodyPr/>
          <a:lstStyle>
            <a:lvl1pPr>
              <a:defRPr sz="1600" b="1">
                <a:solidFill>
                  <a:srgbClr val="0000FF"/>
                </a:solidFill>
                <a:latin typeface="Times New Roman" panose="02020603050405020304" pitchFamily="18" charset="0"/>
              </a:defRPr>
            </a:lvl1pPr>
          </a:lstStyle>
          <a:p>
            <a:fld id="{E5190028-3255-4271-BAA0-8BC7E691A70B}" type="slidenum">
              <a:rPr lang="en-US" altLang="zh-CN"/>
              <a:t>‹#›</a:t>
            </a:fld>
            <a:endParaRPr lang="en-US" altLang="zh-CN"/>
          </a:p>
        </p:txBody>
      </p:sp>
    </p:spTree>
    <p:extLst>
      <p:ext uri="{BB962C8B-B14F-4D97-AF65-F5344CB8AC3E}">
        <p14:creationId xmlns:p14="http://schemas.microsoft.com/office/powerpoint/2010/main" val="2998883150"/>
      </p:ext>
    </p:extLst>
  </p:cSld>
  <p:clrMapOvr>
    <a:masterClrMapping/>
  </p:clrMapOvr>
  <p:transition advTm="4200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aseline="0">
                <a:solidFill>
                  <a:schemeClr val="tx1">
                    <a:tint val="75000"/>
                  </a:schemeClr>
                </a:solidFill>
                <a:latin typeface="Times New Roman" panose="02020603050405020304" pitchFamily="18" charset="0"/>
                <a:ea typeface="微软雅黑" panose="020B0503020204020204" pitchFamily="34" charset="-122"/>
              </a:defRPr>
            </a:lvl1pPr>
          </a:lstStyle>
          <a:p>
            <a:pPr>
              <a:defRPr/>
            </a:pPr>
            <a:fld id="{0F0D77CF-62E8-4926-A48B-FDE8523AB173}" type="datetime1">
              <a:rPr lang="zh-CN" altLang="en-US" smtClean="0"/>
              <a:pPr>
                <a:defRPr/>
              </a:pPr>
              <a:t>2022/12/29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aseline="0">
                <a:solidFill>
                  <a:schemeClr val="tx1">
                    <a:tint val="75000"/>
                  </a:schemeClr>
                </a:solidFill>
                <a:latin typeface="Times New Roman" panose="02020603050405020304" pitchFamily="18" charset="0"/>
                <a:ea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aseline="0">
                <a:solidFill>
                  <a:srgbClr val="898989"/>
                </a:solidFill>
                <a:latin typeface="Times New Roman" panose="02020603050405020304" pitchFamily="18" charset="0"/>
                <a:ea typeface="微软雅黑" panose="020B0503020204020204" pitchFamily="34" charset="-122"/>
              </a:defRPr>
            </a:lvl1pPr>
          </a:lstStyle>
          <a:p>
            <a:fld id="{746FFBFF-1A94-4112-9962-6DC4E97A93A0}" type="slidenum">
              <a:rPr lang="zh-CN" altLang="en-US" smtClean="0"/>
              <a:pPr/>
              <a:t>‹#›</a:t>
            </a:fld>
            <a:endParaRPr lang="en-US" altLang="zh-CN"/>
          </a:p>
        </p:txBody>
      </p:sp>
    </p:spTree>
    <p:extLst>
      <p:ext uri="{BB962C8B-B14F-4D97-AF65-F5344CB8AC3E}">
        <p14:creationId xmlns:p14="http://schemas.microsoft.com/office/powerpoint/2010/main" val="398363422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hdr="0" ftr="0" dt="0"/>
  <p:txStyles>
    <p:titleStyle>
      <a:lvl1pPr algn="ctr" rtl="0" eaLnBrk="0" fontAlgn="base" hangingPunct="0">
        <a:spcBef>
          <a:spcPct val="0"/>
        </a:spcBef>
        <a:spcAft>
          <a:spcPct val="0"/>
        </a:spcAft>
        <a:defRPr sz="4400" kern="1200" baseline="0">
          <a:solidFill>
            <a:schemeClr val="tx1"/>
          </a:solidFill>
          <a:latin typeface="Times New Roman" panose="02020603050405020304" pitchFamily="18" charset="0"/>
          <a:ea typeface="微软雅黑"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微软雅黑" panose="020B0503020204020204"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微软雅黑" panose="020B0503020204020204"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微软雅黑" panose="020B0503020204020204"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1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4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5.png"/><Relationship Id="rId7" Type="http://schemas.openxmlformats.org/officeDocument/2006/relationships/image" Target="../media/image15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2.png"/><Relationship Id="rId4" Type="http://schemas.openxmlformats.org/officeDocument/2006/relationships/image" Target="../media/image151.png"/></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57.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5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9.png"/><Relationship Id="rId3" Type="http://schemas.openxmlformats.org/officeDocument/2006/relationships/image" Target="../media/image161.png"/><Relationship Id="rId7" Type="http://schemas.openxmlformats.org/officeDocument/2006/relationships/image" Target="../media/image171.png"/><Relationship Id="rId12" Type="http://schemas.openxmlformats.org/officeDocument/2006/relationships/image" Target="../media/image17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177.png"/><Relationship Id="rId5" Type="http://schemas.openxmlformats.org/officeDocument/2006/relationships/image" Target="../media/image167.png"/><Relationship Id="rId15" Type="http://schemas.openxmlformats.org/officeDocument/2006/relationships/image" Target="../media/image181.png"/><Relationship Id="rId10" Type="http://schemas.openxmlformats.org/officeDocument/2006/relationships/image" Target="../media/image176.png"/><Relationship Id="rId4" Type="http://schemas.openxmlformats.org/officeDocument/2006/relationships/image" Target="../media/image11.png"/><Relationship Id="rId9" Type="http://schemas.openxmlformats.org/officeDocument/2006/relationships/image" Target="../media/image175.png"/><Relationship Id="rId14" Type="http://schemas.openxmlformats.org/officeDocument/2006/relationships/image" Target="../media/image180.png"/></Relationships>
</file>

<file path=ppt/slides/_rels/slide2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12.png"/><Relationship Id="rId7" Type="http://schemas.openxmlformats.org/officeDocument/2006/relationships/image" Target="../media/image103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020.png"/><Relationship Id="rId5" Type="http://schemas.openxmlformats.org/officeDocument/2006/relationships/image" Target="../media/image1010.png"/><Relationship Id="rId4" Type="http://schemas.openxmlformats.org/officeDocument/2006/relationships/image" Target="../media/image184.png"/></Relationships>
</file>

<file path=ppt/slides/_rels/slide2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15.png"/></Relationships>
</file>

<file path=ppt/slides/_rels/slide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216.png"/><Relationship Id="rId7" Type="http://schemas.openxmlformats.org/officeDocument/2006/relationships/image" Target="../media/image57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60.png"/><Relationship Id="rId5" Type="http://schemas.openxmlformats.org/officeDocument/2006/relationships/image" Target="../media/image550.png"/><Relationship Id="rId10" Type="http://schemas.openxmlformats.org/officeDocument/2006/relationships/image" Target="../media/image780.png"/><Relationship Id="rId4" Type="http://schemas.openxmlformats.org/officeDocument/2006/relationships/image" Target="../media/image20.png"/><Relationship Id="rId9" Type="http://schemas.openxmlformats.org/officeDocument/2006/relationships/image" Target="../media/image770.png"/></Relationships>
</file>

<file path=ppt/slides/_rels/slide3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3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3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880.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80.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80.png"/></Relationships>
</file>

<file path=ppt/slides/_rels/slide38.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960.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7.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10.png"/><Relationship Id="rId7" Type="http://schemas.openxmlformats.org/officeDocument/2006/relationships/image" Target="../media/image58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71.png"/><Relationship Id="rId11" Type="http://schemas.openxmlformats.org/officeDocument/2006/relationships/image" Target="../media/image620.png"/><Relationship Id="rId5" Type="http://schemas.openxmlformats.org/officeDocument/2006/relationships/image" Target="../media/image561.png"/><Relationship Id="rId10" Type="http://schemas.openxmlformats.org/officeDocument/2006/relationships/image" Target="../media/image610.png"/><Relationship Id="rId4" Type="http://schemas.openxmlformats.org/officeDocument/2006/relationships/image" Target="../media/image27.png"/><Relationship Id="rId9" Type="http://schemas.openxmlformats.org/officeDocument/2006/relationships/image" Target="../media/image6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580.png"/><Relationship Id="rId4" Type="http://schemas.openxmlformats.org/officeDocument/2006/relationships/image" Target="../media/image29.jpeg"/></Relationships>
</file>

<file path=ppt/slides/_rels/slide4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6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7.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183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31.png"/><Relationship Id="rId4" Type="http://schemas.openxmlformats.org/officeDocument/2006/relationships/image" Target="../media/image1620.png"/></Relationships>
</file>

<file path=ppt/slides/_rels/slide5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830.png"/></Relationships>
</file>

<file path=ppt/slides/_rels/slide5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830.png"/></Relationships>
</file>

<file path=ppt/slides/_rels/slide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42.png"/><Relationship Id="rId5" Type="http://schemas.openxmlformats.org/officeDocument/2006/relationships/image" Target="../media/image143.png"/><Relationship Id="rId10" Type="http://schemas.openxmlformats.org/officeDocument/2006/relationships/image" Target="../media/image141.png"/><Relationship Id="rId9" Type="http://schemas.openxmlformats.org/officeDocument/2006/relationships/image" Target="../media/image135.png"/></Relationships>
</file>

<file path=ppt/slides/_rels/slide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28A1FB-5099-478A-BB47-CA92B622DDF5}"/>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a:t>
            </a:fld>
            <a:endParaRPr lang="en-US" altLang="zh-CN" b="0" dirty="0"/>
          </a:p>
        </p:txBody>
      </p:sp>
      <p:pic>
        <p:nvPicPr>
          <p:cNvPr id="3" name="Picture 2" descr="a1">
            <a:extLst>
              <a:ext uri="{FF2B5EF4-FFF2-40B4-BE49-F238E27FC236}">
                <a16:creationId xmlns:a16="http://schemas.microsoft.com/office/drawing/2014/main" id="{2FF8581D-A5A4-46A7-8423-7C7CE7373F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 t="71016" r="95958" b="5880"/>
          <a:stretch/>
        </p:blipFill>
        <p:spPr bwMode="auto">
          <a:xfrm>
            <a:off x="-108520" y="4869161"/>
            <a:ext cx="477587"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6189E487-B395-4464-A9DA-DA3D2C4DEC11}"/>
              </a:ext>
            </a:extLst>
          </p:cNvPr>
          <p:cNvSpPr txBox="1"/>
          <p:nvPr/>
        </p:nvSpPr>
        <p:spPr bwMode="auto">
          <a:xfrm>
            <a:off x="179512" y="1892826"/>
            <a:ext cx="8784976" cy="198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lgn="ctr">
              <a:lnSpc>
                <a:spcPct val="150000"/>
              </a:lnSpc>
              <a:defRPr/>
            </a:pPr>
            <a:r>
              <a:rPr lang="en-US" altLang="zh-CN" sz="3200" b="1" dirty="0">
                <a:latin typeface="Times New Roman" panose="02020603050405020304" pitchFamily="18" charset="0"/>
                <a:ea typeface="微软雅黑" panose="020B0503020204020204" pitchFamily="34" charset="-122"/>
                <a:cs typeface="+mj-cs"/>
              </a:rPr>
              <a:t>Certified Adversarial Robustness via </a:t>
            </a:r>
            <a:r>
              <a:rPr lang="en-US" altLang="zh-CN" sz="3200" b="1" dirty="0">
                <a:solidFill>
                  <a:srgbClr val="0070C0"/>
                </a:solidFill>
                <a:latin typeface="Times New Roman" panose="02020603050405020304" pitchFamily="18" charset="0"/>
                <a:ea typeface="微软雅黑" panose="020B0503020204020204" pitchFamily="34" charset="-122"/>
                <a:cs typeface="+mj-cs"/>
              </a:rPr>
              <a:t>Randomized Smoothing</a:t>
            </a:r>
          </a:p>
        </p:txBody>
      </p:sp>
      <p:sp>
        <p:nvSpPr>
          <p:cNvPr id="5" name="副标题 2">
            <a:extLst>
              <a:ext uri="{FF2B5EF4-FFF2-40B4-BE49-F238E27FC236}">
                <a16:creationId xmlns:a16="http://schemas.microsoft.com/office/drawing/2014/main" id="{0FBAE272-329B-4EDA-A87E-7AEF0F98134B}"/>
              </a:ext>
            </a:extLst>
          </p:cNvPr>
          <p:cNvSpPr txBox="1"/>
          <p:nvPr/>
        </p:nvSpPr>
        <p:spPr bwMode="auto">
          <a:xfrm>
            <a:off x="3548205" y="5013931"/>
            <a:ext cx="4912227" cy="115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spcBef>
                <a:spcPct val="20000"/>
              </a:spcBef>
              <a:defRP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Jeremy Cohen, Elan Rosenfeld, </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J. Zico Kolter</a:t>
            </a:r>
          </a:p>
          <a:p>
            <a:pPr>
              <a:spcBef>
                <a:spcPct val="20000"/>
              </a:spcBef>
              <a:defRP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Carnegie Mellon University</a:t>
            </a:r>
          </a:p>
          <a:p>
            <a:pPr>
              <a:spcBef>
                <a:spcPct val="20000"/>
              </a:spcBef>
              <a:defRP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ICML 2019</a:t>
            </a:r>
          </a:p>
        </p:txBody>
      </p:sp>
      <p:pic>
        <p:nvPicPr>
          <p:cNvPr id="7" name="图片 6">
            <a:extLst>
              <a:ext uri="{FF2B5EF4-FFF2-40B4-BE49-F238E27FC236}">
                <a16:creationId xmlns:a16="http://schemas.microsoft.com/office/drawing/2014/main" id="{C1041285-27BD-4174-AD07-A19117C759C9}"/>
              </a:ext>
            </a:extLst>
          </p:cNvPr>
          <p:cNvPicPr>
            <a:picLocks noChangeAspect="1"/>
          </p:cNvPicPr>
          <p:nvPr/>
        </p:nvPicPr>
        <p:blipFill>
          <a:blip r:embed="rId4"/>
          <a:stretch>
            <a:fillRect/>
          </a:stretch>
        </p:blipFill>
        <p:spPr>
          <a:xfrm>
            <a:off x="971600" y="5013176"/>
            <a:ext cx="2369623" cy="1151917"/>
          </a:xfrm>
          <a:prstGeom prst="rect">
            <a:avLst/>
          </a:prstGeom>
        </p:spPr>
      </p:pic>
      <p:cxnSp>
        <p:nvCxnSpPr>
          <p:cNvPr id="9" name="直接连接符 8">
            <a:extLst>
              <a:ext uri="{FF2B5EF4-FFF2-40B4-BE49-F238E27FC236}">
                <a16:creationId xmlns:a16="http://schemas.microsoft.com/office/drawing/2014/main" id="{C7ED9D11-0027-45E3-AC4C-84BDF4A2A7BA}"/>
              </a:ext>
            </a:extLst>
          </p:cNvPr>
          <p:cNvCxnSpPr/>
          <p:nvPr/>
        </p:nvCxnSpPr>
        <p:spPr>
          <a:xfrm>
            <a:off x="3491880" y="5013721"/>
            <a:ext cx="0" cy="115212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622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46EEAD8-E00A-4E8F-9ACB-B856E357FF12}"/>
              </a:ext>
            </a:extLst>
          </p:cNvPr>
          <p:cNvPicPr>
            <a:picLocks noChangeAspect="1"/>
          </p:cNvPicPr>
          <p:nvPr/>
        </p:nvPicPr>
        <p:blipFill>
          <a:blip r:embed="rId3"/>
          <a:stretch>
            <a:fillRect/>
          </a:stretch>
        </p:blipFill>
        <p:spPr>
          <a:xfrm>
            <a:off x="3012883" y="4946662"/>
            <a:ext cx="3118234" cy="1547846"/>
          </a:xfrm>
          <a:prstGeom prst="rect">
            <a:avLst/>
          </a:prstGeom>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10</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Algorithm</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8039831" cy="3323987"/>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rPr>
                  <a:t>Smoothed Classifier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rPr>
                      <m:t>𝑔</m:t>
                    </m:r>
                  </m:oMath>
                </a14:m>
                <a:endParaRPr lang="en-US" altLang="zh-CN" sz="2000" dirty="0">
                  <a:solidFill>
                    <a:srgbClr val="0070C0"/>
                  </a:solidFill>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Definition:</a:t>
                </a:r>
              </a:p>
              <a:p>
                <a:pPr marL="342000" indent="-342000">
                  <a:spcAft>
                    <a:spcPts val="600"/>
                  </a:spcAft>
                </a:pPr>
                <a:r>
                  <a:rPr lang="en-US" altLang="zh-CN" sz="2000" dirty="0">
                    <a:latin typeface="Times New Roman" panose="02020603050405020304" pitchFamily="18" charset="0"/>
                    <a:ea typeface="宋体" panose="02010600030101010101" pitchFamily="2" charset="-122"/>
                  </a:rPr>
                  <a:t>	Smoothed classifier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𝑔</m:t>
                    </m:r>
                  </m:oMath>
                </a14:m>
                <a:r>
                  <a:rPr lang="en-US" altLang="zh-CN" sz="2000" dirty="0">
                    <a:latin typeface="Times New Roman" panose="02020603050405020304" pitchFamily="18" charset="0"/>
                    <a:ea typeface="宋体" panose="02010600030101010101" pitchFamily="2" charset="-122"/>
                  </a:rPr>
                  <a:t> returns whichever class the </a:t>
                </a:r>
                <a:r>
                  <a:rPr lang="en-US" altLang="zh-CN" sz="2000" dirty="0">
                    <a:solidFill>
                      <a:srgbClr val="0070C0"/>
                    </a:solidFill>
                    <a:latin typeface="Times New Roman" panose="02020603050405020304" pitchFamily="18" charset="0"/>
                    <a:ea typeface="宋体" panose="02010600030101010101" pitchFamily="2" charset="-122"/>
                  </a:rPr>
                  <a:t>base classifier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rPr>
                      <m:t>𝑓</m:t>
                    </m:r>
                  </m:oMath>
                </a14:m>
                <a:r>
                  <a:rPr lang="en-US" altLang="zh-CN" sz="2000" dirty="0">
                    <a:solidFill>
                      <a:srgbClr val="0070C0"/>
                    </a:solidFill>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is most likely to return when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宋体" panose="02010600030101010101" pitchFamily="2" charset="-122"/>
                  </a:rPr>
                  <a:t> is perturbed by isotropic Gaussian noise: </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Interpretation:</a:t>
                </a:r>
              </a:p>
              <a:p>
                <a:pPr marL="342000" indent="-342000">
                  <a:spcAft>
                    <a:spcPts val="600"/>
                  </a:spcAft>
                </a:pPr>
                <a:r>
                  <a:rPr lang="en-US" altLang="zh-CN" sz="2000" dirty="0">
                    <a:latin typeface="Times New Roman" panose="02020603050405020304" pitchFamily="18" charset="0"/>
                    <a:ea typeface="宋体" panose="02010600030101010101" pitchFamily="2" charset="-122"/>
                  </a:rPr>
                  <a:t>	Randomized smoothing in high dimension is that these large </a:t>
                </a:r>
                <a:r>
                  <a:rPr lang="en-US" altLang="zh-CN" sz="2000" dirty="0">
                    <a:solidFill>
                      <a:srgbClr val="C00000"/>
                    </a:solidFill>
                    <a:latin typeface="Times New Roman" panose="02020603050405020304" pitchFamily="18" charset="0"/>
                    <a:ea typeface="宋体" panose="02010600030101010101" pitchFamily="2" charset="-122"/>
                  </a:rPr>
                  <a:t>random perturbations </a:t>
                </a:r>
                <a:r>
                  <a:rPr lang="zh-CN" altLang="en-US" sz="2000" dirty="0">
                    <a:solidFill>
                      <a:srgbClr val="C00000"/>
                    </a:solidFill>
                    <a:latin typeface="Times New Roman" panose="02020603050405020304" pitchFamily="18" charset="0"/>
                    <a:ea typeface="宋体" panose="02010600030101010101" pitchFamily="2" charset="-122"/>
                  </a:rPr>
                  <a:t>𝜀 </a:t>
                </a:r>
                <a:r>
                  <a:rPr lang="en-US" altLang="zh-CN" sz="2000" dirty="0">
                    <a:latin typeface="Times New Roman" panose="02020603050405020304" pitchFamily="18" charset="0"/>
                    <a:ea typeface="宋体" panose="02010600030101010101" pitchFamily="2" charset="-122"/>
                  </a:rPr>
                  <a:t>drown out small </a:t>
                </a:r>
                <a:r>
                  <a:rPr lang="en-US" altLang="zh-CN" sz="2000" dirty="0">
                    <a:solidFill>
                      <a:srgbClr val="C00000"/>
                    </a:solidFill>
                    <a:latin typeface="Times New Roman" panose="02020603050405020304" pitchFamily="18" charset="0"/>
                    <a:ea typeface="宋体" panose="02010600030101010101" pitchFamily="2" charset="-122"/>
                  </a:rPr>
                  <a:t>adversarial perturbations </a:t>
                </a:r>
                <a:r>
                  <a:rPr lang="zh-CN" altLang="en-US" sz="2000" dirty="0">
                    <a:solidFill>
                      <a:srgbClr val="C00000"/>
                    </a:solidFill>
                    <a:latin typeface="Times New Roman" panose="02020603050405020304" pitchFamily="18" charset="0"/>
                    <a:ea typeface="宋体" panose="02010600030101010101" pitchFamily="2" charset="-122"/>
                  </a:rPr>
                  <a:t>𝛿</a:t>
                </a:r>
                <a:r>
                  <a:rPr lang="en-US" altLang="zh-CN" sz="2000" dirty="0">
                    <a:latin typeface="Times New Roman" panose="02020603050405020304" pitchFamily="18" charset="0"/>
                    <a:ea typeface="宋体" panose="02010600030101010101" pitchFamily="2" charset="-122"/>
                  </a:rPr>
                  <a:t>.</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8039831" cy="3323987"/>
              </a:xfrm>
              <a:prstGeom prst="rect">
                <a:avLst/>
              </a:prstGeom>
              <a:blipFill>
                <a:blip r:embed="rId4"/>
                <a:stretch>
                  <a:fillRect l="-683" t="-916" b="-219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AB69A5-0689-40D6-AD81-E54BA6FFD36B}"/>
                  </a:ext>
                </a:extLst>
              </p:cNvPr>
              <p:cNvSpPr txBox="1"/>
              <p:nvPr/>
            </p:nvSpPr>
            <p:spPr>
              <a:xfrm>
                <a:off x="2631116" y="2828265"/>
                <a:ext cx="3881768" cy="1032783"/>
              </a:xfrm>
              <a:prstGeom prst="rect">
                <a:avLst/>
              </a:prstGeom>
              <a:noFill/>
            </p:spPr>
            <p:txBody>
              <a:bodyPr wrap="none" lIns="0" tIns="0" rIns="0" bIns="0" rtlCol="0" anchor="ctr">
                <a:spAutoFit/>
              </a:bodyPr>
              <a:lstStyle/>
              <a:p>
                <a:pPr>
                  <a:lnSpc>
                    <a:spcPct val="150000"/>
                  </a:lnSpc>
                </a:pP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cs typeface="Arial" panose="020B0604020202020204" pitchFamily="34" charset="0"/>
                              </a:rPr>
                              <m:t>𝒴</m:t>
                            </m:r>
                            <m:r>
                              <m:rPr>
                                <m:nor/>
                              </m:rPr>
                              <a:rPr lang="zh-CN" altLang="en-US" dirty="0">
                                <a:latin typeface="Times New Roman" panose="02020603050405020304" pitchFamily="18" charset="0"/>
                                <a:cs typeface="Arial" panose="020B0604020202020204" pitchFamily="34" charset="0"/>
                              </a:rPr>
                              <m:t> </m:t>
                            </m:r>
                          </m:lim>
                        </m:limLow>
                      </m:fName>
                      <m:e>
                        <m:r>
                          <a:rPr lang="en-US" altLang="zh-CN" b="0" i="1" smtClean="0">
                            <a:latin typeface="Cambria Math" panose="02040503050406030204" pitchFamily="18" charset="0"/>
                            <a:ea typeface="Cambria Math" panose="02040503050406030204" pitchFamily="18" charset="0"/>
                          </a:rPr>
                          <m:t>ℙ</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cs typeface="Arial" panose="020B0604020202020204" pitchFamily="34" charset="0"/>
                              </a:rPr>
                              <m:t>𝜀</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e>
                    </m:func>
                  </m:oMath>
                </a14:m>
                <a:r>
                  <a:rPr lang="zh-CN" altLang="en-US" dirty="0">
                    <a:latin typeface="Times New Roman" panose="02020603050405020304" pitchFamily="18" charset="0"/>
                  </a:rPr>
                  <a:t>       </a:t>
                </a:r>
                <a:r>
                  <a:rPr lang="en-US" altLang="zh-CN" dirty="0">
                    <a:latin typeface="Times New Roman" panose="02020603050405020304" pitchFamily="18" charset="0"/>
                  </a:rPr>
                  <a:t>(1)</a:t>
                </a:r>
              </a:p>
              <a:p>
                <a:pPr>
                  <a:lnSpc>
                    <a:spcPct val="150000"/>
                  </a:lnSpc>
                </a:pPr>
                <a:r>
                  <a:rPr lang="en-US" altLang="zh-CN" dirty="0">
                    <a:latin typeface="Times New Roman" panose="02020603050405020304" pitchFamily="18" charset="0"/>
                  </a:rPr>
                  <a:t>Where </a:t>
                </a:r>
                <a14:m>
                  <m:oMath xmlns:m="http://schemas.openxmlformats.org/officeDocument/2006/math">
                    <m:r>
                      <a:rPr lang="zh-CN" altLang="en-US" b="0" i="1" smtClean="0">
                        <a:latin typeface="Cambria Math" panose="02040503050406030204" pitchFamily="18" charset="0"/>
                      </a:rPr>
                      <m:t>𝜀</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zh-CN" altLang="en-US" dirty="0">
                  <a:latin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49AB69A5-0689-40D6-AD81-E54BA6FFD36B}"/>
                  </a:ext>
                </a:extLst>
              </p:cNvPr>
              <p:cNvSpPr txBox="1">
                <a:spLocks noRot="1" noChangeAspect="1" noMove="1" noResize="1" noEditPoints="1" noAdjustHandles="1" noChangeArrowheads="1" noChangeShapeType="1" noTextEdit="1"/>
              </p:cNvSpPr>
              <p:nvPr/>
            </p:nvSpPr>
            <p:spPr>
              <a:xfrm>
                <a:off x="2631116" y="2828265"/>
                <a:ext cx="3881768" cy="1032783"/>
              </a:xfrm>
              <a:prstGeom prst="rect">
                <a:avLst/>
              </a:prstGeom>
              <a:blipFill>
                <a:blip r:embed="rId5"/>
                <a:stretch>
                  <a:fillRect l="-3774" r="-2987" b="-13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D1DA0A9-A739-4967-BD70-BE4360D1C40F}"/>
                  </a:ext>
                </a:extLst>
              </p:cNvPr>
              <p:cNvSpPr txBox="1"/>
              <p:nvPr/>
            </p:nvSpPr>
            <p:spPr>
              <a:xfrm>
                <a:off x="6123710" y="5917605"/>
                <a:ext cx="2631624" cy="523220"/>
              </a:xfrm>
              <a:prstGeom prst="rect">
                <a:avLst/>
              </a:prstGeom>
              <a:noFill/>
              <a:ln>
                <a:noFill/>
              </a:ln>
            </p:spPr>
            <p:txBody>
              <a:bodyPr wrap="square" rtlCol="0">
                <a:spAutoFit/>
              </a:bodyPr>
              <a:lstStyle/>
              <a:p>
                <a:pPr algn="ctr">
                  <a:spcAft>
                    <a:spcPts val="600"/>
                  </a:spcAft>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random Gaussian corruptions of </a:t>
                </a:r>
                <a14:m>
                  <m:oMath xmlns:m="http://schemas.openxmlformats.org/officeDocument/2006/math">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𝑥</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𝜎</m:t>
                    </m:r>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 = 0.5</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6" name="文本框 15">
                <a:extLst>
                  <a:ext uri="{FF2B5EF4-FFF2-40B4-BE49-F238E27FC236}">
                    <a16:creationId xmlns:a16="http://schemas.microsoft.com/office/drawing/2014/main" id="{ED1DA0A9-A739-4967-BD70-BE4360D1C40F}"/>
                  </a:ext>
                </a:extLst>
              </p:cNvPr>
              <p:cNvSpPr txBox="1">
                <a:spLocks noRot="1" noChangeAspect="1" noMove="1" noResize="1" noEditPoints="1" noAdjustHandles="1" noChangeArrowheads="1" noChangeShapeType="1" noTextEdit="1"/>
              </p:cNvSpPr>
              <p:nvPr/>
            </p:nvSpPr>
            <p:spPr>
              <a:xfrm>
                <a:off x="6123710" y="5917605"/>
                <a:ext cx="2631624" cy="523220"/>
              </a:xfrm>
              <a:prstGeom prst="rect">
                <a:avLst/>
              </a:prstGeom>
              <a:blipFill>
                <a:blip r:embed="rId6"/>
                <a:stretch>
                  <a:fillRect l="-464" t="-2326" b="-10465"/>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030963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11</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Algorithm</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8039831" cy="4424866"/>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rPr>
                  <a:t>Smoothed Classifier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rPr>
                      <m:t>𝑔</m:t>
                    </m:r>
                  </m:oMath>
                </a14:m>
                <a:endParaRPr lang="en-US" altLang="zh-CN" sz="2000" dirty="0">
                  <a:solidFill>
                    <a:srgbClr val="0070C0"/>
                  </a:solidFill>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Definition:</a:t>
                </a:r>
              </a:p>
              <a:p>
                <a:pPr marL="342000" indent="-342000">
                  <a:spcAft>
                    <a:spcPts val="600"/>
                  </a:spcAft>
                </a:pPr>
                <a:r>
                  <a:rPr lang="en-US" altLang="zh-CN" sz="2000" dirty="0">
                    <a:latin typeface="Times New Roman" panose="02020603050405020304" pitchFamily="18" charset="0"/>
                    <a:ea typeface="宋体" panose="02010600030101010101" pitchFamily="2" charset="-122"/>
                  </a:rPr>
                  <a:t>	Smoothed classifier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𝑔</m:t>
                    </m:r>
                  </m:oMath>
                </a14:m>
                <a:r>
                  <a:rPr lang="en-US" altLang="zh-CN" sz="2000" dirty="0">
                    <a:latin typeface="Times New Roman" panose="02020603050405020304" pitchFamily="18" charset="0"/>
                    <a:ea typeface="宋体" panose="02010600030101010101" pitchFamily="2" charset="-122"/>
                  </a:rPr>
                  <a:t> returns whichever class the </a:t>
                </a:r>
                <a:r>
                  <a:rPr lang="en-US" altLang="zh-CN" sz="2000" dirty="0">
                    <a:solidFill>
                      <a:srgbClr val="0070C0"/>
                    </a:solidFill>
                    <a:latin typeface="Times New Roman" panose="02020603050405020304" pitchFamily="18" charset="0"/>
                    <a:ea typeface="宋体" panose="02010600030101010101" pitchFamily="2" charset="-122"/>
                  </a:rPr>
                  <a:t>base classifier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rPr>
                      <m:t>𝑓</m:t>
                    </m:r>
                  </m:oMath>
                </a14:m>
                <a:r>
                  <a:rPr lang="en-US" altLang="zh-CN" sz="2000" dirty="0">
                    <a:solidFill>
                      <a:srgbClr val="0070C0"/>
                    </a:solidFill>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is most likely to return when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宋体" panose="02010600030101010101" pitchFamily="2" charset="-122"/>
                  </a:rPr>
                  <a:t> is perturbed by isotropic Gaussian noise: </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Base classifier </a:t>
                </a:r>
                <a14:m>
                  <m:oMath xmlns:m="http://schemas.openxmlformats.org/officeDocument/2006/math">
                    <m:r>
                      <a:rPr lang="en-US" altLang="zh-CN" sz="2000" i="1" dirty="0">
                        <a:solidFill>
                          <a:srgbClr val="0070C0"/>
                        </a:solidFill>
                        <a:latin typeface="Cambria Math" panose="02040503050406030204" pitchFamily="18" charset="0"/>
                        <a:ea typeface="微软雅黑" panose="020B0503020204020204" pitchFamily="34" charset="-122"/>
                      </a:rPr>
                      <m:t>𝑓</m:t>
                    </m:r>
                  </m:oMath>
                </a14:m>
                <a:r>
                  <a:rPr lang="en-US" altLang="zh-CN" sz="2000" dirty="0">
                    <a:solidFill>
                      <a:srgbClr val="0070C0"/>
                    </a:solidFill>
                    <a:latin typeface="Times New Roman" panose="02020603050405020304" pitchFamily="18" charset="0"/>
                  </a:rPr>
                  <a:t> </a:t>
                </a:r>
              </a:p>
              <a:p>
                <a:pPr marL="342000" indent="-342000">
                  <a:spcAft>
                    <a:spcPts val="600"/>
                  </a:spcAft>
                  <a:buFont typeface="Wingdings" panose="05000000000000000000" pitchFamily="2" charset="2"/>
                  <a:buChar char="Ø"/>
                </a:pPr>
                <a:r>
                  <a:rPr lang="en-US" altLang="zh-CN" sz="2000" dirty="0">
                    <a:latin typeface="Times New Roman" panose="02020603050405020304" pitchFamily="18" charset="0"/>
                  </a:rPr>
                  <a:t>In order for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𝑔</m:t>
                    </m:r>
                  </m:oMath>
                </a14:m>
                <a:r>
                  <a:rPr lang="en-US" altLang="zh-CN" sz="2000" dirty="0">
                    <a:latin typeface="Times New Roman" panose="02020603050405020304" pitchFamily="18" charset="0"/>
                  </a:rPr>
                  <a:t> to classify the labeled example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𝑥</m:t>
                    </m:r>
                    <m:r>
                      <a:rPr lang="en-US" altLang="zh-CN" sz="2000" i="1" dirty="0">
                        <a:latin typeface="Cambria Math" panose="02040503050406030204" pitchFamily="18" charset="0"/>
                        <a:ea typeface="微软雅黑" panose="020B0503020204020204" pitchFamily="34" charset="-122"/>
                      </a:rPr>
                      <m:t>, </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 </m:t>
                    </m:r>
                  </m:oMath>
                </a14:m>
                <a:r>
                  <a:rPr lang="en-US" altLang="zh-CN" sz="2000" dirty="0">
                    <a:latin typeface="Times New Roman" panose="02020603050405020304" pitchFamily="18" charset="0"/>
                  </a:rPr>
                  <a:t>correctly and robustly,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𝑓</m:t>
                    </m:r>
                  </m:oMath>
                </a14:m>
                <a:r>
                  <a:rPr lang="en-US" altLang="zh-CN" sz="2000" dirty="0">
                    <a:latin typeface="Times New Roman" panose="02020603050405020304" pitchFamily="18" charset="0"/>
                  </a:rPr>
                  <a:t> needs to consistently classify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𝑁</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𝑥</m:t>
                    </m:r>
                    <m:r>
                      <a:rPr lang="en-US" altLang="zh-CN" sz="2000" i="1" dirty="0">
                        <a:latin typeface="Cambria Math" panose="02040503050406030204" pitchFamily="18" charset="0"/>
                        <a:ea typeface="微软雅黑" panose="020B0503020204020204" pitchFamily="34" charset="-122"/>
                      </a:rPr>
                      <m:t>,</m:t>
                    </m:r>
                    <m:sSup>
                      <m:sSupPr>
                        <m:ctrlPr>
                          <a:rPr lang="en-US" altLang="zh-CN" sz="2000" i="1" dirty="0">
                            <a:latin typeface="Cambria Math" panose="02040503050406030204" pitchFamily="18" charset="0"/>
                            <a:ea typeface="微软雅黑" panose="020B0503020204020204" pitchFamily="34" charset="-122"/>
                          </a:rPr>
                        </m:ctrlPr>
                      </m:sSupPr>
                      <m:e>
                        <m:r>
                          <a:rPr lang="en-US" altLang="zh-CN" sz="2000" i="1" dirty="0">
                            <a:latin typeface="Cambria Math" panose="02040503050406030204" pitchFamily="18" charset="0"/>
                            <a:ea typeface="微软雅黑" panose="020B0503020204020204" pitchFamily="34" charset="-122"/>
                          </a:rPr>
                          <m:t>𝜎</m:t>
                        </m:r>
                      </m:e>
                      <m:sup>
                        <m:r>
                          <a:rPr lang="en-US" altLang="zh-CN" sz="2000" i="1" dirty="0">
                            <a:latin typeface="Cambria Math" panose="02040503050406030204" pitchFamily="18" charset="0"/>
                            <a:ea typeface="微软雅黑" panose="020B0503020204020204" pitchFamily="34" charset="-122"/>
                          </a:rPr>
                          <m:t>2</m:t>
                        </m:r>
                      </m:sup>
                    </m:sSup>
                    <m:r>
                      <a:rPr lang="en-US" altLang="zh-CN" sz="2000" i="1" dirty="0">
                        <a:latin typeface="Cambria Math" panose="02040503050406030204" pitchFamily="18" charset="0"/>
                        <a:ea typeface="微软雅黑" panose="020B0503020204020204" pitchFamily="34" charset="-122"/>
                      </a:rPr>
                      <m:t>𝐼</m:t>
                    </m:r>
                    <m:r>
                      <a:rPr lang="en-US" altLang="zh-CN" sz="2000" i="1" dirty="0">
                        <a:latin typeface="Cambria Math" panose="02040503050406030204" pitchFamily="18" charset="0"/>
                        <a:ea typeface="微软雅黑" panose="020B0503020204020204" pitchFamily="34" charset="-122"/>
                      </a:rPr>
                      <m:t>) </m:t>
                    </m:r>
                  </m:oMath>
                </a14:m>
                <a:r>
                  <a:rPr lang="en-US" altLang="zh-CN" sz="2000" dirty="0">
                    <a:latin typeface="Times New Roman" panose="02020603050405020304" pitchFamily="18" charset="0"/>
                  </a:rPr>
                  <a:t>as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𝑐</m:t>
                    </m:r>
                  </m:oMath>
                </a14:m>
                <a:r>
                  <a:rPr lang="en-US" altLang="zh-CN" sz="2000" dirty="0">
                    <a:latin typeface="Times New Roman" panose="02020603050405020304" pitchFamily="18" charset="0"/>
                  </a:rPr>
                  <a:t> at training.</a:t>
                </a:r>
              </a:p>
              <a:p>
                <a:pPr marL="342000" indent="-342000">
                  <a:spcAft>
                    <a:spcPts val="600"/>
                  </a:spcAft>
                  <a:buFont typeface="Wingdings" panose="05000000000000000000" pitchFamily="2" charset="2"/>
                  <a:buChar char="Ø"/>
                </a:pPr>
                <a:r>
                  <a:rPr lang="en-US" altLang="zh-CN" sz="2000" dirty="0">
                    <a:latin typeface="Times New Roman" panose="02020603050405020304" pitchFamily="18" charset="0"/>
                  </a:rPr>
                  <a:t>Train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𝑓</m:t>
                    </m:r>
                    <m:r>
                      <a:rPr lang="en-US" altLang="zh-CN" sz="2000" i="1" dirty="0">
                        <a:latin typeface="Cambria Math" panose="02040503050406030204" pitchFamily="18" charset="0"/>
                        <a:ea typeface="微软雅黑" panose="020B0503020204020204" pitchFamily="34" charset="-122"/>
                      </a:rPr>
                      <m:t> </m:t>
                    </m:r>
                  </m:oMath>
                </a14:m>
                <a:r>
                  <a:rPr lang="en-US" altLang="zh-CN" sz="2000" dirty="0">
                    <a:latin typeface="Times New Roman" panose="02020603050405020304" pitchFamily="18" charset="0"/>
                  </a:rPr>
                  <a:t>with Gaussian data augmentation at variance </a:t>
                </a:r>
                <a14:m>
                  <m:oMath xmlns:m="http://schemas.openxmlformats.org/officeDocument/2006/math">
                    <m:sSup>
                      <m:sSupPr>
                        <m:ctrlPr>
                          <a:rPr lang="en-US" altLang="zh-CN" sz="2000" i="1" dirty="0">
                            <a:latin typeface="Cambria Math" panose="02040503050406030204" pitchFamily="18" charset="0"/>
                            <a:ea typeface="微软雅黑" panose="020B0503020204020204" pitchFamily="34" charset="-122"/>
                          </a:rPr>
                        </m:ctrlPr>
                      </m:sSupPr>
                      <m:e>
                        <m:r>
                          <a:rPr lang="el-GR" altLang="zh-CN" sz="2000" i="1" dirty="0">
                            <a:latin typeface="Cambria Math" panose="02040503050406030204" pitchFamily="18" charset="0"/>
                            <a:ea typeface="微软雅黑" panose="020B0503020204020204" pitchFamily="34" charset="-122"/>
                          </a:rPr>
                          <m:t>𝜎</m:t>
                        </m:r>
                      </m:e>
                      <m:sup>
                        <m:r>
                          <a:rPr lang="el-GR" altLang="zh-CN" sz="2000" i="1" dirty="0">
                            <a:latin typeface="Cambria Math" panose="02040503050406030204" pitchFamily="18" charset="0"/>
                            <a:ea typeface="微软雅黑" panose="020B0503020204020204" pitchFamily="34" charset="-122"/>
                          </a:rPr>
                          <m:t>2</m:t>
                        </m:r>
                      </m:sup>
                    </m:sSup>
                  </m:oMath>
                </a14:m>
                <a:r>
                  <a:rPr lang="en-US" altLang="zh-CN" sz="2000" dirty="0">
                    <a:latin typeface="Times New Roman" panose="02020603050405020304" pitchFamily="18" charset="0"/>
                  </a:rPr>
                  <a:t>, </a:t>
                </a:r>
                <a:r>
                  <a:rPr lang="en-US" altLang="zh-CN" sz="2000" dirty="0">
                    <a:solidFill>
                      <a:schemeClr val="tx1"/>
                    </a:solidFill>
                    <a:latin typeface="Times New Roman" panose="02020603050405020304" pitchFamily="18" charset="0"/>
                  </a:rPr>
                  <a:t>with</a:t>
                </a:r>
                <a:r>
                  <a:rPr lang="en-US" altLang="zh-CN" sz="2000" dirty="0">
                    <a:latin typeface="Times New Roman" panose="02020603050405020304" pitchFamily="18" charset="0"/>
                    <a:cs typeface="Times New Roman" panose="02020603050405020304" pitchFamily="18" charset="0"/>
                  </a:rPr>
                  <a:t> training noise level</a:t>
                </a:r>
                <a:r>
                  <a:rPr lang="en-US" altLang="zh-CN" sz="2000" dirty="0">
                    <a:solidFill>
                      <a:schemeClr val="tx1"/>
                    </a:solidFill>
                    <a:latin typeface="Times New Roman" panose="02020603050405020304" pitchFamily="18" charset="0"/>
                  </a:rPr>
                  <a:t> </a:t>
                </a:r>
                <a14:m>
                  <m:oMath xmlns:m="http://schemas.openxmlformats.org/officeDocument/2006/math">
                    <m:sSub>
                      <m:sSubPr>
                        <m:ctrlP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𝑡𝑟𝑎𝑖𝑛</m:t>
                        </m:r>
                      </m:sub>
                    </m:s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𝑝𝑟𝑒𝑑</m:t>
                        </m:r>
                      </m:sub>
                    </m:sSub>
                  </m:oMath>
                </a14:m>
                <a:r>
                  <a:rPr lang="en-US" altLang="zh-CN" sz="2000" dirty="0">
                    <a:solidFill>
                      <a:schemeClr val="tx1"/>
                    </a:solidFill>
                    <a:latin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prediction noise level </a:t>
                </a:r>
                <a:r>
                  <a:rPr lang="en-US" altLang="zh-CN" sz="2000" dirty="0">
                    <a:solidFill>
                      <a:schemeClr val="tx1"/>
                    </a:solidFill>
                    <a:latin typeface="Times New Roman" panose="02020603050405020304" pitchFamily="18" charset="0"/>
                  </a:rPr>
                  <a:t>.</a:t>
                </a:r>
                <a:endParaRPr lang="en-US" altLang="zh-CN" sz="2000" dirty="0">
                  <a:latin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8039831" cy="4424866"/>
              </a:xfrm>
              <a:prstGeom prst="rect">
                <a:avLst/>
              </a:prstGeom>
              <a:blipFill>
                <a:blip r:embed="rId3"/>
                <a:stretch>
                  <a:fillRect l="-683" t="-689" r="-2504" b="-96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AB69A5-0689-40D6-AD81-E54BA6FFD36B}"/>
                  </a:ext>
                </a:extLst>
              </p:cNvPr>
              <p:cNvSpPr txBox="1"/>
              <p:nvPr/>
            </p:nvSpPr>
            <p:spPr>
              <a:xfrm>
                <a:off x="2631116" y="2828265"/>
                <a:ext cx="3881768" cy="1032783"/>
              </a:xfrm>
              <a:prstGeom prst="rect">
                <a:avLst/>
              </a:prstGeom>
              <a:noFill/>
            </p:spPr>
            <p:txBody>
              <a:bodyPr wrap="none" lIns="0" tIns="0" rIns="0" bIns="0" rtlCol="0" anchor="ctr">
                <a:spAutoFit/>
              </a:bodyPr>
              <a:lstStyle/>
              <a:p>
                <a:pPr>
                  <a:lnSpc>
                    <a:spcPct val="150000"/>
                  </a:lnSpc>
                </a:pP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cs typeface="Arial" panose="020B0604020202020204" pitchFamily="34" charset="0"/>
                              </a:rPr>
                              <m:t>𝒴</m:t>
                            </m:r>
                            <m:r>
                              <m:rPr>
                                <m:nor/>
                              </m:rPr>
                              <a:rPr lang="zh-CN" altLang="en-US" dirty="0">
                                <a:latin typeface="Times New Roman" panose="02020603050405020304" pitchFamily="18" charset="0"/>
                                <a:cs typeface="Arial" panose="020B0604020202020204" pitchFamily="34" charset="0"/>
                              </a:rPr>
                              <m:t> </m:t>
                            </m:r>
                          </m:lim>
                        </m:limLow>
                      </m:fName>
                      <m:e>
                        <m:r>
                          <a:rPr lang="en-US" altLang="zh-CN" b="0" i="1" smtClean="0">
                            <a:latin typeface="Cambria Math" panose="02040503050406030204" pitchFamily="18" charset="0"/>
                            <a:ea typeface="Cambria Math" panose="02040503050406030204" pitchFamily="18" charset="0"/>
                          </a:rPr>
                          <m:t>ℙ</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cs typeface="Arial" panose="020B0604020202020204" pitchFamily="34" charset="0"/>
                              </a:rPr>
                              <m:t>𝜀</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e>
                    </m:func>
                  </m:oMath>
                </a14:m>
                <a:r>
                  <a:rPr lang="zh-CN" altLang="en-US" dirty="0">
                    <a:latin typeface="Times New Roman" panose="02020603050405020304" pitchFamily="18" charset="0"/>
                  </a:rPr>
                  <a:t>       </a:t>
                </a:r>
                <a:r>
                  <a:rPr lang="en-US" altLang="zh-CN" dirty="0">
                    <a:latin typeface="Times New Roman" panose="02020603050405020304" pitchFamily="18" charset="0"/>
                  </a:rPr>
                  <a:t>(1)</a:t>
                </a:r>
              </a:p>
              <a:p>
                <a:pPr>
                  <a:lnSpc>
                    <a:spcPct val="150000"/>
                  </a:lnSpc>
                </a:pPr>
                <a:r>
                  <a:rPr lang="en-US" altLang="zh-CN" dirty="0">
                    <a:latin typeface="Times New Roman" panose="02020603050405020304" pitchFamily="18" charset="0"/>
                  </a:rPr>
                  <a:t>Where </a:t>
                </a:r>
                <a14:m>
                  <m:oMath xmlns:m="http://schemas.openxmlformats.org/officeDocument/2006/math">
                    <m:r>
                      <a:rPr lang="zh-CN" altLang="en-US" b="0" i="1" smtClean="0">
                        <a:latin typeface="Cambria Math" panose="02040503050406030204" pitchFamily="18" charset="0"/>
                      </a:rPr>
                      <m:t>𝜀</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zh-CN" altLang="en-US" dirty="0">
                  <a:latin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49AB69A5-0689-40D6-AD81-E54BA6FFD36B}"/>
                  </a:ext>
                </a:extLst>
              </p:cNvPr>
              <p:cNvSpPr txBox="1">
                <a:spLocks noRot="1" noChangeAspect="1" noMove="1" noResize="1" noEditPoints="1" noAdjustHandles="1" noChangeArrowheads="1" noChangeShapeType="1" noTextEdit="1"/>
              </p:cNvSpPr>
              <p:nvPr/>
            </p:nvSpPr>
            <p:spPr>
              <a:xfrm>
                <a:off x="2631116" y="2828265"/>
                <a:ext cx="3881768" cy="1032783"/>
              </a:xfrm>
              <a:prstGeom prst="rect">
                <a:avLst/>
              </a:prstGeom>
              <a:blipFill>
                <a:blip r:embed="rId4"/>
                <a:stretch>
                  <a:fillRect l="-3774" r="-2987" b="-136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2393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2DC4B4D1-D1F1-4BBB-AFB8-53E6A55F51A6}"/>
              </a:ext>
            </a:extLst>
          </p:cNvPr>
          <p:cNvPicPr>
            <a:picLocks noChangeAspect="1"/>
          </p:cNvPicPr>
          <p:nvPr/>
        </p:nvPicPr>
        <p:blipFill>
          <a:blip r:embed="rId3"/>
          <a:stretch>
            <a:fillRect/>
          </a:stretch>
        </p:blipFill>
        <p:spPr>
          <a:xfrm>
            <a:off x="841732" y="3441229"/>
            <a:ext cx="7460536" cy="2705413"/>
          </a:xfrm>
          <a:prstGeom prst="rect">
            <a:avLst/>
          </a:prstGeom>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12</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90936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How much noise to use when training the base classifier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Holding prediction noise level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fixed at </a:t>
                </a:r>
                <a14:m>
                  <m:oMath xmlns:m="http://schemas.openxmlformats.org/officeDocument/2006/math">
                    <m:sSub>
                      <m:sSubPr>
                        <m:ctrlPr>
                          <a:rPr lang="en-US" altLang="zh-CN" sz="2000" b="0" i="1" dirty="0" smtClean="0">
                            <a:solidFill>
                              <a:schemeClr val="accent6">
                                <a:lumMod val="7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solidFill>
                              <a:schemeClr val="accent6">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b="0" i="1" dirty="0" smtClean="0">
                            <a:solidFill>
                              <a:schemeClr val="accent6">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𝑝𝑟𝑒𝑑</m:t>
                        </m:r>
                      </m:sub>
                    </m:sSub>
                  </m:oMath>
                </a14:m>
                <a:r>
                  <a:rPr lang="en-US" altLang="zh-CN" sz="2000" i="0" dirty="0">
                    <a:solidFill>
                      <a:schemeClr val="accent6">
                        <a:lumMod val="75000"/>
                      </a:schemeClr>
                    </a:solidFill>
                    <a:latin typeface="Times New Roman" panose="02020603050405020304" pitchFamily="18" charset="0"/>
                    <a:ea typeface="宋体" panose="02010600030101010101" pitchFamily="2" charset="-122"/>
                    <a:cs typeface="Times New Roman" panose="02020603050405020304" pitchFamily="18" charset="0"/>
                  </a:rPr>
                  <a:t>= 0</a:t>
                </a:r>
                <a:r>
                  <a:rPr lang="en-US" altLang="zh-CN" sz="2000" b="0" i="0" dirty="0">
                    <a:solidFill>
                      <a:schemeClr val="accent6">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0" dirty="0">
                    <a:solidFill>
                      <a:schemeClr val="accent6">
                        <a:lumMod val="75000"/>
                      </a:schemeClr>
                    </a:solidFill>
                    <a:latin typeface="Times New Roman" panose="02020603050405020304" pitchFamily="18" charset="0"/>
                    <a:ea typeface="宋体" panose="02010600030101010101" pitchFamily="2" charset="-122"/>
                    <a:cs typeface="Times New Roman" panose="02020603050405020304" pitchFamily="18" charset="0"/>
                  </a:rPr>
                  <a:t>5 </a:t>
                </a:r>
                <a:r>
                  <a:rPr lang="en-US" altLang="zh-CN" sz="200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If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𝑓</m:t>
                    </m:r>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was trained with a different noise level (</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𝑡𝑟𝑎𝑖𝑛</m:t>
                        </m:r>
                      </m:sub>
                    </m:sSub>
                    <m:r>
                      <a:rPr lang="en-US" altLang="zh-CN" sz="20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i="0" dirty="0">
                    <a:latin typeface="Times New Roman" panose="02020603050405020304" pitchFamily="18" charset="0"/>
                    <a:ea typeface="微软雅黑" panose="020B0503020204020204" pitchFamily="34" charset="-122"/>
                    <a:cs typeface="Times New Roman" panose="02020603050405020304" pitchFamily="18" charset="0"/>
                  </a:rPr>
                  <a:t> 0.5</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ea typeface="微软雅黑" panose="020B0503020204020204" pitchFamily="34" charset="-122"/>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𝑔</m:t>
                    </m:r>
                  </m:oMath>
                </a14:m>
                <a:r>
                  <a:rPr lang="en-US" altLang="zh-CN" sz="2000" dirty="0">
                    <a:latin typeface="Times New Roman" panose="02020603050405020304" pitchFamily="18" charset="0"/>
                    <a:cs typeface="Times New Roman" panose="02020603050405020304" pitchFamily="18" charset="0"/>
                  </a:rPr>
                  <a:t> has lower certified accuracy.</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blue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2000" dirty="0">
                    <a:solidFill>
                      <a:srgbClr val="137861"/>
                    </a:solidFill>
                    <a:latin typeface="Times New Roman" panose="02020603050405020304" pitchFamily="18" charset="0"/>
                    <a:ea typeface="宋体" panose="02010600030101010101" pitchFamily="2" charset="-122"/>
                    <a:cs typeface="Times New Roman" panose="02020603050405020304" pitchFamily="18" charset="0"/>
                  </a:rPr>
                  <a:t>green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It is better to train with </a:t>
                </a:r>
                <a14:m>
                  <m:oMath xmlns:m="http://schemas.openxmlformats.org/officeDocument/2006/math">
                    <m:sSub>
                      <m:sSubPr>
                        <m:ctrlPr>
                          <a:rPr lang="en-US" altLang="zh-CN" sz="2000" i="1" dirty="0" smtClean="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t>𝑡𝑟𝑎𝑖𝑛</m:t>
                        </m:r>
                      </m:sub>
                    </m:sSub>
                  </m:oMath>
                </a14:m>
                <a:r>
                  <a:rPr lang="en-US" altLang="zh-CN" sz="2000" dirty="0">
                    <a:solidFill>
                      <a:srgbClr val="13786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dirty="0" smtClean="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t>&gt;</m:t>
                    </m:r>
                    <m:sSub>
                      <m:sSubPr>
                        <m:ctrlPr>
                          <a:rPr lang="en-US" altLang="zh-CN" sz="2000" i="1" dirty="0" smtClean="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t>𝑝𝑟𝑒𝑑</m:t>
                        </m:r>
                      </m:sub>
                    </m:sSub>
                  </m:oMath>
                </a14:m>
                <a:r>
                  <a:rPr lang="en-US" altLang="zh-CN" sz="2000" dirty="0">
                    <a:solidFill>
                      <a:srgbClr val="13786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than </a:t>
                </a:r>
                <a:r>
                  <a:rPr lang="en-US" altLang="zh-CN" sz="2000" dirty="0">
                    <a:latin typeface="Times New Roman" panose="02020603050405020304" pitchFamily="18" charset="0"/>
                    <a:cs typeface="Times New Roman" panose="02020603050405020304" pitchFamily="18" charset="0"/>
                  </a:rPr>
                  <a:t>to train with </a:t>
                </a:r>
                <a14:m>
                  <m:oMath xmlns:m="http://schemas.openxmlformats.org/officeDocument/2006/math">
                    <m:sSub>
                      <m:sSubPr>
                        <m:ctrlP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𝑡𝑟𝑎𝑖𝑛</m:t>
                        </m:r>
                      </m:sub>
                    </m:sSub>
                  </m:oMath>
                </a14:m>
                <a:r>
                  <a:rPr lang="en-US" altLang="zh-CN" sz="2000"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&lt;</m:t>
                    </m:r>
                    <m:sSub>
                      <m:sSubPr>
                        <m:ctrlP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𝑝𝑟𝑒𝑑</m:t>
                        </m:r>
                      </m:sub>
                    </m:sSub>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909369"/>
              </a:xfrm>
              <a:prstGeom prst="rect">
                <a:avLst/>
              </a:prstGeom>
              <a:blipFill>
                <a:blip r:embed="rId4"/>
                <a:stretch>
                  <a:fillRect l="-689" t="-1592" r="-306" b="-318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34032" y="6107046"/>
            <a:ext cx="1075936"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15</a:t>
            </a:r>
            <a:endParaRPr lang="zh-CN" altLang="en-US" dirty="0"/>
          </a:p>
        </p:txBody>
      </p:sp>
      <p:sp>
        <p:nvSpPr>
          <p:cNvPr id="17" name="矩形 16">
            <a:extLst>
              <a:ext uri="{FF2B5EF4-FFF2-40B4-BE49-F238E27FC236}">
                <a16:creationId xmlns:a16="http://schemas.microsoft.com/office/drawing/2014/main" id="{8E48A6E9-8E04-4319-A73A-3870A93E9C75}"/>
              </a:ext>
            </a:extLst>
          </p:cNvPr>
          <p:cNvSpPr/>
          <p:nvPr/>
        </p:nvSpPr>
        <p:spPr>
          <a:xfrm>
            <a:off x="1877188" y="6106754"/>
            <a:ext cx="1469185"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 CIFAR-10</a:t>
            </a:r>
            <a:endParaRPr lang="zh-CN" altLang="en-US" dirty="0"/>
          </a:p>
        </p:txBody>
      </p:sp>
      <p:sp>
        <p:nvSpPr>
          <p:cNvPr id="18" name="矩形 17">
            <a:extLst>
              <a:ext uri="{FF2B5EF4-FFF2-40B4-BE49-F238E27FC236}">
                <a16:creationId xmlns:a16="http://schemas.microsoft.com/office/drawing/2014/main" id="{B8B4E6BD-575F-43B4-B35C-0B8F37103129}"/>
              </a:ext>
            </a:extLst>
          </p:cNvPr>
          <p:cNvSpPr/>
          <p:nvPr/>
        </p:nvSpPr>
        <p:spPr>
          <a:xfrm>
            <a:off x="5821129" y="6114947"/>
            <a:ext cx="1422184"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 ImageNet</a:t>
            </a:r>
            <a:endParaRPr lang="zh-CN" altLang="en-US" dirty="0"/>
          </a:p>
        </p:txBody>
      </p:sp>
    </p:spTree>
    <p:extLst>
      <p:ext uri="{BB962C8B-B14F-4D97-AF65-F5344CB8AC3E}">
        <p14:creationId xmlns:p14="http://schemas.microsoft.com/office/powerpoint/2010/main" val="612725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13</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347787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a:t>
                </a:r>
                <a14:m>
                  <m:oMath xmlns:m="http://schemas.openxmlformats.org/officeDocument/2006/math">
                    <m:r>
                      <a:rPr lang="en-US" altLang="zh-CN" sz="2000" b="0" i="0" dirty="0" smtClean="0">
                        <a:solidFill>
                          <a:srgbClr val="0070C0"/>
                        </a:solidFill>
                        <a:latin typeface="Cambria Math" panose="02040503050406030204" pitchFamily="18" charset="0"/>
                        <a:ea typeface="微软雅黑" panose="020B0503020204020204" pitchFamily="34" charset="-122"/>
                      </a:rPr>
                      <m:t> </m:t>
                    </m:r>
                    <m:r>
                      <a:rPr lang="en-US" altLang="zh-CN" sz="2000" i="1" dirty="0" smtClean="0">
                        <a:solidFill>
                          <a:srgbClr val="0070C0"/>
                        </a:solidFill>
                        <a:latin typeface="Cambria Math" panose="02040503050406030204" pitchFamily="18" charset="0"/>
                        <a:ea typeface="微软雅黑" panose="020B0503020204020204" pitchFamily="34" charset="-122"/>
                      </a:rPr>
                      <m:t>(</m:t>
                    </m:r>
                    <m:r>
                      <a:rPr lang="en-US" altLang="zh-CN" sz="2000" i="1" dirty="0" smtClean="0">
                        <a:solidFill>
                          <a:srgbClr val="0070C0"/>
                        </a:solidFill>
                        <a:latin typeface="Cambria Math" panose="02040503050406030204" pitchFamily="18" charset="0"/>
                        <a:ea typeface="微软雅黑" panose="020B0503020204020204" pitchFamily="34" charset="-122"/>
                      </a:rPr>
                      <m:t>𝑓</m:t>
                    </m:r>
                    <m:r>
                      <a:rPr lang="en-US" altLang="zh-CN" sz="2000" i="1" dirty="0" smtClean="0">
                        <a:solidFill>
                          <a:srgbClr val="0070C0"/>
                        </a:solidFill>
                        <a:latin typeface="Cambria Math" panose="02040503050406030204" pitchFamily="18" charset="0"/>
                        <a:ea typeface="微软雅黑" panose="020B0503020204020204" pitchFamily="34" charset="-122"/>
                      </a:rPr>
                      <m:t>, </m:t>
                    </m:r>
                    <m:r>
                      <a:rPr lang="en-US" altLang="zh-CN" sz="2000" i="1" dirty="0" smtClean="0">
                        <a:solidFill>
                          <a:srgbClr val="0070C0"/>
                        </a:solidFill>
                        <a:latin typeface="Cambria Math" panose="02040503050406030204" pitchFamily="18" charset="0"/>
                        <a:ea typeface="微软雅黑" panose="020B0503020204020204" pitchFamily="34" charset="-122"/>
                      </a:rPr>
                      <m:t>𝜎</m:t>
                    </m:r>
                    <m:r>
                      <a:rPr lang="en-US" altLang="zh-CN" sz="2000" i="1" dirty="0" smtClean="0">
                        <a:solidFill>
                          <a:srgbClr val="0070C0"/>
                        </a:solidFill>
                        <a:latin typeface="Cambria Math" panose="02040503050406030204" pitchFamily="18" charset="0"/>
                        <a:ea typeface="微软雅黑" panose="020B0503020204020204" pitchFamily="34" charset="-122"/>
                      </a:rPr>
                      <m:t>, </m:t>
                    </m:r>
                    <m:r>
                      <a:rPr lang="en-US" altLang="zh-CN" sz="2000" i="1" dirty="0" smtClean="0">
                        <a:solidFill>
                          <a:srgbClr val="0070C0"/>
                        </a:solidFill>
                        <a:latin typeface="Cambria Math" panose="02040503050406030204" pitchFamily="18" charset="0"/>
                        <a:ea typeface="微软雅黑" panose="020B0503020204020204" pitchFamily="34" charset="-122"/>
                      </a:rPr>
                      <m:t>𝑥</m:t>
                    </m:r>
                    <m:r>
                      <a:rPr lang="en-US" altLang="zh-CN" sz="2000" i="1" dirty="0" smtClean="0">
                        <a:solidFill>
                          <a:srgbClr val="0070C0"/>
                        </a:solidFill>
                        <a:latin typeface="Cambria Math" panose="02040503050406030204" pitchFamily="18" charset="0"/>
                        <a:ea typeface="微软雅黑" panose="020B0503020204020204" pitchFamily="34" charset="-122"/>
                      </a:rPr>
                      <m:t>, </m:t>
                    </m:r>
                    <m:r>
                      <a:rPr lang="en-US" altLang="zh-CN" sz="2000" i="1" dirty="0" smtClean="0">
                        <a:solidFill>
                          <a:srgbClr val="0070C0"/>
                        </a:solidFill>
                        <a:latin typeface="Cambria Math" panose="02040503050406030204" pitchFamily="18" charset="0"/>
                        <a:ea typeface="微软雅黑" panose="020B0503020204020204" pitchFamily="34" charset="-122"/>
                      </a:rPr>
                      <m:t>𝑛</m:t>
                    </m:r>
                    <m:r>
                      <a:rPr lang="en-US" altLang="zh-CN" sz="2000" i="1" dirty="0" smtClean="0">
                        <a:solidFill>
                          <a:srgbClr val="0070C0"/>
                        </a:solidFill>
                        <a:latin typeface="Cambria Math" panose="02040503050406030204" pitchFamily="18" charset="0"/>
                        <a:ea typeface="微软雅黑" panose="020B0503020204020204" pitchFamily="34" charset="-122"/>
                      </a:rPr>
                      <m:t>, </m:t>
                    </m:r>
                    <m:r>
                      <a:rPr lang="en-US" altLang="zh-CN" sz="2000" i="1" dirty="0" smtClean="0">
                        <a:solidFill>
                          <a:srgbClr val="0070C0"/>
                        </a:solidFill>
                        <a:latin typeface="Cambria Math" panose="02040503050406030204" pitchFamily="18" charset="0"/>
                        <a:ea typeface="微软雅黑" panose="020B0503020204020204" pitchFamily="34" charset="-122"/>
                      </a:rPr>
                      <m:t>𝛼</m:t>
                    </m:r>
                    <m:r>
                      <a:rPr lang="en-US" altLang="zh-CN" sz="2000" i="1" dirty="0" smtClean="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a:p>
                <a:pPr>
                  <a:spcAft>
                    <a:spcPts val="600"/>
                  </a:spcAft>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smtClean="0">
                        <a:solidFill>
                          <a:srgbClr val="0070C0"/>
                        </a:solidFill>
                        <a:latin typeface="Cambria Math" panose="02040503050406030204" pitchFamily="18" charset="0"/>
                        <a:ea typeface="微软雅黑" panose="020B0503020204020204" pitchFamily="34" charset="-122"/>
                      </a:rPr>
                      <m:t>(</m:t>
                    </m:r>
                    <m:r>
                      <a:rPr lang="pt-BR" altLang="zh-CN" sz="2000" i="1" dirty="0" smtClean="0">
                        <a:solidFill>
                          <a:srgbClr val="0070C0"/>
                        </a:solidFill>
                        <a:latin typeface="Cambria Math" panose="02040503050406030204" pitchFamily="18" charset="0"/>
                        <a:ea typeface="微软雅黑" panose="020B0503020204020204" pitchFamily="34" charset="-122"/>
                      </a:rPr>
                      <m:t>𝑓</m:t>
                    </m:r>
                    <m:r>
                      <a:rPr lang="pt-BR" altLang="zh-CN" sz="2000" i="1" dirty="0" smtClean="0">
                        <a:solidFill>
                          <a:srgbClr val="0070C0"/>
                        </a:solidFill>
                        <a:latin typeface="Cambria Math" panose="02040503050406030204" pitchFamily="18" charset="0"/>
                        <a:ea typeface="微软雅黑" panose="020B0503020204020204" pitchFamily="34" charset="-122"/>
                      </a:rPr>
                      <m:t>, </m:t>
                    </m:r>
                    <m:r>
                      <a:rPr lang="pt-BR" altLang="zh-CN" sz="2000" i="1" dirty="0" smtClean="0">
                        <a:solidFill>
                          <a:srgbClr val="0070C0"/>
                        </a:solidFill>
                        <a:latin typeface="Cambria Math" panose="02040503050406030204" pitchFamily="18" charset="0"/>
                        <a:ea typeface="微软雅黑" panose="020B0503020204020204" pitchFamily="34" charset="-122"/>
                      </a:rPr>
                      <m:t>𝜎</m:t>
                    </m:r>
                    <m:r>
                      <a:rPr lang="pt-BR" altLang="zh-CN" sz="2000" i="1" dirty="0" smtClean="0">
                        <a:solidFill>
                          <a:srgbClr val="0070C0"/>
                        </a:solidFill>
                        <a:latin typeface="Cambria Math" panose="02040503050406030204" pitchFamily="18" charset="0"/>
                        <a:ea typeface="微软雅黑" panose="020B0503020204020204" pitchFamily="34" charset="-122"/>
                      </a:rPr>
                      <m:t>, </m:t>
                    </m:r>
                    <m:r>
                      <a:rPr lang="pt-BR" altLang="zh-CN" sz="2000" i="1" dirty="0" smtClean="0">
                        <a:solidFill>
                          <a:srgbClr val="0070C0"/>
                        </a:solidFill>
                        <a:latin typeface="Cambria Math" panose="02040503050406030204" pitchFamily="18" charset="0"/>
                        <a:ea typeface="微软雅黑" panose="020B0503020204020204" pitchFamily="34" charset="-122"/>
                      </a:rPr>
                      <m:t>𝑥</m:t>
                    </m:r>
                    <m:r>
                      <a:rPr lang="pt-BR" altLang="zh-CN" sz="2000" i="1" dirty="0" smtClean="0">
                        <a:solidFill>
                          <a:srgbClr val="0070C0"/>
                        </a:solidFill>
                        <a:latin typeface="Cambria Math" panose="02040503050406030204" pitchFamily="18" charset="0"/>
                        <a:ea typeface="微软雅黑" panose="020B0503020204020204" pitchFamily="34" charset="-122"/>
                      </a:rPr>
                      <m:t>, </m:t>
                    </m:r>
                    <m:sSub>
                      <m:sSubPr>
                        <m:ctrlPr>
                          <a:rPr lang="en-US" altLang="zh-CN" sz="2000" b="0" i="1" dirty="0" smtClean="0">
                            <a:solidFill>
                              <a:srgbClr val="0070C0"/>
                            </a:solidFill>
                            <a:latin typeface="Cambria Math" panose="02040503050406030204" pitchFamily="18" charset="0"/>
                            <a:ea typeface="微软雅黑" panose="020B0503020204020204" pitchFamily="34" charset="-122"/>
                          </a:rPr>
                        </m:ctrlPr>
                      </m:sSubPr>
                      <m:e>
                        <m:r>
                          <a:rPr lang="pt-BR" altLang="zh-CN" sz="2000" i="1" dirty="0" smtClean="0">
                            <a:solidFill>
                              <a:srgbClr val="0070C0"/>
                            </a:solidFill>
                            <a:latin typeface="Cambria Math" panose="02040503050406030204" pitchFamily="18" charset="0"/>
                            <a:ea typeface="微软雅黑" panose="020B0503020204020204" pitchFamily="34" charset="-122"/>
                          </a:rPr>
                          <m:t>𝑛</m:t>
                        </m:r>
                      </m:e>
                      <m:sub>
                        <m:r>
                          <a:rPr lang="pt-BR" altLang="zh-CN" sz="2000" i="1" dirty="0" smtClean="0">
                            <a:solidFill>
                              <a:srgbClr val="0070C0"/>
                            </a:solidFill>
                            <a:latin typeface="Cambria Math" panose="02040503050406030204" pitchFamily="18" charset="0"/>
                            <a:ea typeface="微软雅黑" panose="020B0503020204020204" pitchFamily="34" charset="-122"/>
                          </a:rPr>
                          <m:t>0</m:t>
                        </m:r>
                      </m:sub>
                    </m:sSub>
                    <m:r>
                      <a:rPr lang="pt-BR" altLang="zh-CN" sz="2000" i="1" dirty="0" smtClean="0">
                        <a:solidFill>
                          <a:srgbClr val="0070C0"/>
                        </a:solidFill>
                        <a:latin typeface="Cambria Math" panose="02040503050406030204" pitchFamily="18" charset="0"/>
                        <a:ea typeface="微软雅黑" panose="020B0503020204020204" pitchFamily="34" charset="-122"/>
                      </a:rPr>
                      <m:t>, </m:t>
                    </m:r>
                    <m:r>
                      <a:rPr lang="pt-BR" altLang="zh-CN" sz="2000" i="1" dirty="0" smtClean="0">
                        <a:solidFill>
                          <a:srgbClr val="0070C0"/>
                        </a:solidFill>
                        <a:latin typeface="Cambria Math" panose="02040503050406030204" pitchFamily="18" charset="0"/>
                        <a:ea typeface="微软雅黑" panose="020B0503020204020204" pitchFamily="34" charset="-122"/>
                      </a:rPr>
                      <m:t>𝑛</m:t>
                    </m:r>
                    <m:r>
                      <a:rPr lang="pt-BR" altLang="zh-CN" sz="2000" i="1" dirty="0" smtClean="0">
                        <a:solidFill>
                          <a:srgbClr val="0070C0"/>
                        </a:solidFill>
                        <a:latin typeface="Cambria Math" panose="02040503050406030204" pitchFamily="18" charset="0"/>
                        <a:ea typeface="微软雅黑" panose="020B0503020204020204" pitchFamily="34" charset="-122"/>
                      </a:rPr>
                      <m:t>, </m:t>
                    </m:r>
                    <m:r>
                      <a:rPr lang="pt-BR" altLang="zh-CN" sz="2000" i="1" dirty="0" smtClean="0">
                        <a:solidFill>
                          <a:srgbClr val="0070C0"/>
                        </a:solidFill>
                        <a:latin typeface="Cambria Math" panose="02040503050406030204" pitchFamily="18" charset="0"/>
                        <a:ea typeface="微软雅黑" panose="020B0503020204020204" pitchFamily="34" charset="-122"/>
                      </a:rPr>
                      <m:t>𝛼</m:t>
                    </m:r>
                    <m:r>
                      <a:rPr lang="pt-BR" altLang="zh-CN" sz="2000" i="1" dirty="0" smtClean="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3477875"/>
              </a:xfrm>
              <a:prstGeom prst="rect">
                <a:avLst/>
              </a:prstGeom>
              <a:blipFill>
                <a:blip r:embed="rId3"/>
                <a:stretch>
                  <a:fillRect l="-689" t="-87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6" name="图片 5">
            <a:extLst>
              <a:ext uri="{FF2B5EF4-FFF2-40B4-BE49-F238E27FC236}">
                <a16:creationId xmlns:a16="http://schemas.microsoft.com/office/drawing/2014/main" id="{7FFFC30C-4B25-431E-8E60-9BE1C385C415}"/>
              </a:ext>
            </a:extLst>
          </p:cNvPr>
          <p:cNvPicPr>
            <a:picLocks noChangeAspect="1"/>
          </p:cNvPicPr>
          <p:nvPr/>
        </p:nvPicPr>
        <p:blipFill rotWithShape="1">
          <a:blip r:embed="rId4"/>
          <a:srcRect l="4241" t="8417" b="53091"/>
          <a:stretch/>
        </p:blipFill>
        <p:spPr>
          <a:xfrm>
            <a:off x="963211" y="2029638"/>
            <a:ext cx="4877689" cy="1772654"/>
          </a:xfrm>
          <a:prstGeom prst="rect">
            <a:avLst/>
          </a:prstGeom>
        </p:spPr>
      </p:pic>
      <p:pic>
        <p:nvPicPr>
          <p:cNvPr id="11" name="图片 10">
            <a:extLst>
              <a:ext uri="{FF2B5EF4-FFF2-40B4-BE49-F238E27FC236}">
                <a16:creationId xmlns:a16="http://schemas.microsoft.com/office/drawing/2014/main" id="{82096673-2D95-4331-B2C2-B673857FEE8D}"/>
              </a:ext>
            </a:extLst>
          </p:cNvPr>
          <p:cNvPicPr>
            <a:picLocks noChangeAspect="1"/>
          </p:cNvPicPr>
          <p:nvPr/>
        </p:nvPicPr>
        <p:blipFill rotWithShape="1">
          <a:blip r:embed="rId4"/>
          <a:srcRect l="4241" t="53557" b="1881"/>
          <a:stretch/>
        </p:blipFill>
        <p:spPr>
          <a:xfrm>
            <a:off x="963211" y="4326652"/>
            <a:ext cx="4877688" cy="2052180"/>
          </a:xfrm>
          <a:prstGeom prst="rect">
            <a:avLst/>
          </a:prstGeom>
        </p:spPr>
      </p:pic>
      <p:sp>
        <p:nvSpPr>
          <p:cNvPr id="8" name="矩形 7">
            <a:extLst>
              <a:ext uri="{FF2B5EF4-FFF2-40B4-BE49-F238E27FC236}">
                <a16:creationId xmlns:a16="http://schemas.microsoft.com/office/drawing/2014/main" id="{300B7D8D-2547-4C3B-9A91-A0BFA2401B53}"/>
              </a:ext>
            </a:extLst>
          </p:cNvPr>
          <p:cNvSpPr/>
          <p:nvPr/>
        </p:nvSpPr>
        <p:spPr>
          <a:xfrm>
            <a:off x="2301300" y="2556515"/>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AFAB97-30A7-4ABE-B0B9-4E34647E215D}"/>
              </a:ext>
            </a:extLst>
          </p:cNvPr>
          <p:cNvSpPr/>
          <p:nvPr/>
        </p:nvSpPr>
        <p:spPr>
          <a:xfrm>
            <a:off x="1353648" y="3320988"/>
            <a:ext cx="1418152"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06E6417-CC3E-4998-8914-ED462E572333}"/>
              </a:ext>
            </a:extLst>
          </p:cNvPr>
          <p:cNvSpPr/>
          <p:nvPr/>
        </p:nvSpPr>
        <p:spPr>
          <a:xfrm>
            <a:off x="2453705" y="4828362"/>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107B0E5-4C7E-42F4-ACB9-6F17977885AF}"/>
              </a:ext>
            </a:extLst>
          </p:cNvPr>
          <p:cNvSpPr/>
          <p:nvPr/>
        </p:nvSpPr>
        <p:spPr>
          <a:xfrm>
            <a:off x="2309689" y="5356438"/>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5A9458A-B66F-47B1-94FB-8AD9E467511A}"/>
              </a:ext>
            </a:extLst>
          </p:cNvPr>
          <p:cNvSpPr/>
          <p:nvPr/>
        </p:nvSpPr>
        <p:spPr>
          <a:xfrm>
            <a:off x="1805633" y="5614622"/>
            <a:ext cx="1872208"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A0BF9B-F301-4360-BA12-94BD7ECE1423}"/>
              </a:ext>
            </a:extLst>
          </p:cNvPr>
          <p:cNvSpPr/>
          <p:nvPr/>
        </p:nvSpPr>
        <p:spPr>
          <a:xfrm>
            <a:off x="912261" y="2553606"/>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EFEA274-5D6B-4CAB-AD68-C0D061F29CBE}"/>
              </a:ext>
            </a:extLst>
          </p:cNvPr>
          <p:cNvSpPr/>
          <p:nvPr/>
        </p:nvSpPr>
        <p:spPr>
          <a:xfrm>
            <a:off x="912261" y="332098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22" name="椭圆 21">
            <a:extLst>
              <a:ext uri="{FF2B5EF4-FFF2-40B4-BE49-F238E27FC236}">
                <a16:creationId xmlns:a16="http://schemas.microsoft.com/office/drawing/2014/main" id="{62C24A8A-333D-4A28-97D8-BAC03C8F50D4}"/>
              </a:ext>
            </a:extLst>
          </p:cNvPr>
          <p:cNvSpPr/>
          <p:nvPr/>
        </p:nvSpPr>
        <p:spPr>
          <a:xfrm>
            <a:off x="912261" y="5609537"/>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20" name="矩形: 圆角 19">
            <a:extLst>
              <a:ext uri="{FF2B5EF4-FFF2-40B4-BE49-F238E27FC236}">
                <a16:creationId xmlns:a16="http://schemas.microsoft.com/office/drawing/2014/main" id="{C4ACFC55-1701-4814-990C-B08611D64100}"/>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流程图: 文档 22">
                <a:extLst>
                  <a:ext uri="{FF2B5EF4-FFF2-40B4-BE49-F238E27FC236}">
                    <a16:creationId xmlns:a16="http://schemas.microsoft.com/office/drawing/2014/main" id="{EC4BDFCB-477F-4939-A0B6-4006BDF26E0F}"/>
                  </a:ext>
                </a:extLst>
              </p:cNvPr>
              <p:cNvSpPr/>
              <p:nvPr/>
            </p:nvSpPr>
            <p:spPr>
              <a:xfrm>
                <a:off x="5655613" y="1271320"/>
                <a:ext cx="3113391" cy="1498310"/>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800"/>
                  </a:lnSpc>
                </a:pPr>
                <a:r>
                  <a:rPr lang="en-US" altLang="zh-CN" sz="1400" dirty="0">
                    <a:solidFill>
                      <a:schemeClr val="tx1"/>
                    </a:solidFill>
                    <a:latin typeface="Times New Roman" panose="02020603050405020304" pitchFamily="18" charset="0"/>
                    <a:ea typeface="微软雅黑" panose="020B0503020204020204" pitchFamily="34" charset="-122"/>
                  </a:rPr>
                  <a:t>Independent algorithms for the two tasks: </a:t>
                </a:r>
              </a:p>
              <a:p>
                <a:pPr>
                  <a:lnSpc>
                    <a:spcPts val="1800"/>
                  </a:lnSpc>
                </a:pPr>
                <a:r>
                  <a:rPr lang="en-US" altLang="zh-CN" sz="1400" dirty="0">
                    <a:solidFill>
                      <a:schemeClr val="tx1"/>
                    </a:solidFill>
                    <a:latin typeface="Times New Roman" panose="02020603050405020304" pitchFamily="18" charset="0"/>
                    <a:ea typeface="微软雅黑" panose="020B0503020204020204" pitchFamily="34" charset="-122"/>
                  </a:rPr>
                  <a:t>(A) Evaluating </a:t>
                </a:r>
                <a14:m>
                  <m:oMath xmlns:m="http://schemas.openxmlformats.org/officeDocument/2006/math">
                    <m:r>
                      <a:rPr lang="en-US" altLang="zh-CN" sz="1400" i="1" dirty="0" smtClean="0">
                        <a:solidFill>
                          <a:schemeClr val="tx1"/>
                        </a:solidFill>
                        <a:latin typeface="Cambria Math" panose="02040503050406030204" pitchFamily="18" charset="0"/>
                        <a:ea typeface="微软雅黑" panose="020B0503020204020204" pitchFamily="34" charset="-122"/>
                      </a:rPr>
                      <m:t>𝑔</m:t>
                    </m:r>
                    <m:r>
                      <a:rPr lang="en-US" altLang="zh-CN" sz="1400" i="1" dirty="0" smtClean="0">
                        <a:solidFill>
                          <a:schemeClr val="tx1"/>
                        </a:solidFill>
                        <a:latin typeface="Cambria Math" panose="02040503050406030204" pitchFamily="18" charset="0"/>
                        <a:ea typeface="微软雅黑" panose="020B0503020204020204" pitchFamily="34" charset="-122"/>
                      </a:rPr>
                      <m:t>(</m:t>
                    </m:r>
                    <m:r>
                      <a:rPr lang="en-US" altLang="zh-CN" sz="1400" i="1" dirty="0" smtClean="0">
                        <a:solidFill>
                          <a:schemeClr val="tx1"/>
                        </a:solidFill>
                        <a:latin typeface="Cambria Math" panose="02040503050406030204" pitchFamily="18" charset="0"/>
                        <a:ea typeface="微软雅黑" panose="020B0503020204020204" pitchFamily="34" charset="-122"/>
                      </a:rPr>
                      <m:t>𝑥</m:t>
                    </m:r>
                    <m:r>
                      <a:rPr lang="en-US" altLang="zh-CN" sz="1400" i="1" dirty="0" smtClean="0">
                        <a:solidFill>
                          <a:schemeClr val="tx1"/>
                        </a:solidFill>
                        <a:latin typeface="Cambria Math" panose="02040503050406030204" pitchFamily="18" charset="0"/>
                        <a:ea typeface="微软雅黑" panose="020B0503020204020204" pitchFamily="34" charset="-122"/>
                      </a:rPr>
                      <m:t>)</m:t>
                    </m:r>
                  </m:oMath>
                </a14:m>
                <a:r>
                  <a:rPr lang="en-US" altLang="zh-CN" sz="1400" dirty="0">
                    <a:solidFill>
                      <a:schemeClr val="tx1"/>
                    </a:solidFill>
                    <a:latin typeface="Times New Roman" panose="02020603050405020304" pitchFamily="18" charset="0"/>
                    <a:ea typeface="微软雅黑" panose="020B0503020204020204" pitchFamily="34" charset="-122"/>
                  </a:rPr>
                  <a:t> </a:t>
                </a:r>
              </a:p>
              <a:p>
                <a:pPr>
                  <a:lnSpc>
                    <a:spcPts val="1800"/>
                  </a:lnSpc>
                </a:pPr>
                <a:r>
                  <a:rPr lang="en-US" altLang="zh-CN" sz="1400" dirty="0">
                    <a:solidFill>
                      <a:schemeClr val="tx1"/>
                    </a:solidFill>
                    <a:latin typeface="Times New Roman" panose="02020603050405020304" pitchFamily="18" charset="0"/>
                    <a:ea typeface="微软雅黑" panose="020B0503020204020204" pitchFamily="34" charset="-122"/>
                  </a:rPr>
                  <a:t>(B) Evaluating and certifying </a:t>
                </a:r>
                <a14:m>
                  <m:oMath xmlns:m="http://schemas.openxmlformats.org/officeDocument/2006/math">
                    <m:r>
                      <a:rPr lang="en-US" altLang="zh-CN" sz="1400" i="1" dirty="0" smtClean="0">
                        <a:solidFill>
                          <a:schemeClr val="tx1"/>
                        </a:solidFill>
                        <a:latin typeface="Cambria Math" panose="02040503050406030204" pitchFamily="18" charset="0"/>
                        <a:ea typeface="微软雅黑" panose="020B0503020204020204" pitchFamily="34" charset="-122"/>
                      </a:rPr>
                      <m:t>𝑔</m:t>
                    </m:r>
                    <m:r>
                      <a:rPr lang="en-US" altLang="zh-CN" sz="1400" i="1" dirty="0" smtClean="0">
                        <a:solidFill>
                          <a:schemeClr val="tx1"/>
                        </a:solidFill>
                        <a:latin typeface="Cambria Math" panose="02040503050406030204" pitchFamily="18" charset="0"/>
                        <a:ea typeface="微软雅黑" panose="020B0503020204020204" pitchFamily="34" charset="-122"/>
                      </a:rPr>
                      <m:t>(</m:t>
                    </m:r>
                    <m:r>
                      <a:rPr lang="en-US" altLang="zh-CN" sz="1400" i="1" dirty="0" smtClean="0">
                        <a:solidFill>
                          <a:schemeClr val="tx1"/>
                        </a:solidFill>
                        <a:latin typeface="Cambria Math" panose="02040503050406030204" pitchFamily="18" charset="0"/>
                        <a:ea typeface="微软雅黑" panose="020B0503020204020204" pitchFamily="34" charset="-122"/>
                      </a:rPr>
                      <m:t>𝑥</m:t>
                    </m:r>
                    <m:r>
                      <a:rPr lang="en-US" altLang="zh-CN" sz="1400" i="1" dirty="0" smtClean="0">
                        <a:solidFill>
                          <a:schemeClr val="tx1"/>
                        </a:solidFill>
                        <a:latin typeface="Cambria Math" panose="02040503050406030204" pitchFamily="18" charset="0"/>
                        <a:ea typeface="微软雅黑" panose="020B0503020204020204" pitchFamily="34" charset="-122"/>
                      </a:rPr>
                      <m:t>)</m:t>
                    </m:r>
                  </m:oMath>
                </a14:m>
                <a:endParaRPr lang="en-US" altLang="zh-CN" sz="1400"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23" name="流程图: 文档 22">
                <a:extLst>
                  <a:ext uri="{FF2B5EF4-FFF2-40B4-BE49-F238E27FC236}">
                    <a16:creationId xmlns:a16="http://schemas.microsoft.com/office/drawing/2014/main" id="{EC4BDFCB-477F-4939-A0B6-4006BDF26E0F}"/>
                  </a:ext>
                </a:extLst>
              </p:cNvPr>
              <p:cNvSpPr>
                <a:spLocks noRot="1" noChangeAspect="1" noMove="1" noResize="1" noEditPoints="1" noAdjustHandles="1" noChangeArrowheads="1" noChangeShapeType="1" noTextEdit="1"/>
              </p:cNvSpPr>
              <p:nvPr/>
            </p:nvSpPr>
            <p:spPr>
              <a:xfrm>
                <a:off x="5655613" y="1271320"/>
                <a:ext cx="3113391" cy="1498310"/>
              </a:xfrm>
              <a:prstGeom prst="flowChartDocument">
                <a:avLst/>
              </a:prstGeom>
              <a:blipFill>
                <a:blip r:embed="rId5"/>
                <a:stretch>
                  <a:fillRect l="-588" r="-313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99196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14</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247317"/>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a:t>
                </a:r>
                <a14:m>
                  <m:oMath xmlns:m="http://schemas.openxmlformats.org/officeDocument/2006/math">
                    <m:r>
                      <a:rPr lang="en-US" altLang="zh-CN" sz="2000"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m:t>
                    </m:r>
                    <m:r>
                      <a:rPr lang="en-US" altLang="zh-CN" sz="2000" i="1" dirty="0">
                        <a:solidFill>
                          <a:srgbClr val="0070C0"/>
                        </a:solidFill>
                        <a:latin typeface="Cambria Math" panose="02040503050406030204" pitchFamily="18" charset="0"/>
                        <a:ea typeface="微软雅黑" panose="020B0503020204020204" pitchFamily="34" charset="-122"/>
                      </a:rPr>
                      <m:t>𝑓</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𝜎</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𝑥</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𝑛</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𝛼</m:t>
                    </m:r>
                    <m:r>
                      <a:rPr lang="en-US"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000" indent="-342000">
                  <a:spcAft>
                    <a:spcPts val="600"/>
                  </a:spcAft>
                </a:pPr>
                <a:r>
                  <a:rPr lang="en-US" altLang="zh-CN" sz="2000" dirty="0">
                    <a:latin typeface="Times New Roman" panose="02020603050405020304" pitchFamily="18" charset="0"/>
                    <a:ea typeface="微软雅黑" panose="020B0503020204020204" pitchFamily="34" charset="-122"/>
                  </a:rPr>
                  <a:t>	Only need to 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247317"/>
              </a:xfrm>
              <a:prstGeom prst="rect">
                <a:avLst/>
              </a:prstGeom>
              <a:blipFill>
                <a:blip r:embed="rId3"/>
                <a:stretch>
                  <a:fillRect l="-689" t="-71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6" name="图片 5">
            <a:extLst>
              <a:ext uri="{FF2B5EF4-FFF2-40B4-BE49-F238E27FC236}">
                <a16:creationId xmlns:a16="http://schemas.microsoft.com/office/drawing/2014/main" id="{7FFFC30C-4B25-431E-8E60-9BE1C385C415}"/>
              </a:ext>
            </a:extLst>
          </p:cNvPr>
          <p:cNvPicPr>
            <a:picLocks noChangeAspect="1"/>
          </p:cNvPicPr>
          <p:nvPr/>
        </p:nvPicPr>
        <p:blipFill rotWithShape="1">
          <a:blip r:embed="rId4"/>
          <a:srcRect l="4241" t="8417" b="53091"/>
          <a:stretch/>
        </p:blipFill>
        <p:spPr>
          <a:xfrm>
            <a:off x="963211" y="2029638"/>
            <a:ext cx="4877689" cy="1772654"/>
          </a:xfrm>
          <a:prstGeom prst="rect">
            <a:avLst/>
          </a:prstGeom>
        </p:spPr>
      </p:pic>
      <p:sp>
        <p:nvSpPr>
          <p:cNvPr id="8" name="矩形 7">
            <a:extLst>
              <a:ext uri="{FF2B5EF4-FFF2-40B4-BE49-F238E27FC236}">
                <a16:creationId xmlns:a16="http://schemas.microsoft.com/office/drawing/2014/main" id="{300B7D8D-2547-4C3B-9A91-A0BFA2401B53}"/>
              </a:ext>
            </a:extLst>
          </p:cNvPr>
          <p:cNvSpPr/>
          <p:nvPr/>
        </p:nvSpPr>
        <p:spPr>
          <a:xfrm>
            <a:off x="2301300" y="2556515"/>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AFAB97-30A7-4ABE-B0B9-4E34647E215D}"/>
              </a:ext>
            </a:extLst>
          </p:cNvPr>
          <p:cNvSpPr/>
          <p:nvPr/>
        </p:nvSpPr>
        <p:spPr>
          <a:xfrm>
            <a:off x="1353648" y="3320988"/>
            <a:ext cx="1418152"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A0BF9B-F301-4360-BA12-94BD7ECE1423}"/>
              </a:ext>
            </a:extLst>
          </p:cNvPr>
          <p:cNvSpPr/>
          <p:nvPr/>
        </p:nvSpPr>
        <p:spPr>
          <a:xfrm>
            <a:off x="912261" y="2553606"/>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EFEA274-5D6B-4CAB-AD68-C0D061F29CBE}"/>
              </a:ext>
            </a:extLst>
          </p:cNvPr>
          <p:cNvSpPr/>
          <p:nvPr/>
        </p:nvSpPr>
        <p:spPr>
          <a:xfrm>
            <a:off x="912261" y="332098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5" name="矩形: 圆角 14">
            <a:extLst>
              <a:ext uri="{FF2B5EF4-FFF2-40B4-BE49-F238E27FC236}">
                <a16:creationId xmlns:a16="http://schemas.microsoft.com/office/drawing/2014/main" id="{D02A7E2D-FDA2-40DE-A7AF-867776F2A9B1}"/>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47467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15</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70843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a:t>
                </a:r>
                <a14:m>
                  <m:oMath xmlns:m="http://schemas.openxmlformats.org/officeDocument/2006/math">
                    <m:r>
                      <a:rPr lang="en-US" altLang="zh-CN" sz="2000"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m:t>
                    </m:r>
                    <m:r>
                      <a:rPr lang="en-US" altLang="zh-CN" sz="2000" i="1" dirty="0">
                        <a:solidFill>
                          <a:srgbClr val="0070C0"/>
                        </a:solidFill>
                        <a:latin typeface="Cambria Math" panose="02040503050406030204" pitchFamily="18" charset="0"/>
                        <a:ea typeface="微软雅黑" panose="020B0503020204020204" pitchFamily="34" charset="-122"/>
                      </a:rPr>
                      <m:t>𝑓</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𝜎</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𝑥</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𝑛</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𝛼</m:t>
                    </m:r>
                    <m:r>
                      <a:rPr lang="en-US"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a:p>
                <a:pPr>
                  <a:spcAft>
                    <a:spcPts val="600"/>
                  </a:spcAft>
                </a:pPr>
                <a:endParaRPr lang="en-US" altLang="zh-CN" sz="2000" dirty="0">
                  <a:solidFill>
                    <a:srgbClr val="0070C0"/>
                  </a:solidFill>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708434"/>
              </a:xfrm>
              <a:prstGeom prst="rect">
                <a:avLst/>
              </a:prstGeom>
              <a:blipFill>
                <a:blip r:embed="rId3"/>
                <a:stretch>
                  <a:fillRect l="-689" t="-112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6" name="图片 5">
            <a:extLst>
              <a:ext uri="{FF2B5EF4-FFF2-40B4-BE49-F238E27FC236}">
                <a16:creationId xmlns:a16="http://schemas.microsoft.com/office/drawing/2014/main" id="{7FFFC30C-4B25-431E-8E60-9BE1C385C415}"/>
              </a:ext>
            </a:extLst>
          </p:cNvPr>
          <p:cNvPicPr>
            <a:picLocks noChangeAspect="1"/>
          </p:cNvPicPr>
          <p:nvPr/>
        </p:nvPicPr>
        <p:blipFill rotWithShape="1">
          <a:blip r:embed="rId4"/>
          <a:srcRect l="4241" t="8417" b="53091"/>
          <a:stretch/>
        </p:blipFill>
        <p:spPr>
          <a:xfrm>
            <a:off x="963211" y="2029638"/>
            <a:ext cx="4877689" cy="1772654"/>
          </a:xfrm>
          <a:prstGeom prst="rect">
            <a:avLst/>
          </a:prstGeom>
        </p:spPr>
      </p:pic>
      <p:sp>
        <p:nvSpPr>
          <p:cNvPr id="8" name="矩形 7">
            <a:extLst>
              <a:ext uri="{FF2B5EF4-FFF2-40B4-BE49-F238E27FC236}">
                <a16:creationId xmlns:a16="http://schemas.microsoft.com/office/drawing/2014/main" id="{300B7D8D-2547-4C3B-9A91-A0BFA2401B53}"/>
              </a:ext>
            </a:extLst>
          </p:cNvPr>
          <p:cNvSpPr/>
          <p:nvPr/>
        </p:nvSpPr>
        <p:spPr>
          <a:xfrm>
            <a:off x="2301300" y="2556515"/>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AFAB97-30A7-4ABE-B0B9-4E34647E215D}"/>
              </a:ext>
            </a:extLst>
          </p:cNvPr>
          <p:cNvSpPr/>
          <p:nvPr/>
        </p:nvSpPr>
        <p:spPr>
          <a:xfrm>
            <a:off x="1353648" y="3320988"/>
            <a:ext cx="1418152"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A0BF9B-F301-4360-BA12-94BD7ECE1423}"/>
              </a:ext>
            </a:extLst>
          </p:cNvPr>
          <p:cNvSpPr/>
          <p:nvPr/>
        </p:nvSpPr>
        <p:spPr>
          <a:xfrm>
            <a:off x="912261" y="2553606"/>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EFEA274-5D6B-4CAB-AD68-C0D061F29CBE}"/>
              </a:ext>
            </a:extLst>
          </p:cNvPr>
          <p:cNvSpPr/>
          <p:nvPr/>
        </p:nvSpPr>
        <p:spPr>
          <a:xfrm>
            <a:off x="912261" y="332098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对话气泡: 圆角矩形 22">
                <a:extLst>
                  <a:ext uri="{FF2B5EF4-FFF2-40B4-BE49-F238E27FC236}">
                    <a16:creationId xmlns:a16="http://schemas.microsoft.com/office/drawing/2014/main" id="{877B7A1D-FE72-492D-A46D-F751808969AC}"/>
                  </a:ext>
                </a:extLst>
              </p:cNvPr>
              <p:cNvSpPr/>
              <p:nvPr/>
            </p:nvSpPr>
            <p:spPr>
              <a:xfrm>
                <a:off x="5373427" y="2024016"/>
                <a:ext cx="3384376" cy="4466354"/>
              </a:xfrm>
              <a:prstGeom prst="wedgeRoundRectCallout">
                <a:avLst>
                  <a:gd name="adj1" fmla="val -53457"/>
                  <a:gd name="adj2" fmla="val -29572"/>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ts val="2200"/>
                  </a:lnSpc>
                </a:pPr>
                <a:r>
                  <a:rPr lang="pt-BR" altLang="zh-CN" sz="1400" dirty="0">
                    <a:solidFill>
                      <a:srgbClr val="C00000"/>
                    </a:solidFill>
                    <a:latin typeface="Times New Roman" panose="02020603050405020304" pitchFamily="18" charset="0"/>
                    <a:cs typeface="Times New Roman" panose="02020603050405020304" pitchFamily="18" charset="0"/>
                  </a:rPr>
                  <a:t>Sample</a:t>
                </a:r>
                <a:r>
                  <a:rPr lang="en-US" altLang="zh-CN" sz="1400" dirty="0">
                    <a:solidFill>
                      <a:srgbClr val="C00000"/>
                    </a:solidFill>
                    <a:latin typeface="Times New Roman" panose="02020603050405020304" pitchFamily="18" charset="0"/>
                    <a:cs typeface="Times New Roman" panose="02020603050405020304" pitchFamily="18" charset="0"/>
                  </a:rPr>
                  <a:t>U</a:t>
                </a:r>
                <a:r>
                  <a:rPr lang="pt-BR" altLang="zh-CN" sz="1400" dirty="0">
                    <a:solidFill>
                      <a:srgbClr val="C00000"/>
                    </a:solidFill>
                    <a:latin typeface="Times New Roman" panose="02020603050405020304" pitchFamily="18" charset="0"/>
                    <a:cs typeface="Times New Roman" panose="02020603050405020304" pitchFamily="18" charset="0"/>
                  </a:rPr>
                  <a:t>nderNoise </a:t>
                </a:r>
                <a14:m>
                  <m:oMath xmlns:m="http://schemas.openxmlformats.org/officeDocument/2006/math">
                    <m:r>
                      <a:rPr lang="pt-BR" altLang="zh-CN" sz="1400" b="0" i="1" dirty="0" smtClean="0">
                        <a:solidFill>
                          <a:srgbClr val="C00000"/>
                        </a:solidFill>
                        <a:latin typeface="Cambria Math" panose="02040503050406030204" pitchFamily="18" charset="0"/>
                        <a:cs typeface="Times New Roman" panose="02020603050405020304" pitchFamily="18" charset="0"/>
                      </a:rPr>
                      <m:t>(</m:t>
                    </m:r>
                    <m:r>
                      <a:rPr lang="pt-BR" altLang="zh-CN" sz="1400" b="0" i="1" dirty="0" smtClean="0">
                        <a:solidFill>
                          <a:srgbClr val="C00000"/>
                        </a:solidFill>
                        <a:latin typeface="Cambria Math" panose="02040503050406030204" pitchFamily="18" charset="0"/>
                        <a:cs typeface="Times New Roman" panose="02020603050405020304" pitchFamily="18" charset="0"/>
                      </a:rPr>
                      <m:t>𝑓</m:t>
                    </m:r>
                    <m:r>
                      <a:rPr lang="pt-BR" altLang="zh-CN" sz="1400" b="0" i="1" dirty="0" smtClean="0">
                        <a:solidFill>
                          <a:srgbClr val="C00000"/>
                        </a:solidFill>
                        <a:latin typeface="Cambria Math" panose="02040503050406030204" pitchFamily="18" charset="0"/>
                        <a:cs typeface="Times New Roman" panose="02020603050405020304" pitchFamily="18" charset="0"/>
                      </a:rPr>
                      <m:t>, </m:t>
                    </m:r>
                    <m:r>
                      <a:rPr lang="pt-BR" altLang="zh-CN" sz="1400" b="0" i="1" dirty="0" smtClean="0">
                        <a:solidFill>
                          <a:srgbClr val="C00000"/>
                        </a:solidFill>
                        <a:latin typeface="Cambria Math" panose="02040503050406030204" pitchFamily="18" charset="0"/>
                        <a:cs typeface="Times New Roman" panose="02020603050405020304" pitchFamily="18" charset="0"/>
                      </a:rPr>
                      <m:t>𝑥</m:t>
                    </m:r>
                    <m:r>
                      <a:rPr lang="pt-BR" altLang="zh-CN" sz="1400" b="0" i="1" dirty="0" smtClean="0">
                        <a:solidFill>
                          <a:srgbClr val="C00000"/>
                        </a:solidFill>
                        <a:latin typeface="Cambria Math" panose="02040503050406030204" pitchFamily="18" charset="0"/>
                        <a:cs typeface="Times New Roman" panose="02020603050405020304" pitchFamily="18" charset="0"/>
                      </a:rPr>
                      <m:t>, </m:t>
                    </m:r>
                    <m:r>
                      <a:rPr lang="en-US" altLang="zh-CN" sz="1400" b="0" i="1" dirty="0" smtClean="0">
                        <a:solidFill>
                          <a:srgbClr val="C00000"/>
                        </a:solidFill>
                        <a:latin typeface="Cambria Math" panose="02040503050406030204" pitchFamily="18" charset="0"/>
                        <a:cs typeface="Times New Roman" panose="02020603050405020304" pitchFamily="18" charset="0"/>
                      </a:rPr>
                      <m:t>𝑛</m:t>
                    </m:r>
                    <m:r>
                      <a:rPr lang="pt-BR" altLang="zh-CN" sz="1400" b="0" i="1" dirty="0" smtClean="0">
                        <a:solidFill>
                          <a:srgbClr val="C00000"/>
                        </a:solidFill>
                        <a:latin typeface="Cambria Math" panose="02040503050406030204" pitchFamily="18" charset="0"/>
                        <a:cs typeface="Times New Roman" panose="02020603050405020304" pitchFamily="18" charset="0"/>
                      </a:rPr>
                      <m:t>, </m:t>
                    </m:r>
                    <m:r>
                      <a:rPr lang="pt-BR" altLang="zh-CN" sz="1400" b="0" i="1" dirty="0" smtClean="0">
                        <a:solidFill>
                          <a:srgbClr val="C00000"/>
                        </a:solidFill>
                        <a:latin typeface="Cambria Math" panose="02040503050406030204" pitchFamily="18" charset="0"/>
                        <a:cs typeface="Times New Roman" panose="02020603050405020304" pitchFamily="18" charset="0"/>
                      </a:rPr>
                      <m:t>𝜎</m:t>
                    </m:r>
                    <m:r>
                      <a:rPr lang="pt-BR" altLang="zh-CN" sz="1400" b="0" i="1" dirty="0" smtClean="0">
                        <a:solidFill>
                          <a:srgbClr val="C00000"/>
                        </a:solidFill>
                        <a:latin typeface="Cambria Math" panose="02040503050406030204" pitchFamily="18" charset="0"/>
                        <a:cs typeface="Times New Roman" panose="02020603050405020304" pitchFamily="18" charset="0"/>
                      </a:rPr>
                      <m:t>)</m:t>
                    </m:r>
                  </m:oMath>
                </a14:m>
                <a:endParaRPr lang="en-US" altLang="zh-CN" sz="1400" dirty="0">
                  <a:solidFill>
                    <a:srgbClr val="C00000"/>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Draw </a:t>
                </a:r>
                <a14:m>
                  <m:oMath xmlns:m="http://schemas.openxmlformats.org/officeDocument/2006/math">
                    <m:r>
                      <a:rPr lang="en-US" altLang="zh-CN" sz="1400" b="0" i="1" dirty="0" smtClean="0">
                        <a:solidFill>
                          <a:schemeClr val="tx1"/>
                        </a:solidFill>
                        <a:latin typeface="Cambria Math" panose="02040503050406030204" pitchFamily="18" charset="0"/>
                        <a:cs typeface="Times New Roman" panose="02020603050405020304" pitchFamily="18" charset="0"/>
                      </a:rPr>
                      <m:t>𝑛</m:t>
                    </m:r>
                  </m:oMath>
                </a14:m>
                <a:r>
                  <a:rPr lang="en-US" altLang="zh-CN" sz="1400" dirty="0">
                    <a:solidFill>
                      <a:schemeClr val="tx1"/>
                    </a:solidFill>
                    <a:latin typeface="Times New Roman" panose="02020603050405020304" pitchFamily="18" charset="0"/>
                    <a:cs typeface="Times New Roman" panose="02020603050405020304" pitchFamily="18" charset="0"/>
                  </a:rPr>
                  <a:t> samples of noise: </a:t>
                </a:r>
              </a:p>
              <a:p>
                <a:pPr algn="just">
                  <a:lnSpc>
                    <a:spcPts val="2200"/>
                  </a:lnSpc>
                </a:pPr>
                <a14:m>
                  <m:oMathPara xmlns:m="http://schemas.openxmlformats.org/officeDocument/2006/math">
                    <m:oMathParaPr>
                      <m:jc m:val="centerGroup"/>
                    </m:oMathParaPr>
                    <m:oMath xmlns:m="http://schemas.openxmlformats.org/officeDocument/2006/math">
                      <m:sSub>
                        <m:sSubPr>
                          <m:ctrlPr>
                            <a:rPr lang="en-US" altLang="zh-CN" sz="1400" i="1" dirty="0" smtClean="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1</m:t>
                          </m:r>
                        </m:sub>
                      </m:sSub>
                      <m:r>
                        <a:rPr lang="en-US" altLang="zh-CN" sz="1400" i="1" dirty="0">
                          <a:solidFill>
                            <a:schemeClr val="tx1"/>
                          </a:solidFill>
                          <a:latin typeface="Cambria Math" panose="02040503050406030204" pitchFamily="18" charset="0"/>
                          <a:ea typeface="微软雅黑" panose="020B0503020204020204" pitchFamily="34" charset="-122"/>
                        </a:rPr>
                        <m:t>,</m:t>
                      </m:r>
                      <m:r>
                        <a:rPr lang="el-GR" altLang="zh-CN" sz="1400" i="1" dirty="0">
                          <a:solidFill>
                            <a:schemeClr val="tx1"/>
                          </a:solidFill>
                          <a:latin typeface="Cambria Math" panose="02040503050406030204" pitchFamily="18" charset="0"/>
                          <a:ea typeface="Cambria Math" panose="02040503050406030204" pitchFamily="18" charset="0"/>
                        </a:rPr>
                        <m:t> </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2</m:t>
                          </m:r>
                        </m:sub>
                      </m:sSub>
                      <m:r>
                        <a:rPr lang="en-US" altLang="zh-CN" sz="1400" i="1" dirty="0">
                          <a:solidFill>
                            <a:schemeClr val="tx1"/>
                          </a:solidFill>
                          <a:latin typeface="Cambria Math" panose="02040503050406030204" pitchFamily="18" charset="0"/>
                          <a:ea typeface="微软雅黑" panose="020B0503020204020204" pitchFamily="34" charset="-122"/>
                        </a:rPr>
                        <m:t>,…,</m:t>
                      </m:r>
                      <m:r>
                        <a:rPr lang="el-GR" altLang="zh-CN" sz="1400" i="1" dirty="0">
                          <a:solidFill>
                            <a:schemeClr val="tx1"/>
                          </a:solidFill>
                          <a:latin typeface="Cambria Math" panose="02040503050406030204" pitchFamily="18" charset="0"/>
                          <a:ea typeface="Cambria Math" panose="02040503050406030204" pitchFamily="18" charset="0"/>
                        </a:rPr>
                        <m:t> </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𝑛</m:t>
                          </m:r>
                        </m:sub>
                      </m:sSub>
                      <m:r>
                        <a:rPr lang="en-US" altLang="zh-CN" sz="1400" i="1" dirty="0" smtClean="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𝑁</m:t>
                      </m:r>
                      <m:r>
                        <a:rPr lang="en-US" altLang="zh-CN" sz="1400" i="1" dirty="0">
                          <a:solidFill>
                            <a:schemeClr val="tx1"/>
                          </a:solidFill>
                          <a:latin typeface="Cambria Math" panose="02040503050406030204" pitchFamily="18" charset="0"/>
                          <a:cs typeface="Times New Roman" panose="02020603050405020304" pitchFamily="18" charset="0"/>
                        </a:rPr>
                        <m:t>(0; </m:t>
                      </m:r>
                      <m:sSup>
                        <m:sSup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pPr>
                        <m:e>
                          <m:r>
                            <a:rPr lang="en-US" altLang="zh-CN" sz="1400" i="1" dirty="0">
                              <a:solidFill>
                                <a:schemeClr val="tx1"/>
                              </a:solidFill>
                              <a:latin typeface="Cambria Math" panose="02040503050406030204" pitchFamily="18" charset="0"/>
                              <a:cs typeface="Times New Roman" panose="02020603050405020304" pitchFamily="18" charset="0"/>
                            </a:rPr>
                            <m:t>𝜎</m:t>
                          </m:r>
                        </m:e>
                        <m:sup>
                          <m:r>
                            <a:rPr lang="en-US" altLang="zh-CN" sz="1400" i="1" dirty="0">
                              <a:solidFill>
                                <a:schemeClr val="tx1"/>
                              </a:solidFill>
                              <a:latin typeface="Cambria Math" panose="02040503050406030204" pitchFamily="18" charset="0"/>
                              <a:cs typeface="Times New Roman" panose="02020603050405020304" pitchFamily="18" charset="0"/>
                            </a:rPr>
                            <m:t>2</m:t>
                          </m:r>
                        </m:sup>
                      </m:sSup>
                      <m:r>
                        <a:rPr lang="en-US" altLang="zh-CN" sz="1400" i="1" dirty="0">
                          <a:solidFill>
                            <a:schemeClr val="tx1"/>
                          </a:solidFill>
                          <a:latin typeface="Cambria Math" panose="02040503050406030204" pitchFamily="18" charset="0"/>
                          <a:cs typeface="Times New Roman" panose="02020603050405020304" pitchFamily="18" charset="0"/>
                        </a:rPr>
                        <m:t>𝐼</m:t>
                      </m:r>
                      <m:r>
                        <a:rPr lang="en-US" altLang="zh-CN" sz="1400" i="1" dirty="0">
                          <a:solidFill>
                            <a:schemeClr val="tx1"/>
                          </a:solidFill>
                          <a:latin typeface="Cambria Math" panose="02040503050406030204" pitchFamily="18" charset="0"/>
                          <a:cs typeface="Times New Roman" panose="02020603050405020304" pitchFamily="18" charset="0"/>
                        </a:rPr>
                        <m:t>).</m:t>
                      </m:r>
                    </m:oMath>
                  </m:oMathPara>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Run noisy images through the base classifier</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𝑓</m:t>
                    </m:r>
                  </m:oMath>
                </a14:m>
                <a:r>
                  <a:rPr lang="en-US" altLang="zh-CN" sz="1400" dirty="0">
                    <a:solidFill>
                      <a:schemeClr val="tx1"/>
                    </a:solidFill>
                    <a:latin typeface="Times New Roman" panose="02020603050405020304" pitchFamily="18" charset="0"/>
                    <a:cs typeface="Times New Roman" panose="02020603050405020304" pitchFamily="18" charset="0"/>
                  </a:rPr>
                  <a:t> to obtain the predictions:</a:t>
                </a:r>
              </a:p>
              <a:p>
                <a:pPr algn="just">
                  <a:lnSpc>
                    <a:spcPts val="2200"/>
                  </a:lnSpc>
                </a:pP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ea typeface="微软雅黑" panose="020B0503020204020204" pitchFamily="34" charset="-122"/>
                        </a:rPr>
                        <m:t>𝑓</m:t>
                      </m:r>
                      <m:d>
                        <m:dPr>
                          <m:ctrlPr>
                            <a:rPr lang="en-US" altLang="zh-CN" sz="1400" i="1">
                              <a:solidFill>
                                <a:schemeClr val="tx1"/>
                              </a:solidFill>
                              <a:latin typeface="Cambria Math" panose="02040503050406030204" pitchFamily="18" charset="0"/>
                              <a:ea typeface="微软雅黑" panose="020B0503020204020204" pitchFamily="34" charset="-122"/>
                            </a:rPr>
                          </m:ctrlPr>
                        </m:dPr>
                        <m:e>
                          <m:r>
                            <a:rPr lang="en-US" altLang="zh-CN" sz="1400" i="1" dirty="0">
                              <a:solidFill>
                                <a:schemeClr val="tx1"/>
                              </a:solidFill>
                              <a:latin typeface="Cambria Math" panose="02040503050406030204" pitchFamily="18" charset="0"/>
                              <a:ea typeface="Cambria Math" panose="02040503050406030204" pitchFamily="18" charset="0"/>
                            </a:rPr>
                            <m:t>𝑥</m:t>
                          </m:r>
                          <m:r>
                            <a:rPr lang="en-US" altLang="zh-CN" sz="1400" i="1" dirty="0">
                              <a:solidFill>
                                <a:schemeClr val="tx1"/>
                              </a:solidFill>
                              <a:latin typeface="Cambria Math" panose="02040503050406030204" pitchFamily="18" charset="0"/>
                              <a:ea typeface="Cambria Math" panose="020405030504060302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1</m:t>
                              </m:r>
                            </m:sub>
                          </m:sSub>
                        </m:e>
                      </m:d>
                      <m:r>
                        <a:rPr lang="en-US" altLang="zh-CN" sz="1400" i="1">
                          <a:solidFill>
                            <a:schemeClr val="tx1"/>
                          </a:solidFill>
                          <a:latin typeface="Cambria Math" panose="02040503050406030204" pitchFamily="18" charset="0"/>
                          <a:ea typeface="微软雅黑" panose="020B0503020204020204" pitchFamily="34" charset="-122"/>
                        </a:rPr>
                        <m:t>,</m:t>
                      </m:r>
                      <m:r>
                        <a:rPr lang="en-US" altLang="zh-CN" sz="1400" i="1">
                          <a:solidFill>
                            <a:schemeClr val="tx1"/>
                          </a:solidFill>
                          <a:latin typeface="Cambria Math" panose="02040503050406030204" pitchFamily="18" charset="0"/>
                          <a:ea typeface="微软雅黑" panose="020B0503020204020204" pitchFamily="34" charset="-122"/>
                        </a:rPr>
                        <m:t>𝑓</m:t>
                      </m:r>
                      <m:d>
                        <m:dPr>
                          <m:ctrlPr>
                            <a:rPr lang="en-US" altLang="zh-CN" sz="1400" i="1">
                              <a:solidFill>
                                <a:schemeClr val="tx1"/>
                              </a:solidFill>
                              <a:latin typeface="Cambria Math" panose="02040503050406030204" pitchFamily="18" charset="0"/>
                              <a:ea typeface="微软雅黑" panose="020B0503020204020204" pitchFamily="34" charset="-122"/>
                            </a:rPr>
                          </m:ctrlPr>
                        </m:dPr>
                        <m:e>
                          <m:r>
                            <a:rPr lang="en-US" altLang="zh-CN" sz="1400" i="1" dirty="0">
                              <a:solidFill>
                                <a:schemeClr val="tx1"/>
                              </a:solidFill>
                              <a:latin typeface="Cambria Math" panose="02040503050406030204" pitchFamily="18" charset="0"/>
                              <a:ea typeface="Cambria Math" panose="02040503050406030204" pitchFamily="18" charset="0"/>
                            </a:rPr>
                            <m:t>𝑥</m:t>
                          </m:r>
                          <m:r>
                            <a:rPr lang="en-US" altLang="zh-CN" sz="1400" i="1" dirty="0">
                              <a:solidFill>
                                <a:schemeClr val="tx1"/>
                              </a:solidFill>
                              <a:latin typeface="Cambria Math" panose="02040503050406030204" pitchFamily="18" charset="0"/>
                              <a:ea typeface="Cambria Math" panose="020405030504060302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2</m:t>
                              </m:r>
                            </m:sub>
                          </m:sSub>
                        </m:e>
                      </m:d>
                      <m:r>
                        <a:rPr lang="en-US" altLang="zh-CN" sz="1400" i="1">
                          <a:solidFill>
                            <a:schemeClr val="tx1"/>
                          </a:solidFill>
                          <a:latin typeface="Cambria Math" panose="02040503050406030204" pitchFamily="18" charset="0"/>
                          <a:ea typeface="微软雅黑" panose="020B0503020204020204" pitchFamily="34" charset="-122"/>
                        </a:rPr>
                        <m:t>,…,</m:t>
                      </m:r>
                      <m:r>
                        <a:rPr lang="en-US" altLang="zh-CN" sz="1400" i="1">
                          <a:solidFill>
                            <a:schemeClr val="tx1"/>
                          </a:solidFill>
                          <a:latin typeface="Cambria Math" panose="02040503050406030204" pitchFamily="18" charset="0"/>
                          <a:ea typeface="微软雅黑" panose="020B0503020204020204" pitchFamily="34" charset="-122"/>
                        </a:rPr>
                        <m:t>𝑓</m:t>
                      </m:r>
                      <m:r>
                        <a:rPr lang="en-US" altLang="zh-CN" sz="1400" i="1">
                          <a:solidFill>
                            <a:schemeClr val="tx1"/>
                          </a:solidFill>
                          <a:latin typeface="Cambria Math" panose="02040503050406030204" pitchFamily="18" charset="0"/>
                          <a:ea typeface="微软雅黑" panose="020B0503020204020204" pitchFamily="34" charset="-122"/>
                        </a:rPr>
                        <m:t>(</m:t>
                      </m:r>
                      <m:r>
                        <a:rPr lang="en-US" altLang="zh-CN" sz="1400" i="1" dirty="0">
                          <a:solidFill>
                            <a:schemeClr val="tx1"/>
                          </a:solidFill>
                          <a:latin typeface="Cambria Math" panose="02040503050406030204" pitchFamily="18" charset="0"/>
                          <a:ea typeface="Cambria Math" panose="02040503050406030204" pitchFamily="18" charset="0"/>
                        </a:rPr>
                        <m:t>𝑥</m:t>
                      </m:r>
                      <m:r>
                        <a:rPr lang="en-US" altLang="zh-CN" sz="1400" i="1" dirty="0">
                          <a:solidFill>
                            <a:schemeClr val="tx1"/>
                          </a:solidFill>
                          <a:latin typeface="Cambria Math" panose="02040503050406030204" pitchFamily="18" charset="0"/>
                          <a:ea typeface="Cambria Math" panose="020405030504060302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𝑛</m:t>
                          </m:r>
                        </m:sub>
                      </m:sSub>
                      <m:r>
                        <a:rPr lang="en-US" altLang="zh-CN" sz="1400" i="1">
                          <a:solidFill>
                            <a:schemeClr val="tx1"/>
                          </a:solidFill>
                          <a:latin typeface="Cambria Math" panose="02040503050406030204" pitchFamily="18" charset="0"/>
                          <a:ea typeface="微软雅黑" panose="020B0503020204020204" pitchFamily="34" charset="-122"/>
                        </a:rPr>
                        <m:t>) </m:t>
                      </m:r>
                    </m:oMath>
                  </m:oMathPara>
                </a14:m>
                <a:endParaRPr lang="en-US" altLang="zh-CN" sz="1400" dirty="0">
                  <a:solidFill>
                    <a:schemeClr val="tx1"/>
                  </a:solidFill>
                  <a:latin typeface="Times New Roman" panose="02020603050405020304" pitchFamily="18" charset="0"/>
                  <a:cs typeface="Times New Roman" panose="02020603050405020304" pitchFamily="18" charset="0"/>
                </a:endParaRPr>
              </a:p>
              <a:p>
                <a:pPr algn="just">
                  <a:lnSpc>
                    <a:spcPts val="2200"/>
                  </a:lnSpc>
                </a:pPr>
                <a:r>
                  <a:rPr lang="en-US" altLang="zh-CN" sz="1400" dirty="0">
                    <a:solidFill>
                      <a:schemeClr val="tx1"/>
                    </a:solidFill>
                    <a:latin typeface="Times New Roman" panose="02020603050405020304" pitchFamily="18" charset="0"/>
                    <a:cs typeface="Times New Roman" panose="02020603050405020304" pitchFamily="18" charset="0"/>
                  </a:rPr>
                  <a:t>Return the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𝑐𝑜𝑢𝑛𝑡𝑠</m:t>
                    </m:r>
                  </m:oMath>
                </a14:m>
                <a:r>
                  <a:rPr lang="en-US" altLang="zh-CN" sz="1400" dirty="0">
                    <a:solidFill>
                      <a:schemeClr val="tx1"/>
                    </a:solidFill>
                    <a:latin typeface="Times New Roman" panose="02020603050405020304" pitchFamily="18" charset="0"/>
                    <a:cs typeface="Times New Roman" panose="02020603050405020304" pitchFamily="18" charset="0"/>
                  </a:rPr>
                  <a:t> for each class, where the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𝑐𝑜𝑢𝑛𝑡</m:t>
                    </m:r>
                  </m:oMath>
                </a14:m>
                <a:r>
                  <a:rPr lang="en-US" altLang="zh-CN" sz="1400" dirty="0">
                    <a:solidFill>
                      <a:schemeClr val="tx1"/>
                    </a:solidFill>
                    <a:latin typeface="Times New Roman" panose="02020603050405020304" pitchFamily="18" charset="0"/>
                    <a:cs typeface="Times New Roman" panose="02020603050405020304" pitchFamily="18" charset="0"/>
                  </a:rPr>
                  <a:t> for class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𝑐</m:t>
                    </m:r>
                  </m:oMath>
                </a14:m>
                <a:r>
                  <a:rPr lang="en-US" altLang="zh-CN" sz="1400" dirty="0">
                    <a:solidFill>
                      <a:schemeClr val="tx1"/>
                    </a:solidFill>
                    <a:latin typeface="Times New Roman" panose="02020603050405020304" pitchFamily="18" charset="0"/>
                    <a:cs typeface="Times New Roman" panose="02020603050405020304" pitchFamily="18" charset="0"/>
                  </a:rPr>
                  <a:t> is defined as:</a:t>
                </a:r>
              </a:p>
              <a:p>
                <a:pPr/>
                <a14:m>
                  <m:oMathPara xmlns:m="http://schemas.openxmlformats.org/officeDocument/2006/math">
                    <m:oMathParaPr>
                      <m:jc m:val="centerGroup"/>
                    </m:oMathParaPr>
                    <m:oMath xmlns:m="http://schemas.openxmlformats.org/officeDocument/2006/math">
                      <m:nary>
                        <m:naryPr>
                          <m:chr m:val="∑"/>
                          <m:ctrlPr>
                            <a:rPr lang="en-US" altLang="zh-CN" sz="1400" i="1" dirty="0">
                              <a:solidFill>
                                <a:schemeClr val="tx1"/>
                              </a:solidFill>
                              <a:latin typeface="Cambria Math" panose="02040503050406030204" pitchFamily="18" charset="0"/>
                              <a:cs typeface="Times New Roman" panose="02020603050405020304" pitchFamily="18" charset="0"/>
                            </a:rPr>
                          </m:ctrlPr>
                        </m:naryPr>
                        <m:sub>
                          <m:r>
                            <m:rPr>
                              <m:brk m:alnAt="23"/>
                            </m:rPr>
                            <a:rPr lang="en-US" altLang="zh-CN" sz="1400" i="1" dirty="0">
                              <a:solidFill>
                                <a:schemeClr val="tx1"/>
                              </a:solidFill>
                              <a:latin typeface="Cambria Math" panose="02040503050406030204" pitchFamily="18" charset="0"/>
                              <a:cs typeface="Times New Roman" panose="02020603050405020304" pitchFamily="18" charset="0"/>
                            </a:rPr>
                            <m:t>𝑖</m:t>
                          </m:r>
                          <m:r>
                            <a:rPr lang="en-US" altLang="zh-CN" sz="1400" i="1" dirty="0">
                              <a:solidFill>
                                <a:schemeClr val="tx1"/>
                              </a:solidFill>
                              <a:latin typeface="Cambria Math" panose="02040503050406030204" pitchFamily="18" charset="0"/>
                              <a:cs typeface="Times New Roman" panose="02020603050405020304" pitchFamily="18" charset="0"/>
                            </a:rPr>
                            <m:t>=1</m:t>
                          </m:r>
                        </m:sub>
                        <m:sup>
                          <m:r>
                            <a:rPr lang="en-US" altLang="zh-CN" sz="1400" i="1" dirty="0">
                              <a:solidFill>
                                <a:schemeClr val="tx1"/>
                              </a:solidFill>
                              <a:latin typeface="Cambria Math" panose="02040503050406030204" pitchFamily="18" charset="0"/>
                              <a:cs typeface="Times New Roman" panose="02020603050405020304" pitchFamily="18" charset="0"/>
                            </a:rPr>
                            <m:t>𝑛</m:t>
                          </m:r>
                        </m:sup>
                        <m:e>
                          <m:r>
                            <a:rPr lang="en-US" altLang="zh-CN" sz="1400" i="1" dirty="0">
                              <a:solidFill>
                                <a:schemeClr val="tx1"/>
                              </a:solidFill>
                              <a:latin typeface="Cambria Math" panose="02040503050406030204" pitchFamily="18" charset="0"/>
                              <a:cs typeface="Times New Roman" panose="02020603050405020304" pitchFamily="18" charset="0"/>
                            </a:rPr>
                            <m:t>1[</m:t>
                          </m:r>
                          <m:r>
                            <a:rPr lang="en-US" altLang="zh-CN" sz="1400" i="1" dirty="0">
                              <a:solidFill>
                                <a:schemeClr val="tx1"/>
                              </a:solidFill>
                              <a:latin typeface="Cambria Math" panose="02040503050406030204" pitchFamily="18" charset="0"/>
                              <a:cs typeface="Times New Roman" panose="02020603050405020304" pitchFamily="18" charset="0"/>
                            </a:rPr>
                            <m:t>𝑖𝑓</m:t>
                          </m:r>
                          <m:r>
                            <a:rPr lang="en-US" altLang="zh-CN" sz="1400" i="1" dirty="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𝑓</m:t>
                          </m:r>
                          <m:r>
                            <a:rPr lang="en-US" altLang="zh-CN" sz="1400" i="1" dirty="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𝑥</m:t>
                          </m:r>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𝑖</m:t>
                              </m:r>
                            </m:sub>
                          </m:sSub>
                          <m:r>
                            <a:rPr lang="en-US" altLang="zh-CN" sz="1400" i="1" dirty="0">
                              <a:solidFill>
                                <a:schemeClr val="tx1"/>
                              </a:solidFill>
                              <a:latin typeface="Cambria Math" panose="02040503050406030204" pitchFamily="18" charset="0"/>
                              <a:cs typeface="Times New Roman" panose="02020603050405020304" pitchFamily="18" charset="0"/>
                            </a:rPr>
                            <m:t>)=</m:t>
                          </m:r>
                          <m:r>
                            <m:rPr>
                              <m:sty m:val="p"/>
                            </m:rPr>
                            <a:rPr lang="en-US" altLang="zh-CN" sz="1400" i="1" dirty="0">
                              <a:solidFill>
                                <a:schemeClr val="tx1"/>
                              </a:solidFill>
                              <a:latin typeface="Cambria Math" panose="02040503050406030204" pitchFamily="18" charset="0"/>
                              <a:cs typeface="Times New Roman" panose="02020603050405020304" pitchFamily="18" charset="0"/>
                            </a:rPr>
                            <m:t>c</m:t>
                          </m:r>
                          <m:r>
                            <a:rPr lang="en-US" altLang="zh-CN" sz="1400" i="1" dirty="0">
                              <a:solidFill>
                                <a:schemeClr val="tx1"/>
                              </a:solidFill>
                              <a:latin typeface="Cambria Math" panose="02040503050406030204" pitchFamily="18" charset="0"/>
                              <a:cs typeface="Times New Roman" panose="02020603050405020304" pitchFamily="18" charset="0"/>
                            </a:rPr>
                            <m:t>]</m:t>
                          </m:r>
                        </m:e>
                      </m:nary>
                    </m:oMath>
                  </m:oMathPara>
                </a14:m>
                <a:endParaRPr lang="en-US" altLang="zh-CN" sz="1400" i="1" dirty="0">
                  <a:solidFill>
                    <a:schemeClr val="tx1"/>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smtClean="0">
                              <a:solidFill>
                                <a:schemeClr val="tx1"/>
                              </a:solidFill>
                              <a:latin typeface="Cambria Math" panose="02040503050406030204" pitchFamily="18" charset="0"/>
                              <a:cs typeface="Times New Roman" panose="02020603050405020304" pitchFamily="18" charset="0"/>
                            </a:rPr>
                            <m:t>𝑛</m:t>
                          </m:r>
                        </m:e>
                        <m:sub>
                          <m:r>
                            <a:rPr lang="en-US" altLang="zh-CN" sz="1400" b="0" i="1" dirty="0" smtClean="0">
                              <a:solidFill>
                                <a:schemeClr val="tx1"/>
                              </a:solidFill>
                              <a:latin typeface="Cambria Math" panose="02040503050406030204" pitchFamily="18" charset="0"/>
                              <a:cs typeface="Times New Roman" panose="02020603050405020304" pitchFamily="18" charset="0"/>
                            </a:rPr>
                            <m:t>𝐴</m:t>
                          </m:r>
                        </m:sub>
                      </m:sSub>
                      <m:r>
                        <a:rPr lang="en-US" altLang="zh-CN" sz="1400" b="0" i="1" dirty="0"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1400" i="1" dirty="0">
                              <a:solidFill>
                                <a:schemeClr val="tx1"/>
                              </a:solidFill>
                              <a:latin typeface="Cambria Math" panose="02040503050406030204" pitchFamily="18" charset="0"/>
                              <a:cs typeface="Times New Roman" panose="02020603050405020304" pitchFamily="18" charset="0"/>
                            </a:rPr>
                          </m:ctrlPr>
                        </m:naryPr>
                        <m:sub>
                          <m:r>
                            <m:rPr>
                              <m:brk m:alnAt="23"/>
                            </m:rPr>
                            <a:rPr lang="en-US" altLang="zh-CN" sz="1400" i="1" dirty="0">
                              <a:solidFill>
                                <a:schemeClr val="tx1"/>
                              </a:solidFill>
                              <a:latin typeface="Cambria Math" panose="02040503050406030204" pitchFamily="18" charset="0"/>
                              <a:cs typeface="Times New Roman" panose="02020603050405020304" pitchFamily="18" charset="0"/>
                            </a:rPr>
                            <m:t>𝑖</m:t>
                          </m:r>
                          <m:r>
                            <a:rPr lang="en-US" altLang="zh-CN" sz="1400" i="1" dirty="0">
                              <a:solidFill>
                                <a:schemeClr val="tx1"/>
                              </a:solidFill>
                              <a:latin typeface="Cambria Math" panose="02040503050406030204" pitchFamily="18" charset="0"/>
                              <a:cs typeface="Times New Roman" panose="02020603050405020304" pitchFamily="18" charset="0"/>
                            </a:rPr>
                            <m:t>=1</m:t>
                          </m:r>
                        </m:sub>
                        <m:sup>
                          <m:r>
                            <a:rPr lang="en-US" altLang="zh-CN" sz="1400" i="1" dirty="0">
                              <a:solidFill>
                                <a:schemeClr val="tx1"/>
                              </a:solidFill>
                              <a:latin typeface="Cambria Math" panose="02040503050406030204" pitchFamily="18" charset="0"/>
                              <a:cs typeface="Times New Roman" panose="02020603050405020304" pitchFamily="18" charset="0"/>
                            </a:rPr>
                            <m:t>𝑛</m:t>
                          </m:r>
                        </m:sup>
                        <m:e>
                          <m:r>
                            <a:rPr lang="en-US" altLang="zh-CN" sz="1400" i="1" dirty="0">
                              <a:solidFill>
                                <a:schemeClr val="tx1"/>
                              </a:solidFill>
                              <a:latin typeface="Cambria Math" panose="02040503050406030204" pitchFamily="18" charset="0"/>
                              <a:cs typeface="Times New Roman" panose="02020603050405020304" pitchFamily="18" charset="0"/>
                            </a:rPr>
                            <m:t>1[</m:t>
                          </m:r>
                          <m:r>
                            <a:rPr lang="en-US" altLang="zh-CN" sz="1400" i="1" dirty="0">
                              <a:solidFill>
                                <a:schemeClr val="tx1"/>
                              </a:solidFill>
                              <a:latin typeface="Cambria Math" panose="02040503050406030204" pitchFamily="18" charset="0"/>
                              <a:cs typeface="Times New Roman" panose="02020603050405020304" pitchFamily="18" charset="0"/>
                            </a:rPr>
                            <m:t>𝑖𝑓</m:t>
                          </m:r>
                          <m:r>
                            <a:rPr lang="en-US" altLang="zh-CN" sz="1400" i="1" dirty="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𝑓</m:t>
                          </m:r>
                          <m:r>
                            <a:rPr lang="en-US" altLang="zh-CN" sz="1400" i="1" dirty="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𝑥</m:t>
                          </m:r>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𝑖</m:t>
                              </m:r>
                            </m:sub>
                          </m:sSub>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b="0" i="1" dirty="0" smtClean="0">
                                  <a:solidFill>
                                    <a:schemeClr val="tx1"/>
                                  </a:solidFill>
                                  <a:latin typeface="Cambria Math" panose="02040503050406030204" pitchFamily="18" charset="0"/>
                                  <a:ea typeface="Cambria Math" panose="02040503050406030204" pitchFamily="18" charset="0"/>
                                </a:rPr>
                              </m:ctrlPr>
                            </m:sSubPr>
                            <m:e>
                              <m:r>
                                <m:rPr>
                                  <m:sty m:val="p"/>
                                </m:rPr>
                                <a:rPr lang="en-US" altLang="zh-CN" sz="1400" i="1" dirty="0">
                                  <a:solidFill>
                                    <a:schemeClr val="tx1"/>
                                  </a:solidFill>
                                  <a:latin typeface="Cambria Math" panose="02040503050406030204" pitchFamily="18" charset="0"/>
                                  <a:cs typeface="Times New Roman" panose="02020603050405020304" pitchFamily="18" charset="0"/>
                                </a:rPr>
                                <m:t>c</m:t>
                              </m:r>
                            </m:e>
                            <m:sub>
                              <m:r>
                                <a:rPr lang="en-US" altLang="zh-CN" sz="1400" b="0" i="1" dirty="0" smtClean="0">
                                  <a:solidFill>
                                    <a:schemeClr val="tx1"/>
                                  </a:solidFill>
                                  <a:latin typeface="Cambria Math" panose="02040503050406030204" pitchFamily="18" charset="0"/>
                                  <a:cs typeface="Times New Roman" panose="02020603050405020304" pitchFamily="18" charset="0"/>
                                </a:rPr>
                                <m:t>𝐴</m:t>
                              </m:r>
                            </m:sub>
                          </m:sSub>
                          <m:r>
                            <a:rPr lang="en-US" altLang="zh-CN" sz="1400" i="1" dirty="0">
                              <a:solidFill>
                                <a:schemeClr val="tx1"/>
                              </a:solidFill>
                              <a:latin typeface="Cambria Math" panose="02040503050406030204" pitchFamily="18" charset="0"/>
                              <a:cs typeface="Times New Roman" panose="02020603050405020304" pitchFamily="18" charset="0"/>
                            </a:rPr>
                            <m:t>]</m:t>
                          </m:r>
                        </m:e>
                      </m:nary>
                    </m:oMath>
                  </m:oMathPara>
                </a14:m>
                <a:endParaRPr lang="en-US" altLang="zh-CN" sz="1400" i="1" dirty="0">
                  <a:solidFill>
                    <a:schemeClr val="tx1"/>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400" i="1" dirty="0">
                              <a:solidFill>
                                <a:schemeClr val="tx1"/>
                              </a:solidFill>
                              <a:latin typeface="Cambria Math" panose="02040503050406030204" pitchFamily="18" charset="0"/>
                              <a:cs typeface="Times New Roman" panose="02020603050405020304" pitchFamily="18" charset="0"/>
                            </a:rPr>
                          </m:ctrlPr>
                        </m:sSubPr>
                        <m:e>
                          <m:r>
                            <a:rPr lang="en-US" altLang="zh-CN" sz="1400" i="1" dirty="0">
                              <a:solidFill>
                                <a:schemeClr val="tx1"/>
                              </a:solidFill>
                              <a:latin typeface="Cambria Math" panose="02040503050406030204" pitchFamily="18" charset="0"/>
                              <a:cs typeface="Times New Roman" panose="02020603050405020304" pitchFamily="18" charset="0"/>
                            </a:rPr>
                            <m:t>𝑛</m:t>
                          </m:r>
                        </m:e>
                        <m:sub>
                          <m:r>
                            <a:rPr lang="en-US" altLang="zh-CN" sz="1400" b="0" i="1" dirty="0" smtClean="0">
                              <a:solidFill>
                                <a:schemeClr val="tx1"/>
                              </a:solidFill>
                              <a:latin typeface="Cambria Math" panose="02040503050406030204" pitchFamily="18" charset="0"/>
                              <a:cs typeface="Times New Roman" panose="02020603050405020304" pitchFamily="18" charset="0"/>
                            </a:rPr>
                            <m:t>𝐵</m:t>
                          </m:r>
                        </m:sub>
                      </m:sSub>
                      <m:r>
                        <a:rPr lang="en-US" altLang="zh-CN" sz="1400" i="1" dirty="0">
                          <a:solidFill>
                            <a:schemeClr val="tx1"/>
                          </a:solidFill>
                          <a:latin typeface="Cambria Math" panose="02040503050406030204" pitchFamily="18" charset="0"/>
                          <a:cs typeface="Times New Roman" panose="02020603050405020304" pitchFamily="18" charset="0"/>
                        </a:rPr>
                        <m:t>=</m:t>
                      </m:r>
                      <m:nary>
                        <m:naryPr>
                          <m:chr m:val="∑"/>
                          <m:ctrlPr>
                            <a:rPr lang="en-US" altLang="zh-CN" sz="1400" i="1" dirty="0">
                              <a:solidFill>
                                <a:schemeClr val="tx1"/>
                              </a:solidFill>
                              <a:latin typeface="Cambria Math" panose="02040503050406030204" pitchFamily="18" charset="0"/>
                              <a:cs typeface="Times New Roman" panose="02020603050405020304" pitchFamily="18" charset="0"/>
                            </a:rPr>
                          </m:ctrlPr>
                        </m:naryPr>
                        <m:sub>
                          <m:r>
                            <m:rPr>
                              <m:brk m:alnAt="23"/>
                            </m:rPr>
                            <a:rPr lang="en-US" altLang="zh-CN" sz="1400" i="1" dirty="0">
                              <a:solidFill>
                                <a:schemeClr val="tx1"/>
                              </a:solidFill>
                              <a:latin typeface="Cambria Math" panose="02040503050406030204" pitchFamily="18" charset="0"/>
                              <a:cs typeface="Times New Roman" panose="02020603050405020304" pitchFamily="18" charset="0"/>
                            </a:rPr>
                            <m:t>𝑖</m:t>
                          </m:r>
                          <m:r>
                            <a:rPr lang="en-US" altLang="zh-CN" sz="1400" i="1" dirty="0">
                              <a:solidFill>
                                <a:schemeClr val="tx1"/>
                              </a:solidFill>
                              <a:latin typeface="Cambria Math" panose="02040503050406030204" pitchFamily="18" charset="0"/>
                              <a:cs typeface="Times New Roman" panose="02020603050405020304" pitchFamily="18" charset="0"/>
                            </a:rPr>
                            <m:t>=1</m:t>
                          </m:r>
                        </m:sub>
                        <m:sup>
                          <m:r>
                            <a:rPr lang="en-US" altLang="zh-CN" sz="1400" i="1" dirty="0">
                              <a:solidFill>
                                <a:schemeClr val="tx1"/>
                              </a:solidFill>
                              <a:latin typeface="Cambria Math" panose="02040503050406030204" pitchFamily="18" charset="0"/>
                              <a:cs typeface="Times New Roman" panose="02020603050405020304" pitchFamily="18" charset="0"/>
                            </a:rPr>
                            <m:t>𝑛</m:t>
                          </m:r>
                        </m:sup>
                        <m:e>
                          <m:r>
                            <a:rPr lang="en-US" altLang="zh-CN" sz="1400" i="1" dirty="0">
                              <a:solidFill>
                                <a:schemeClr val="tx1"/>
                              </a:solidFill>
                              <a:latin typeface="Cambria Math" panose="02040503050406030204" pitchFamily="18" charset="0"/>
                              <a:cs typeface="Times New Roman" panose="02020603050405020304" pitchFamily="18" charset="0"/>
                            </a:rPr>
                            <m:t>1[</m:t>
                          </m:r>
                          <m:r>
                            <a:rPr lang="en-US" altLang="zh-CN" sz="1400" i="1" dirty="0">
                              <a:solidFill>
                                <a:schemeClr val="tx1"/>
                              </a:solidFill>
                              <a:latin typeface="Cambria Math" panose="02040503050406030204" pitchFamily="18" charset="0"/>
                              <a:cs typeface="Times New Roman" panose="02020603050405020304" pitchFamily="18" charset="0"/>
                            </a:rPr>
                            <m:t>𝑖𝑓</m:t>
                          </m:r>
                          <m:r>
                            <a:rPr lang="en-US" altLang="zh-CN" sz="1400" i="1" dirty="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𝑓</m:t>
                          </m:r>
                          <m:r>
                            <a:rPr lang="en-US" altLang="zh-CN" sz="1400" i="1" dirty="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𝑥</m:t>
                          </m:r>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𝑖</m:t>
                              </m:r>
                            </m:sub>
                          </m:sSub>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m:rPr>
                                  <m:sty m:val="p"/>
                                </m:rPr>
                                <a:rPr lang="en-US" altLang="zh-CN" sz="1400" i="1" dirty="0">
                                  <a:solidFill>
                                    <a:schemeClr val="tx1"/>
                                  </a:solidFill>
                                  <a:latin typeface="Cambria Math" panose="02040503050406030204" pitchFamily="18" charset="0"/>
                                  <a:cs typeface="Times New Roman" panose="02020603050405020304" pitchFamily="18" charset="0"/>
                                </a:rPr>
                                <m:t>c</m:t>
                              </m:r>
                            </m:e>
                            <m:sub>
                              <m:r>
                                <a:rPr lang="en-US" altLang="zh-CN" sz="1400" b="0" i="1" dirty="0" smtClean="0">
                                  <a:solidFill>
                                    <a:schemeClr val="tx1"/>
                                  </a:solidFill>
                                  <a:latin typeface="Cambria Math" panose="02040503050406030204" pitchFamily="18" charset="0"/>
                                  <a:cs typeface="Times New Roman" panose="02020603050405020304" pitchFamily="18" charset="0"/>
                                </a:rPr>
                                <m:t>𝐵</m:t>
                              </m:r>
                            </m:sub>
                          </m:sSub>
                          <m:r>
                            <a:rPr lang="en-US" altLang="zh-CN" sz="1400" i="1" dirty="0">
                              <a:solidFill>
                                <a:schemeClr val="tx1"/>
                              </a:solidFill>
                              <a:latin typeface="Cambria Math" panose="02040503050406030204" pitchFamily="18" charset="0"/>
                              <a:cs typeface="Times New Roman" panose="02020603050405020304" pitchFamily="18" charset="0"/>
                            </a:rPr>
                            <m:t>]</m:t>
                          </m:r>
                        </m:e>
                      </m:nary>
                    </m:oMath>
                  </m:oMathPara>
                </a14:m>
                <a:endParaRPr lang="zh-CN"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3" name="对话气泡: 圆角矩形 22">
                <a:extLst>
                  <a:ext uri="{FF2B5EF4-FFF2-40B4-BE49-F238E27FC236}">
                    <a16:creationId xmlns:a16="http://schemas.microsoft.com/office/drawing/2014/main" id="{877B7A1D-FE72-492D-A46D-F751808969AC}"/>
                  </a:ext>
                </a:extLst>
              </p:cNvPr>
              <p:cNvSpPr>
                <a:spLocks noRot="1" noChangeAspect="1" noMove="1" noResize="1" noEditPoints="1" noAdjustHandles="1" noChangeArrowheads="1" noChangeShapeType="1" noTextEdit="1"/>
              </p:cNvSpPr>
              <p:nvPr/>
            </p:nvSpPr>
            <p:spPr>
              <a:xfrm>
                <a:off x="5373427" y="2024016"/>
                <a:ext cx="3384376" cy="4466354"/>
              </a:xfrm>
              <a:prstGeom prst="wedgeRoundRectCallout">
                <a:avLst>
                  <a:gd name="adj1" fmla="val -53457"/>
                  <a:gd name="adj2" fmla="val -29572"/>
                  <a:gd name="adj3" fmla="val 16667"/>
                </a:avLst>
              </a:prstGeom>
              <a:blipFill>
                <a:blip r:embed="rId5"/>
                <a:stretch>
                  <a:fillRect/>
                </a:stretch>
              </a:blipFill>
              <a:ln>
                <a:noFill/>
              </a:ln>
            </p:spPr>
            <p:txBody>
              <a:bodyPr/>
              <a:lstStyle/>
              <a:p>
                <a:r>
                  <a:rPr lang="zh-CN" altLang="en-US">
                    <a:noFill/>
                  </a:rPr>
                  <a:t> </a:t>
                </a:r>
              </a:p>
            </p:txBody>
          </p:sp>
        </mc:Fallback>
      </mc:AlternateContent>
      <p:sp>
        <p:nvSpPr>
          <p:cNvPr id="15" name="矩形: 圆角 14">
            <a:extLst>
              <a:ext uri="{FF2B5EF4-FFF2-40B4-BE49-F238E27FC236}">
                <a16:creationId xmlns:a16="http://schemas.microsoft.com/office/drawing/2014/main" id="{08975FEE-E35F-4732-926C-F63C0F7FBC14}"/>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85389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16</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247317"/>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a:t>
                </a:r>
                <a14:m>
                  <m:oMath xmlns:m="http://schemas.openxmlformats.org/officeDocument/2006/math">
                    <m:r>
                      <a:rPr lang="en-US" altLang="zh-CN" sz="2000"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m:t>
                    </m:r>
                    <m:r>
                      <a:rPr lang="en-US" altLang="zh-CN" sz="2000" i="1" dirty="0">
                        <a:solidFill>
                          <a:srgbClr val="0070C0"/>
                        </a:solidFill>
                        <a:latin typeface="Cambria Math" panose="02040503050406030204" pitchFamily="18" charset="0"/>
                        <a:ea typeface="微软雅黑" panose="020B0503020204020204" pitchFamily="34" charset="-122"/>
                      </a:rPr>
                      <m:t>𝑓</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𝜎</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𝑥</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𝑛</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𝛼</m:t>
                    </m:r>
                    <m:r>
                      <a:rPr lang="en-US"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247317"/>
              </a:xfrm>
              <a:prstGeom prst="rect">
                <a:avLst/>
              </a:prstGeom>
              <a:blipFill>
                <a:blip r:embed="rId3"/>
                <a:stretch>
                  <a:fillRect l="-689" t="-71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Hung, Kenneth, William Fithian. "Rank verification for exponential families." The Annals of Statistics 47.2 (2019): 758-782.</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6" name="图片 5">
            <a:extLst>
              <a:ext uri="{FF2B5EF4-FFF2-40B4-BE49-F238E27FC236}">
                <a16:creationId xmlns:a16="http://schemas.microsoft.com/office/drawing/2014/main" id="{7FFFC30C-4B25-431E-8E60-9BE1C385C415}"/>
              </a:ext>
            </a:extLst>
          </p:cNvPr>
          <p:cNvPicPr>
            <a:picLocks noChangeAspect="1"/>
          </p:cNvPicPr>
          <p:nvPr/>
        </p:nvPicPr>
        <p:blipFill rotWithShape="1">
          <a:blip r:embed="rId4"/>
          <a:srcRect l="4241" t="8417" b="53091"/>
          <a:stretch/>
        </p:blipFill>
        <p:spPr>
          <a:xfrm>
            <a:off x="963211" y="2029638"/>
            <a:ext cx="4877689" cy="1772654"/>
          </a:xfrm>
          <a:prstGeom prst="rect">
            <a:avLst/>
          </a:prstGeom>
        </p:spPr>
      </p:pic>
      <p:sp>
        <p:nvSpPr>
          <p:cNvPr id="8" name="矩形 7">
            <a:extLst>
              <a:ext uri="{FF2B5EF4-FFF2-40B4-BE49-F238E27FC236}">
                <a16:creationId xmlns:a16="http://schemas.microsoft.com/office/drawing/2014/main" id="{300B7D8D-2547-4C3B-9A91-A0BFA2401B53}"/>
              </a:ext>
            </a:extLst>
          </p:cNvPr>
          <p:cNvSpPr/>
          <p:nvPr/>
        </p:nvSpPr>
        <p:spPr>
          <a:xfrm>
            <a:off x="2301300" y="2556515"/>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AFAB97-30A7-4ABE-B0B9-4E34647E215D}"/>
              </a:ext>
            </a:extLst>
          </p:cNvPr>
          <p:cNvSpPr/>
          <p:nvPr/>
        </p:nvSpPr>
        <p:spPr>
          <a:xfrm>
            <a:off x="1353648" y="3320988"/>
            <a:ext cx="1418152"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A0BF9B-F301-4360-BA12-94BD7ECE1423}"/>
              </a:ext>
            </a:extLst>
          </p:cNvPr>
          <p:cNvSpPr/>
          <p:nvPr/>
        </p:nvSpPr>
        <p:spPr>
          <a:xfrm>
            <a:off x="912261" y="2553606"/>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EFEA274-5D6B-4CAB-AD68-C0D061F29CBE}"/>
              </a:ext>
            </a:extLst>
          </p:cNvPr>
          <p:cNvSpPr/>
          <p:nvPr/>
        </p:nvSpPr>
        <p:spPr>
          <a:xfrm>
            <a:off x="912261" y="332098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pic>
        <p:nvPicPr>
          <p:cNvPr id="1026" name="Picture 2" descr="统计显着性检验中的 P 值.svg">
            <a:extLst>
              <a:ext uri="{FF2B5EF4-FFF2-40B4-BE49-F238E27FC236}">
                <a16:creationId xmlns:a16="http://schemas.microsoft.com/office/drawing/2014/main" id="{9B98E381-AD07-4F31-A455-5DBEDCBA79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14" t="41144" r="11875" b="11708"/>
          <a:stretch/>
        </p:blipFill>
        <p:spPr bwMode="auto">
          <a:xfrm>
            <a:off x="912888" y="4026069"/>
            <a:ext cx="4019779" cy="23662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对话气泡: 圆角矩形 15">
                <a:extLst>
                  <a:ext uri="{FF2B5EF4-FFF2-40B4-BE49-F238E27FC236}">
                    <a16:creationId xmlns:a16="http://schemas.microsoft.com/office/drawing/2014/main" id="{0C3B9F6C-A994-4EE6-A89B-45B5A8D09514}"/>
                  </a:ext>
                </a:extLst>
              </p:cNvPr>
              <p:cNvSpPr/>
              <p:nvPr/>
            </p:nvSpPr>
            <p:spPr>
              <a:xfrm>
                <a:off x="5373427" y="2553605"/>
                <a:ext cx="3384376" cy="3892701"/>
              </a:xfrm>
              <a:prstGeom prst="wedgeRoundRectCallout">
                <a:avLst>
                  <a:gd name="adj1" fmla="val -60454"/>
                  <a:gd name="adj2" fmla="val -28343"/>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2200"/>
                  </a:lnSpc>
                </a:pPr>
                <a:r>
                  <a:rPr lang="pl-PL" altLang="zh-CN" sz="1400" dirty="0">
                    <a:solidFill>
                      <a:srgbClr val="C00000"/>
                    </a:solidFill>
                    <a:latin typeface="Times New Roman" panose="02020603050405020304" pitchFamily="18" charset="0"/>
                    <a:cs typeface="Times New Roman" panose="02020603050405020304" pitchFamily="18" charset="0"/>
                  </a:rPr>
                  <a:t>Binom</a:t>
                </a:r>
                <a:r>
                  <a:rPr lang="en-US" altLang="zh-CN" sz="1400" dirty="0">
                    <a:solidFill>
                      <a:srgbClr val="C00000"/>
                    </a:solidFill>
                    <a:latin typeface="Times New Roman" panose="02020603050405020304" pitchFamily="18" charset="0"/>
                    <a:cs typeface="Times New Roman" panose="02020603050405020304" pitchFamily="18" charset="0"/>
                  </a:rPr>
                  <a:t>PV</a:t>
                </a:r>
                <a:r>
                  <a:rPr lang="pl-PL" altLang="zh-CN" sz="1400" dirty="0">
                    <a:solidFill>
                      <a:srgbClr val="C00000"/>
                    </a:solidFill>
                    <a:latin typeface="Times New Roman" panose="02020603050405020304" pitchFamily="18" charset="0"/>
                    <a:cs typeface="Times New Roman" panose="02020603050405020304" pitchFamily="18" charset="0"/>
                  </a:rPr>
                  <a:t>alue</a:t>
                </a:r>
                <a:r>
                  <a:rPr lang="en-US" altLang="zh-CN" sz="1400"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pl-PL" altLang="zh-CN" sz="1400" i="1" dirty="0" smtClean="0">
                        <a:solidFill>
                          <a:srgbClr val="C00000"/>
                        </a:solidFill>
                        <a:latin typeface="Cambria Math" panose="02040503050406030204" pitchFamily="18" charset="0"/>
                        <a:cs typeface="Times New Roman" panose="02020603050405020304" pitchFamily="18" charset="0"/>
                      </a:rPr>
                      <m:t>(</m:t>
                    </m:r>
                    <m:sSub>
                      <m:sSubPr>
                        <m:ctrlPr>
                          <a:rPr lang="en-US" altLang="zh-CN" sz="1400" b="0" i="1" dirty="0" smtClean="0">
                            <a:solidFill>
                              <a:srgbClr val="C00000"/>
                            </a:solidFill>
                            <a:latin typeface="Cambria Math" panose="02040503050406030204" pitchFamily="18" charset="0"/>
                            <a:cs typeface="Times New Roman" panose="02020603050405020304" pitchFamily="18" charset="0"/>
                          </a:rPr>
                        </m:ctrlPr>
                      </m:sSubPr>
                      <m:e>
                        <m:r>
                          <a:rPr lang="pl-PL" altLang="zh-CN" sz="1400" i="1" dirty="0">
                            <a:solidFill>
                              <a:srgbClr val="C00000"/>
                            </a:solidFill>
                            <a:latin typeface="Cambria Math" panose="02040503050406030204" pitchFamily="18" charset="0"/>
                            <a:cs typeface="Times New Roman" panose="02020603050405020304" pitchFamily="18" charset="0"/>
                          </a:rPr>
                          <m:t>𝑛</m:t>
                        </m:r>
                      </m:e>
                      <m:sub>
                        <m:r>
                          <a:rPr lang="pl-PL" altLang="zh-CN" sz="1400" i="1" dirty="0">
                            <a:solidFill>
                              <a:srgbClr val="C00000"/>
                            </a:solidFill>
                            <a:latin typeface="Cambria Math" panose="02040503050406030204" pitchFamily="18" charset="0"/>
                            <a:cs typeface="Times New Roman" panose="02020603050405020304" pitchFamily="18" charset="0"/>
                          </a:rPr>
                          <m:t>𝐴</m:t>
                        </m:r>
                      </m:sub>
                    </m:sSub>
                    <m:r>
                      <a:rPr lang="pl-PL" altLang="zh-CN" sz="1400" i="1" dirty="0">
                        <a:solidFill>
                          <a:srgbClr val="C00000"/>
                        </a:solidFill>
                        <a:latin typeface="Cambria Math" panose="02040503050406030204" pitchFamily="18" charset="0"/>
                        <a:cs typeface="Times New Roman" panose="02020603050405020304" pitchFamily="18" charset="0"/>
                      </a:rPr>
                      <m:t>, </m:t>
                    </m:r>
                    <m:sSub>
                      <m:sSubPr>
                        <m:ctrlPr>
                          <a:rPr lang="en-US" altLang="zh-CN" sz="1400" b="0" i="1" dirty="0" smtClean="0">
                            <a:solidFill>
                              <a:srgbClr val="C00000"/>
                            </a:solidFill>
                            <a:latin typeface="Cambria Math" panose="02040503050406030204" pitchFamily="18" charset="0"/>
                            <a:cs typeface="Times New Roman" panose="02020603050405020304" pitchFamily="18" charset="0"/>
                          </a:rPr>
                        </m:ctrlPr>
                      </m:sSubPr>
                      <m:e>
                        <m:r>
                          <a:rPr lang="pl-PL" altLang="zh-CN" sz="1400" i="1" dirty="0">
                            <a:solidFill>
                              <a:srgbClr val="C00000"/>
                            </a:solidFill>
                            <a:latin typeface="Cambria Math" panose="02040503050406030204" pitchFamily="18" charset="0"/>
                            <a:cs typeface="Times New Roman" panose="02020603050405020304" pitchFamily="18" charset="0"/>
                          </a:rPr>
                          <m:t>𝑛</m:t>
                        </m:r>
                      </m:e>
                      <m:sub>
                        <m:r>
                          <a:rPr lang="pl-PL" altLang="zh-CN" sz="1400" i="1" dirty="0">
                            <a:solidFill>
                              <a:srgbClr val="C00000"/>
                            </a:solidFill>
                            <a:latin typeface="Cambria Math" panose="02040503050406030204" pitchFamily="18" charset="0"/>
                            <a:cs typeface="Times New Roman" panose="02020603050405020304" pitchFamily="18" charset="0"/>
                          </a:rPr>
                          <m:t>𝐴</m:t>
                        </m:r>
                      </m:sub>
                    </m:sSub>
                    <m:r>
                      <a:rPr lang="pl-PL" altLang="zh-CN" sz="1400" i="1" dirty="0">
                        <a:solidFill>
                          <a:srgbClr val="C00000"/>
                        </a:solidFill>
                        <a:latin typeface="Cambria Math" panose="02040503050406030204" pitchFamily="18" charset="0"/>
                        <a:cs typeface="Times New Roman" panose="02020603050405020304" pitchFamily="18" charset="0"/>
                      </a:rPr>
                      <m:t>+</m:t>
                    </m:r>
                    <m:sSub>
                      <m:sSubPr>
                        <m:ctrlPr>
                          <a:rPr lang="en-US" altLang="zh-CN" sz="1400" b="0" i="1" dirty="0" smtClean="0">
                            <a:solidFill>
                              <a:srgbClr val="C00000"/>
                            </a:solidFill>
                            <a:latin typeface="Cambria Math" panose="02040503050406030204" pitchFamily="18" charset="0"/>
                            <a:cs typeface="Times New Roman" panose="02020603050405020304" pitchFamily="18" charset="0"/>
                          </a:rPr>
                        </m:ctrlPr>
                      </m:sSubPr>
                      <m:e>
                        <m:r>
                          <a:rPr lang="pl-PL" altLang="zh-CN" sz="1400" i="1" dirty="0">
                            <a:solidFill>
                              <a:srgbClr val="C00000"/>
                            </a:solidFill>
                            <a:latin typeface="Cambria Math" panose="02040503050406030204" pitchFamily="18" charset="0"/>
                            <a:cs typeface="Times New Roman" panose="02020603050405020304" pitchFamily="18" charset="0"/>
                          </a:rPr>
                          <m:t>𝑛</m:t>
                        </m:r>
                      </m:e>
                      <m:sub>
                        <m:r>
                          <a:rPr lang="pl-PL" altLang="zh-CN" sz="1400" i="1" dirty="0">
                            <a:solidFill>
                              <a:srgbClr val="C00000"/>
                            </a:solidFill>
                            <a:latin typeface="Cambria Math" panose="02040503050406030204" pitchFamily="18" charset="0"/>
                            <a:cs typeface="Times New Roman" panose="02020603050405020304" pitchFamily="18" charset="0"/>
                          </a:rPr>
                          <m:t>𝐵</m:t>
                        </m:r>
                      </m:sub>
                    </m:sSub>
                    <m:r>
                      <a:rPr lang="pl-PL" altLang="zh-CN" sz="1400" i="1" dirty="0">
                        <a:solidFill>
                          <a:srgbClr val="C00000"/>
                        </a:solidFill>
                        <a:latin typeface="Cambria Math" panose="02040503050406030204" pitchFamily="18" charset="0"/>
                        <a:cs typeface="Times New Roman" panose="02020603050405020304" pitchFamily="18" charset="0"/>
                      </a:rPr>
                      <m:t>, </m:t>
                    </m:r>
                    <m:r>
                      <a:rPr lang="pl-PL" altLang="zh-CN" sz="1400" i="1" dirty="0">
                        <a:solidFill>
                          <a:srgbClr val="C00000"/>
                        </a:solidFill>
                        <a:latin typeface="Cambria Math" panose="02040503050406030204" pitchFamily="18" charset="0"/>
                        <a:cs typeface="Times New Roman" panose="02020603050405020304" pitchFamily="18" charset="0"/>
                      </a:rPr>
                      <m:t>𝑝</m:t>
                    </m:r>
                    <m:r>
                      <a:rPr lang="en-US" altLang="zh-CN" sz="1400" b="0" i="1" dirty="0" smtClean="0">
                        <a:solidFill>
                          <a:srgbClr val="C00000"/>
                        </a:solidFill>
                        <a:latin typeface="Cambria Math" panose="02040503050406030204" pitchFamily="18" charset="0"/>
                        <a:cs typeface="Times New Roman" panose="02020603050405020304" pitchFamily="18" charset="0"/>
                      </a:rPr>
                      <m:t>=0.5</m:t>
                    </m:r>
                    <m:r>
                      <a:rPr lang="pl-PL" altLang="zh-CN" sz="1400" i="1" dirty="0" smtClean="0">
                        <a:solidFill>
                          <a:srgbClr val="C00000"/>
                        </a:solidFill>
                        <a:latin typeface="Cambria Math" panose="02040503050406030204" pitchFamily="18" charset="0"/>
                        <a:cs typeface="Times New Roman" panose="02020603050405020304" pitchFamily="18" charset="0"/>
                      </a:rPr>
                      <m:t>)</m:t>
                    </m:r>
                  </m:oMath>
                </a14:m>
                <a:endParaRPr lang="en-US" altLang="zh-CN" sz="1400" dirty="0">
                  <a:solidFill>
                    <a:srgbClr val="C00000"/>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Return the </a:t>
                </a:r>
                <a:r>
                  <a:rPr lang="en-US" altLang="zh-CN" sz="1400" dirty="0">
                    <a:solidFill>
                      <a:srgbClr val="0070C0"/>
                    </a:solidFill>
                    <a:latin typeface="Times New Roman" panose="02020603050405020304" pitchFamily="18" charset="0"/>
                    <a:cs typeface="Times New Roman" panose="02020603050405020304" pitchFamily="18" charset="0"/>
                  </a:rPr>
                  <a:t>p-value</a:t>
                </a:r>
                <a:r>
                  <a:rPr lang="en-US" altLang="zh-CN" sz="1400" dirty="0">
                    <a:solidFill>
                      <a:schemeClr val="tx1"/>
                    </a:solidFill>
                    <a:latin typeface="Times New Roman" panose="02020603050405020304" pitchFamily="18" charset="0"/>
                    <a:cs typeface="Times New Roman" panose="02020603050405020304" pitchFamily="18" charset="0"/>
                  </a:rPr>
                  <a:t> of the </a:t>
                </a:r>
                <a:r>
                  <a:rPr lang="en-US" altLang="zh-CN" sz="1400" dirty="0">
                    <a:solidFill>
                      <a:srgbClr val="0070C0"/>
                    </a:solidFill>
                    <a:latin typeface="Times New Roman" panose="02020603050405020304" pitchFamily="18" charset="0"/>
                    <a:cs typeface="Times New Roman" panose="02020603050405020304" pitchFamily="18" charset="0"/>
                  </a:rPr>
                  <a:t>two-sided hypothesis test </a:t>
                </a:r>
                <a:r>
                  <a:rPr lang="en-US" altLang="zh-CN" sz="1400" dirty="0">
                    <a:solidFill>
                      <a:schemeClr val="tx1"/>
                    </a:solidFill>
                    <a:latin typeface="Times New Roman" panose="02020603050405020304" pitchFamily="18" charset="0"/>
                    <a:cs typeface="Times New Roman" panose="02020603050405020304" pitchFamily="18" charset="0"/>
                  </a:rPr>
                  <a:t>that </a:t>
                </a:r>
                <a14:m>
                  <m:oMath xmlns:m="http://schemas.openxmlformats.org/officeDocument/2006/math">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smtClean="0">
                            <a:solidFill>
                              <a:schemeClr val="tx1"/>
                            </a:solidFill>
                            <a:latin typeface="Cambria Math" panose="02040503050406030204" pitchFamily="18" charset="0"/>
                            <a:cs typeface="Times New Roman" panose="02020603050405020304" pitchFamily="18" charset="0"/>
                          </a:rPr>
                          <m:t>𝑛</m:t>
                        </m:r>
                      </m:e>
                      <m:sub>
                        <m:r>
                          <a:rPr lang="en-US" altLang="zh-CN" sz="1400" i="1" dirty="0" smtClean="0">
                            <a:solidFill>
                              <a:schemeClr val="tx1"/>
                            </a:solidFill>
                            <a:latin typeface="Cambria Math" panose="02040503050406030204" pitchFamily="18" charset="0"/>
                            <a:cs typeface="Times New Roman" panose="02020603050405020304" pitchFamily="18" charset="0"/>
                          </a:rPr>
                          <m:t>𝐴</m:t>
                        </m:r>
                      </m:sub>
                    </m:sSub>
                    <m:r>
                      <a:rPr lang="en-US" altLang="zh-CN" sz="1400" i="1" dirty="0" smtClean="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𝐵𝑖𝑛𝑜𝑚𝑖𝑎𝑙</m:t>
                    </m:r>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err="1">
                            <a:solidFill>
                              <a:schemeClr val="tx1"/>
                            </a:solidFill>
                            <a:latin typeface="Cambria Math" panose="02040503050406030204" pitchFamily="18" charset="0"/>
                            <a:cs typeface="Times New Roman" panose="02020603050405020304" pitchFamily="18" charset="0"/>
                          </a:rPr>
                          <m:t>𝑛</m:t>
                        </m:r>
                      </m:e>
                      <m:sub>
                        <m:r>
                          <a:rPr lang="en-US" altLang="zh-CN" sz="1400" i="1" dirty="0" err="1">
                            <a:solidFill>
                              <a:schemeClr val="tx1"/>
                            </a:solidFill>
                            <a:latin typeface="Cambria Math" panose="02040503050406030204" pitchFamily="18" charset="0"/>
                            <a:cs typeface="Times New Roman" panose="02020603050405020304" pitchFamily="18" charset="0"/>
                          </a:rPr>
                          <m:t>𝐴</m:t>
                        </m:r>
                      </m:sub>
                    </m:sSub>
                    <m:r>
                      <a:rPr lang="en-US" altLang="zh-CN" sz="1400" i="1" dirty="0" err="1">
                        <a:solidFill>
                          <a:schemeClr val="tx1"/>
                        </a:solidFill>
                        <a:latin typeface="Cambria Math" panose="02040503050406030204" pitchFamily="18" charset="0"/>
                        <a:cs typeface="Times New Roman" panose="02020603050405020304" pitchFamily="18" charset="0"/>
                      </a:rPr>
                      <m:t>+</m:t>
                    </m:r>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err="1">
                            <a:solidFill>
                              <a:schemeClr val="tx1"/>
                            </a:solidFill>
                            <a:latin typeface="Cambria Math" panose="02040503050406030204" pitchFamily="18" charset="0"/>
                            <a:cs typeface="Times New Roman" panose="02020603050405020304" pitchFamily="18" charset="0"/>
                          </a:rPr>
                          <m:t>𝑛</m:t>
                        </m:r>
                      </m:e>
                      <m:sub>
                        <m:r>
                          <a:rPr lang="en-US" altLang="zh-CN" sz="1400" i="1" dirty="0" err="1">
                            <a:solidFill>
                              <a:schemeClr val="tx1"/>
                            </a:solidFill>
                            <a:latin typeface="Cambria Math" panose="02040503050406030204" pitchFamily="18" charset="0"/>
                            <a:cs typeface="Times New Roman" panose="02020603050405020304" pitchFamily="18" charset="0"/>
                          </a:rPr>
                          <m:t>𝐵</m:t>
                        </m:r>
                      </m:sub>
                    </m:sSub>
                    <m:r>
                      <a:rPr lang="en-US" altLang="zh-CN" sz="1400" b="0" i="1" dirty="0" smtClean="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𝑝</m:t>
                    </m:r>
                    <m:r>
                      <a:rPr lang="en-US" altLang="zh-CN" sz="1400" b="0" i="1" dirty="0" smtClean="0">
                        <a:solidFill>
                          <a:schemeClr val="tx1"/>
                        </a:solidFill>
                        <a:latin typeface="Cambria Math" panose="02040503050406030204" pitchFamily="18" charset="0"/>
                        <a:cs typeface="Times New Roman" panose="02020603050405020304" pitchFamily="18" charset="0"/>
                      </a:rPr>
                      <m:t>=0.5</m:t>
                    </m:r>
                    <m:r>
                      <a:rPr lang="en-US" altLang="zh-CN" sz="1400" i="1" dirty="0">
                        <a:solidFill>
                          <a:schemeClr val="tx1"/>
                        </a:solidFill>
                        <a:latin typeface="Cambria Math" panose="02040503050406030204" pitchFamily="18" charset="0"/>
                        <a:cs typeface="Times New Roman" panose="02020603050405020304" pitchFamily="18" charset="0"/>
                      </a:rPr>
                      <m:t>)</m:t>
                    </m:r>
                  </m:oMath>
                </a14:m>
                <a:r>
                  <a:rPr lang="en-US" altLang="zh-CN" sz="1400" dirty="0">
                    <a:solidFill>
                      <a:schemeClr val="tx1"/>
                    </a:solidFill>
                    <a:latin typeface="Times New Roman" panose="02020603050405020304" pitchFamily="18" charset="0"/>
                    <a:cs typeface="Times New Roman" panose="02020603050405020304" pitchFamily="18" charset="0"/>
                  </a:rPr>
                  <a:t>. </a:t>
                </a:r>
              </a:p>
              <a:p>
                <a:pPr marL="285750" indent="-285750" algn="just">
                  <a:lnSpc>
                    <a:spcPts val="2200"/>
                  </a:lnSpc>
                  <a:buFont typeface="Arial" panose="020B0604020202020204" pitchFamily="34" charset="0"/>
                  <a:buChar char="•"/>
                </a:pPr>
                <a:r>
                  <a:rPr lang="en-US" altLang="zh-CN" sz="1400" b="1" dirty="0">
                    <a:solidFill>
                      <a:schemeClr val="tx1"/>
                    </a:solidFill>
                    <a:latin typeface="Times New Roman" panose="02020603050405020304" pitchFamily="18" charset="0"/>
                    <a:cs typeface="Times New Roman" panose="02020603050405020304" pitchFamily="18" charset="0"/>
                  </a:rPr>
                  <a:t>P-value: </a:t>
                </a:r>
                <a:r>
                  <a:rPr lang="en-US" altLang="zh-CN" sz="1400" dirty="0">
                    <a:solidFill>
                      <a:schemeClr val="tx1"/>
                    </a:solidFill>
                    <a:latin typeface="Times New Roman" panose="02020603050405020304" pitchFamily="18" charset="0"/>
                    <a:cs typeface="Times New Roman" panose="02020603050405020304" pitchFamily="18" charset="0"/>
                  </a:rPr>
                  <a:t>probability of obtaining very unlikely observations when assuming null hypothesis is correct.</a:t>
                </a:r>
              </a:p>
              <a:p>
                <a:pPr marL="285750" indent="-285750" algn="just">
                  <a:lnSpc>
                    <a:spcPts val="2200"/>
                  </a:lnSpc>
                  <a:buFont typeface="Arial" panose="020B0604020202020204" pitchFamily="34" charset="0"/>
                  <a:buChar char="•"/>
                </a:pPr>
                <a:r>
                  <a:rPr lang="en-US" altLang="zh-CN" sz="1400" dirty="0">
                    <a:solidFill>
                      <a:schemeClr val="tx1"/>
                    </a:solidFill>
                    <a:latin typeface="Times New Roman" panose="02020603050405020304" pitchFamily="18" charset="0"/>
                    <a:cs typeface="Times New Roman" panose="02020603050405020304" pitchFamily="18" charset="0"/>
                  </a:rPr>
                  <a:t>Two-sided hypothesis test: </a:t>
                </a:r>
              </a:p>
              <a:p>
                <a:pPr marL="284400" indent="-284400" algn="just">
                  <a:lnSpc>
                    <a:spcPts val="2200"/>
                  </a:lnSpc>
                </a:pP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i="0" dirty="0">
                    <a:solidFill>
                      <a:schemeClr val="tx1"/>
                    </a:solidFill>
                    <a:latin typeface="Times New Roman" panose="02020603050405020304" pitchFamily="18" charset="0"/>
                    <a:cs typeface="Times New Roman" panose="02020603050405020304" pitchFamily="18" charset="0"/>
                  </a:rPr>
                  <a:t>P-</a:t>
                </a:r>
                <a14:m>
                  <m:oMath xmlns:m="http://schemas.openxmlformats.org/officeDocument/2006/math">
                    <m:r>
                      <a:rPr lang="en-US" altLang="zh-CN" sz="1400" b="0" i="1" dirty="0" smtClean="0">
                        <a:solidFill>
                          <a:schemeClr val="tx1"/>
                        </a:solidFill>
                        <a:latin typeface="Cambria Math" panose="02040503050406030204" pitchFamily="18" charset="0"/>
                        <a:cs typeface="Times New Roman" panose="02020603050405020304" pitchFamily="18" charset="0"/>
                      </a:rPr>
                      <m:t>𝑣𝑎𝑙𝑢𝑒</m:t>
                    </m:r>
                    <m:r>
                      <a:rPr lang="en-US" altLang="zh-CN" sz="1400" b="0" i="1" dirty="0" smtClean="0">
                        <a:solidFill>
                          <a:schemeClr val="tx1"/>
                        </a:solidFill>
                        <a:latin typeface="Cambria Math" panose="02040503050406030204" pitchFamily="18" charset="0"/>
                        <a:cs typeface="Times New Roman" panose="02020603050405020304" pitchFamily="18" charset="0"/>
                      </a:rPr>
                      <m:t>=2∗ </m:t>
                    </m:r>
                  </m:oMath>
                </a14:m>
                <a:r>
                  <a:rPr lang="en-US" altLang="zh-CN" sz="1400" b="0" i="0" dirty="0">
                    <a:solidFill>
                      <a:schemeClr val="tx1"/>
                    </a:solidFill>
                    <a:latin typeface="Times New Roman" panose="02020603050405020304" pitchFamily="18" charset="0"/>
                    <a:cs typeface="Times New Roman" panose="02020603050405020304" pitchFamily="18" charset="0"/>
                  </a:rPr>
                  <a:t>P-</a:t>
                </a:r>
                <a14:m>
                  <m:oMath xmlns:m="http://schemas.openxmlformats.org/officeDocument/2006/math">
                    <m:r>
                      <a:rPr lang="en-US" altLang="zh-CN" sz="1400" b="0" i="1" dirty="0" err="1" smtClean="0">
                        <a:solidFill>
                          <a:schemeClr val="tx1"/>
                        </a:solidFill>
                        <a:latin typeface="Cambria Math" panose="02040503050406030204" pitchFamily="18" charset="0"/>
                        <a:cs typeface="Times New Roman" panose="02020603050405020304" pitchFamily="18" charset="0"/>
                      </a:rPr>
                      <m:t>𝑣𝑎𝑙𝑢</m:t>
                    </m:r>
                    <m:sSub>
                      <m:sSubPr>
                        <m:ctrlPr>
                          <a:rPr lang="en-US" altLang="zh-CN" sz="1400" i="1" dirty="0" err="1" smtClean="0">
                            <a:solidFill>
                              <a:schemeClr val="tx1"/>
                            </a:solidFill>
                            <a:latin typeface="Cambria Math" panose="02040503050406030204" pitchFamily="18" charset="0"/>
                            <a:cs typeface="Times New Roman" panose="02020603050405020304" pitchFamily="18" charset="0"/>
                          </a:rPr>
                        </m:ctrlPr>
                      </m:sSubPr>
                      <m:e>
                        <m:r>
                          <a:rPr lang="en-US" altLang="zh-CN" sz="1400" b="0" i="1" dirty="0" err="1" smtClean="0">
                            <a:solidFill>
                              <a:schemeClr val="tx1"/>
                            </a:solidFill>
                            <a:latin typeface="Cambria Math" panose="02040503050406030204" pitchFamily="18" charset="0"/>
                            <a:cs typeface="Times New Roman" panose="02020603050405020304" pitchFamily="18" charset="0"/>
                          </a:rPr>
                          <m:t>𝑒</m:t>
                        </m:r>
                      </m:e>
                      <m:sub>
                        <m:r>
                          <a:rPr lang="en-US" altLang="zh-CN" sz="1400" b="0" i="1" dirty="0" err="1" smtClean="0">
                            <a:solidFill>
                              <a:schemeClr val="tx1"/>
                            </a:solidFill>
                            <a:latin typeface="Cambria Math" panose="02040503050406030204" pitchFamily="18" charset="0"/>
                            <a:cs typeface="Times New Roman" panose="02020603050405020304" pitchFamily="18" charset="0"/>
                          </a:rPr>
                          <m:t>𝑟𝑖𝑔h𝑡</m:t>
                        </m:r>
                      </m:sub>
                    </m:sSub>
                  </m:oMath>
                </a14:m>
                <a:r>
                  <a:rPr lang="en-US" altLang="zh-CN" sz="1400" dirty="0">
                    <a:solidFill>
                      <a:schemeClr val="tx1"/>
                    </a:solidFill>
                    <a:latin typeface="Times New Roman" panose="02020603050405020304" pitchFamily="18" charset="0"/>
                    <a:cs typeface="Times New Roman" panose="02020603050405020304" pitchFamily="18" charset="0"/>
                  </a:rPr>
                  <a:t> </a:t>
                </a: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When </a:t>
                </a:r>
                <a:r>
                  <a:rPr lang="en-US" altLang="zh-CN" sz="1400" dirty="0">
                    <a:solidFill>
                      <a:srgbClr val="C00000"/>
                    </a:solidFill>
                    <a:latin typeface="Times New Roman" panose="02020603050405020304" pitchFamily="18" charset="0"/>
                    <a:cs typeface="Times New Roman" panose="02020603050405020304" pitchFamily="18" charset="0"/>
                  </a:rPr>
                  <a:t>α</a:t>
                </a:r>
                <a:r>
                  <a:rPr lang="en-US" altLang="zh-CN" sz="1400" dirty="0">
                    <a:solidFill>
                      <a:schemeClr val="tx1"/>
                    </a:solidFill>
                    <a:latin typeface="Times New Roman" panose="02020603050405020304" pitchFamily="18" charset="0"/>
                    <a:cs typeface="Times New Roman" panose="02020603050405020304" pitchFamily="18" charset="0"/>
                  </a:rPr>
                  <a:t> is small, abstains frequently, but rarely returns wrong class. </a:t>
                </a: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When </a:t>
                </a:r>
                <a:r>
                  <a:rPr lang="en-US" altLang="zh-CN" sz="1400" dirty="0">
                    <a:solidFill>
                      <a:srgbClr val="C00000"/>
                    </a:solidFill>
                    <a:latin typeface="Times New Roman" panose="02020603050405020304" pitchFamily="18" charset="0"/>
                    <a:cs typeface="Times New Roman" panose="02020603050405020304" pitchFamily="18" charset="0"/>
                  </a:rPr>
                  <a:t>α</a:t>
                </a:r>
                <a:r>
                  <a:rPr lang="en-US" altLang="zh-CN" sz="1400" dirty="0">
                    <a:solidFill>
                      <a:schemeClr val="tx1"/>
                    </a:solidFill>
                    <a:latin typeface="Times New Roman" panose="02020603050405020304" pitchFamily="18" charset="0"/>
                    <a:cs typeface="Times New Roman" panose="02020603050405020304" pitchFamily="18" charset="0"/>
                  </a:rPr>
                  <a:t> is large, seldom abstains, but often return the wrong class.</a:t>
                </a:r>
                <a:endParaRPr lang="zh-CN"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6" name="对话气泡: 圆角矩形 15">
                <a:extLst>
                  <a:ext uri="{FF2B5EF4-FFF2-40B4-BE49-F238E27FC236}">
                    <a16:creationId xmlns:a16="http://schemas.microsoft.com/office/drawing/2014/main" id="{0C3B9F6C-A994-4EE6-A89B-45B5A8D09514}"/>
                  </a:ext>
                </a:extLst>
              </p:cNvPr>
              <p:cNvSpPr>
                <a:spLocks noRot="1" noChangeAspect="1" noMove="1" noResize="1" noEditPoints="1" noAdjustHandles="1" noChangeArrowheads="1" noChangeShapeType="1" noTextEdit="1"/>
              </p:cNvSpPr>
              <p:nvPr/>
            </p:nvSpPr>
            <p:spPr>
              <a:xfrm>
                <a:off x="5373427" y="2553605"/>
                <a:ext cx="3384376" cy="3892701"/>
              </a:xfrm>
              <a:prstGeom prst="wedgeRoundRectCallout">
                <a:avLst>
                  <a:gd name="adj1" fmla="val -60454"/>
                  <a:gd name="adj2" fmla="val -28343"/>
                  <a:gd name="adj3" fmla="val 16667"/>
                </a:avLst>
              </a:prstGeom>
              <a:blipFill>
                <a:blip r:embed="rId6"/>
                <a:stretch>
                  <a:fillRect b="-784"/>
                </a:stretch>
              </a:blipFill>
              <a:ln>
                <a:noFill/>
              </a:ln>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25DC2C63-4F7D-4B5D-BB9D-5D0B65D48DA5}"/>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68669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09E49978-C94D-4B04-9690-AD41A9DD2067}"/>
              </a:ext>
            </a:extLst>
          </p:cNvPr>
          <p:cNvGrpSpPr/>
          <p:nvPr/>
        </p:nvGrpSpPr>
        <p:grpSpPr>
          <a:xfrm>
            <a:off x="7045476" y="3885523"/>
            <a:ext cx="1558972" cy="2556708"/>
            <a:chOff x="5140069" y="3263864"/>
            <a:chExt cx="1856553" cy="3044740"/>
          </a:xfrm>
        </p:grpSpPr>
        <p:pic>
          <p:nvPicPr>
            <p:cNvPr id="18" name="图片 17">
              <a:extLst>
                <a:ext uri="{FF2B5EF4-FFF2-40B4-BE49-F238E27FC236}">
                  <a16:creationId xmlns:a16="http://schemas.microsoft.com/office/drawing/2014/main" id="{07EF3CEF-8E55-4323-BAF9-3FDC5BC4F0C3}"/>
                </a:ext>
              </a:extLst>
            </p:cNvPr>
            <p:cNvPicPr>
              <a:picLocks noChangeAspect="1"/>
            </p:cNvPicPr>
            <p:nvPr/>
          </p:nvPicPr>
          <p:blipFill rotWithShape="1">
            <a:blip r:embed="rId3"/>
            <a:srcRect l="62045"/>
            <a:stretch/>
          </p:blipFill>
          <p:spPr>
            <a:xfrm>
              <a:off x="5140069" y="3263864"/>
              <a:ext cx="1833257" cy="2696683"/>
            </a:xfrm>
            <a:prstGeom prst="rect">
              <a:avLst/>
            </a:prstGeom>
          </p:spPr>
        </p:pic>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8080F30A-2C6F-417C-893D-2BBAFC35F96F}"/>
                    </a:ext>
                  </a:extLst>
                </p:cNvPr>
                <p:cNvSpPr/>
                <p:nvPr/>
              </p:nvSpPr>
              <p:spPr>
                <a:xfrm>
                  <a:off x="5160516" y="5939272"/>
                  <a:ext cx="4738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𝐴</m:t>
                            </m:r>
                          </m:sub>
                        </m:sSub>
                      </m:oMath>
                    </m:oMathPara>
                  </a14:m>
                  <a:endParaRPr lang="zh-CN" altLang="en-US" dirty="0"/>
                </a:p>
              </p:txBody>
            </p:sp>
          </mc:Choice>
          <mc:Fallback xmlns="">
            <p:sp>
              <p:nvSpPr>
                <p:cNvPr id="19" name="矩形 18">
                  <a:extLst>
                    <a:ext uri="{FF2B5EF4-FFF2-40B4-BE49-F238E27FC236}">
                      <a16:creationId xmlns:a16="http://schemas.microsoft.com/office/drawing/2014/main" id="{8080F30A-2C6F-417C-893D-2BBAFC35F96F}"/>
                    </a:ext>
                  </a:extLst>
                </p:cNvPr>
                <p:cNvSpPr>
                  <a:spLocks noRot="1" noChangeAspect="1" noMove="1" noResize="1" noEditPoints="1" noAdjustHandles="1" noChangeArrowheads="1" noChangeShapeType="1" noTextEdit="1"/>
                </p:cNvSpPr>
                <p:nvPr/>
              </p:nvSpPr>
              <p:spPr>
                <a:xfrm>
                  <a:off x="5160516" y="5939272"/>
                  <a:ext cx="47384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BC47B77-1A7F-40F6-A60E-EDD0D7D857FB}"/>
                    </a:ext>
                  </a:extLst>
                </p:cNvPr>
                <p:cNvSpPr/>
                <p:nvPr/>
              </p:nvSpPr>
              <p:spPr>
                <a:xfrm>
                  <a:off x="5599470" y="5939272"/>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𝐵</m:t>
                            </m:r>
                          </m:sub>
                        </m:sSub>
                      </m:oMath>
                    </m:oMathPara>
                  </a14:m>
                  <a:endParaRPr lang="zh-CN" altLang="en-US" dirty="0"/>
                </a:p>
              </p:txBody>
            </p:sp>
          </mc:Choice>
          <mc:Fallback xmlns="">
            <p:sp>
              <p:nvSpPr>
                <p:cNvPr id="20" name="矩形 19">
                  <a:extLst>
                    <a:ext uri="{FF2B5EF4-FFF2-40B4-BE49-F238E27FC236}">
                      <a16:creationId xmlns:a16="http://schemas.microsoft.com/office/drawing/2014/main" id="{0BC47B77-1A7F-40F6-A60E-EDD0D7D857FB}"/>
                    </a:ext>
                  </a:extLst>
                </p:cNvPr>
                <p:cNvSpPr>
                  <a:spLocks noRot="1" noChangeAspect="1" noMove="1" noResize="1" noEditPoints="1" noAdjustHandles="1" noChangeArrowheads="1" noChangeShapeType="1" noTextEdit="1"/>
                </p:cNvSpPr>
                <p:nvPr/>
              </p:nvSpPr>
              <p:spPr>
                <a:xfrm>
                  <a:off x="5599470" y="5939272"/>
                  <a:ext cx="489749"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48DA8576-AFC7-410E-AC6E-9EA0261C23A4}"/>
                    </a:ext>
                  </a:extLst>
                </p:cNvPr>
                <p:cNvSpPr/>
                <p:nvPr/>
              </p:nvSpPr>
              <p:spPr>
                <a:xfrm>
                  <a:off x="6054325" y="5939272"/>
                  <a:ext cx="4814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𝐶</m:t>
                            </m:r>
                          </m:sub>
                        </m:sSub>
                      </m:oMath>
                    </m:oMathPara>
                  </a14:m>
                  <a:endParaRPr lang="zh-CN" altLang="en-US" dirty="0"/>
                </a:p>
              </p:txBody>
            </p:sp>
          </mc:Choice>
          <mc:Fallback xmlns="">
            <p:sp>
              <p:nvSpPr>
                <p:cNvPr id="21" name="矩形 20">
                  <a:extLst>
                    <a:ext uri="{FF2B5EF4-FFF2-40B4-BE49-F238E27FC236}">
                      <a16:creationId xmlns:a16="http://schemas.microsoft.com/office/drawing/2014/main" id="{48DA8576-AFC7-410E-AC6E-9EA0261C23A4}"/>
                    </a:ext>
                  </a:extLst>
                </p:cNvPr>
                <p:cNvSpPr>
                  <a:spLocks noRot="1" noChangeAspect="1" noMove="1" noResize="1" noEditPoints="1" noAdjustHandles="1" noChangeArrowheads="1" noChangeShapeType="1" noTextEdit="1"/>
                </p:cNvSpPr>
                <p:nvPr/>
              </p:nvSpPr>
              <p:spPr>
                <a:xfrm>
                  <a:off x="6054325" y="5939272"/>
                  <a:ext cx="48141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4A18B115-B7C3-4BB7-AC33-5F9FE4D1209F}"/>
                    </a:ext>
                  </a:extLst>
                </p:cNvPr>
                <p:cNvSpPr/>
                <p:nvPr/>
              </p:nvSpPr>
              <p:spPr>
                <a:xfrm>
                  <a:off x="6500845" y="5939272"/>
                  <a:ext cx="4957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𝐷</m:t>
                            </m:r>
                          </m:sub>
                        </m:sSub>
                      </m:oMath>
                    </m:oMathPara>
                  </a14:m>
                  <a:endParaRPr lang="zh-CN" altLang="en-US" dirty="0"/>
                </a:p>
              </p:txBody>
            </p:sp>
          </mc:Choice>
          <mc:Fallback xmlns="">
            <p:sp>
              <p:nvSpPr>
                <p:cNvPr id="23" name="矩形 22">
                  <a:extLst>
                    <a:ext uri="{FF2B5EF4-FFF2-40B4-BE49-F238E27FC236}">
                      <a16:creationId xmlns:a16="http://schemas.microsoft.com/office/drawing/2014/main" id="{4A18B115-B7C3-4BB7-AC33-5F9FE4D1209F}"/>
                    </a:ext>
                  </a:extLst>
                </p:cNvPr>
                <p:cNvSpPr>
                  <a:spLocks noRot="1" noChangeAspect="1" noMove="1" noResize="1" noEditPoints="1" noAdjustHandles="1" noChangeArrowheads="1" noChangeShapeType="1" noTextEdit="1"/>
                </p:cNvSpPr>
                <p:nvPr/>
              </p:nvSpPr>
              <p:spPr>
                <a:xfrm>
                  <a:off x="6500845" y="5939272"/>
                  <a:ext cx="495777" cy="369332"/>
                </a:xfrm>
                <a:prstGeom prst="rect">
                  <a:avLst/>
                </a:prstGeom>
                <a:blipFill>
                  <a:blip r:embed="rId7"/>
                  <a:stretch>
                    <a:fillRect/>
                  </a:stretch>
                </a:blipFill>
              </p:spPr>
              <p:txBody>
                <a:bodyPr/>
                <a:lstStyle/>
                <a:p>
                  <a:r>
                    <a:rPr lang="zh-CN" altLang="en-US">
                      <a:noFill/>
                    </a:rPr>
                    <a:t> </a:t>
                  </a:r>
                </a:p>
              </p:txBody>
            </p:sp>
          </mc:Fallback>
        </mc:AlternateContent>
      </p:grpSp>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17</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04969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a:solidFill>
                          <a:srgbClr val="0070C0"/>
                        </a:solidFill>
                        <a:latin typeface="Cambria Math" panose="02040503050406030204" pitchFamily="18" charset="0"/>
                        <a:ea typeface="微软雅黑" panose="020B0503020204020204" pitchFamily="34" charset="-122"/>
                      </a:rPr>
                      <m:t>(</m:t>
                    </m:r>
                    <m:r>
                      <a:rPr lang="pt-BR" altLang="zh-CN" sz="2000" i="1" dirty="0">
                        <a:solidFill>
                          <a:srgbClr val="0070C0"/>
                        </a:solidFill>
                        <a:latin typeface="Cambria Math" panose="02040503050406030204" pitchFamily="18" charset="0"/>
                        <a:ea typeface="微软雅黑" panose="020B0503020204020204" pitchFamily="34" charset="-122"/>
                      </a:rPr>
                      <m:t>𝑓</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𝜎</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𝑥</m:t>
                    </m:r>
                    <m:r>
                      <a:rPr lang="pt-BR" altLang="zh-CN" sz="2000" i="1" dirty="0">
                        <a:solidFill>
                          <a:srgbClr val="0070C0"/>
                        </a:solidFill>
                        <a:latin typeface="Cambria Math" panose="02040503050406030204" pitchFamily="18" charset="0"/>
                        <a:ea typeface="微软雅黑" panose="020B0503020204020204" pitchFamily="34" charset="-122"/>
                      </a:rPr>
                      <m:t>, </m:t>
                    </m:r>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pt-BR" altLang="zh-CN" sz="2000" i="1" dirty="0">
                            <a:solidFill>
                              <a:srgbClr val="0070C0"/>
                            </a:solidFill>
                            <a:latin typeface="Cambria Math" panose="02040503050406030204" pitchFamily="18" charset="0"/>
                            <a:ea typeface="微软雅黑" panose="020B0503020204020204" pitchFamily="34" charset="-122"/>
                          </a:rPr>
                          <m:t>𝑛</m:t>
                        </m:r>
                      </m:e>
                      <m:sub>
                        <m:r>
                          <a:rPr lang="pt-BR" altLang="zh-CN" sz="2000" i="1" dirty="0">
                            <a:solidFill>
                              <a:srgbClr val="0070C0"/>
                            </a:solidFill>
                            <a:latin typeface="Cambria Math" panose="02040503050406030204" pitchFamily="18" charset="0"/>
                            <a:ea typeface="微软雅黑" panose="020B0503020204020204" pitchFamily="34" charset="-122"/>
                          </a:rPr>
                          <m:t>0</m:t>
                        </m:r>
                      </m:sub>
                    </m:sSub>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𝑛</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𝛼</m:t>
                    </m:r>
                    <m:r>
                      <a:rPr lang="pt-BR"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 lower bound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an upper bound </a:t>
                </a:r>
                <a14:m>
                  <m:oMath xmlns:m="http://schemas.openxmlformats.org/officeDocument/2006/math">
                    <m:bar>
                      <m:barPr>
                        <m:pos m:val="top"/>
                        <m:ctrlPr>
                          <a:rPr lang="en-US" altLang="zh-CN" sz="2000" i="1" smtClean="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r>
                      <a:rPr lang="en-US" altLang="zh-CN" sz="2000" i="1" dirty="0">
                        <a:latin typeface="Cambria Math" panose="02040503050406030204" pitchFamily="18" charset="0"/>
                        <a:ea typeface="微软雅黑" panose="020B0503020204020204" pitchFamily="34" charset="-122"/>
                      </a:rPr>
                      <m:t>≔</m:t>
                    </m:r>
                    <m:func>
                      <m:funcPr>
                        <m:ctrlPr>
                          <a:rPr lang="en-US" altLang="zh-CN" sz="2000" i="1" dirty="0">
                            <a:latin typeface="Cambria Math" panose="02040503050406030204" pitchFamily="18" charset="0"/>
                            <a:ea typeface="微软雅黑" panose="020B0503020204020204" pitchFamily="34" charset="-122"/>
                          </a:rPr>
                        </m:ctrlPr>
                      </m:funcPr>
                      <m:fName>
                        <m:limLow>
                          <m:limLowPr>
                            <m:ctrlPr>
                              <a:rPr lang="en-US" altLang="zh-CN" sz="2000" i="1" dirty="0">
                                <a:latin typeface="Cambria Math" panose="02040503050406030204" pitchFamily="18" charset="0"/>
                                <a:ea typeface="微软雅黑" panose="020B0503020204020204" pitchFamily="34" charset="-122"/>
                              </a:rPr>
                            </m:ctrlPr>
                          </m:limLowPr>
                          <m:e>
                            <m:r>
                              <m:rPr>
                                <m:sty m:val="p"/>
                              </m:rPr>
                              <a:rPr lang="en-US" altLang="zh-CN" sz="2000" dirty="0">
                                <a:latin typeface="Cambria Math" panose="02040503050406030204" pitchFamily="18" charset="0"/>
                                <a:ea typeface="微软雅黑" panose="020B0503020204020204" pitchFamily="34" charset="-122"/>
                              </a:rPr>
                              <m:t>max</m:t>
                            </m:r>
                          </m:e>
                          <m:lim>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lim>
                        </m:limLow>
                      </m:fName>
                      <m:e>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m:t>
                        </m:r>
                      </m:e>
                    </m:func>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Problem</a:t>
                </a:r>
              </a:p>
              <a:p>
                <a:pPr marL="342000" indent="-342000">
                  <a:spcAft>
                    <a:spcPts val="600"/>
                  </a:spcAft>
                </a:pPr>
                <a:r>
                  <a:rPr lang="en-US" altLang="zh-CN" sz="2000" dirty="0">
                    <a:latin typeface="Times New Roman" panose="02020603050405020304" pitchFamily="18" charset="0"/>
                    <a:ea typeface="微软雅黑" panose="020B0503020204020204" pitchFamily="34" charset="-122"/>
                  </a:rPr>
                  <a:t>	Statistically speaking, estimating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and </a:t>
                </a:r>
                <a14:m>
                  <m:oMath xmlns:m="http://schemas.openxmlformats.org/officeDocument/2006/math">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while simultaneously identifying the top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is a little bit tricky.</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Solution</a:t>
                </a:r>
              </a:p>
              <a:p>
                <a:pPr marL="342000" indent="-342000">
                  <a:spcAft>
                    <a:spcPts val="600"/>
                  </a:spcAft>
                </a:pPr>
                <a:r>
                  <a:rPr lang="en-US" altLang="zh-CN" sz="2000" dirty="0">
                    <a:latin typeface="Times New Roman" panose="02020603050405020304" pitchFamily="18" charset="0"/>
                    <a:ea typeface="微软雅黑" panose="020B0503020204020204" pitchFamily="34" charset="-122"/>
                  </a:rPr>
                  <a:t>	Two-step procedure</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049698"/>
              </a:xfrm>
              <a:prstGeom prst="rect">
                <a:avLst/>
              </a:prstGeom>
              <a:blipFill>
                <a:blip r:embed="rId8"/>
                <a:stretch>
                  <a:fillRect l="-689" t="-752" b="-165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24" name="矩形: 圆角 23">
            <a:extLst>
              <a:ext uri="{FF2B5EF4-FFF2-40B4-BE49-F238E27FC236}">
                <a16:creationId xmlns:a16="http://schemas.microsoft.com/office/drawing/2014/main" id="{90804A2C-4033-461B-A752-8C3795B456F4}"/>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992705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18</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52145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a:solidFill>
                          <a:srgbClr val="0070C0"/>
                        </a:solidFill>
                        <a:latin typeface="Cambria Math" panose="02040503050406030204" pitchFamily="18" charset="0"/>
                        <a:ea typeface="微软雅黑" panose="020B0503020204020204" pitchFamily="34" charset="-122"/>
                      </a:rPr>
                      <m:t>(</m:t>
                    </m:r>
                    <m:r>
                      <a:rPr lang="pt-BR" altLang="zh-CN" sz="2000" i="1" dirty="0">
                        <a:solidFill>
                          <a:srgbClr val="0070C0"/>
                        </a:solidFill>
                        <a:latin typeface="Cambria Math" panose="02040503050406030204" pitchFamily="18" charset="0"/>
                        <a:ea typeface="微软雅黑" panose="020B0503020204020204" pitchFamily="34" charset="-122"/>
                      </a:rPr>
                      <m:t>𝑓</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𝜎</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𝑥</m:t>
                    </m:r>
                    <m:r>
                      <a:rPr lang="pt-BR" altLang="zh-CN" sz="2000" i="1" dirty="0">
                        <a:solidFill>
                          <a:srgbClr val="0070C0"/>
                        </a:solidFill>
                        <a:latin typeface="Cambria Math" panose="02040503050406030204" pitchFamily="18" charset="0"/>
                        <a:ea typeface="微软雅黑" panose="020B0503020204020204" pitchFamily="34" charset="-122"/>
                      </a:rPr>
                      <m:t>, </m:t>
                    </m:r>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pt-BR" altLang="zh-CN" sz="2000" i="1" dirty="0">
                            <a:solidFill>
                              <a:srgbClr val="0070C0"/>
                            </a:solidFill>
                            <a:latin typeface="Cambria Math" panose="02040503050406030204" pitchFamily="18" charset="0"/>
                            <a:ea typeface="微软雅黑" panose="020B0503020204020204" pitchFamily="34" charset="-122"/>
                          </a:rPr>
                          <m:t>𝑛</m:t>
                        </m:r>
                      </m:e>
                      <m:sub>
                        <m:r>
                          <a:rPr lang="pt-BR" altLang="zh-CN" sz="2000" i="1" dirty="0">
                            <a:solidFill>
                              <a:srgbClr val="0070C0"/>
                            </a:solidFill>
                            <a:latin typeface="Cambria Math" panose="02040503050406030204" pitchFamily="18" charset="0"/>
                            <a:ea typeface="微软雅黑" panose="020B0503020204020204" pitchFamily="34" charset="-122"/>
                          </a:rPr>
                          <m:t>0</m:t>
                        </m:r>
                      </m:sub>
                    </m:sSub>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𝑛</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𝛼</m:t>
                    </m:r>
                    <m:r>
                      <a:rPr lang="pt-BR"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 lower bound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an upper bound </a:t>
                </a:r>
                <a14:m>
                  <m:oMath xmlns:m="http://schemas.openxmlformats.org/officeDocument/2006/math">
                    <m:bar>
                      <m:barPr>
                        <m:pos m:val="top"/>
                        <m:ctrlPr>
                          <a:rPr lang="en-US" altLang="zh-CN" sz="2000" i="1" smtClean="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r>
                      <a:rPr lang="en-US" altLang="zh-CN" sz="2000" i="1" dirty="0">
                        <a:latin typeface="Cambria Math" panose="02040503050406030204" pitchFamily="18" charset="0"/>
                        <a:ea typeface="微软雅黑" panose="020B0503020204020204" pitchFamily="34" charset="-122"/>
                      </a:rPr>
                      <m:t>≔</m:t>
                    </m:r>
                    <m:func>
                      <m:funcPr>
                        <m:ctrlPr>
                          <a:rPr lang="en-US" altLang="zh-CN" sz="2000" i="1" dirty="0">
                            <a:latin typeface="Cambria Math" panose="02040503050406030204" pitchFamily="18" charset="0"/>
                            <a:ea typeface="微软雅黑" panose="020B0503020204020204" pitchFamily="34" charset="-122"/>
                          </a:rPr>
                        </m:ctrlPr>
                      </m:funcPr>
                      <m:fName>
                        <m:limLow>
                          <m:limLowPr>
                            <m:ctrlPr>
                              <a:rPr lang="en-US" altLang="zh-CN" sz="2000" i="1" dirty="0">
                                <a:latin typeface="Cambria Math" panose="02040503050406030204" pitchFamily="18" charset="0"/>
                                <a:ea typeface="微软雅黑" panose="020B0503020204020204" pitchFamily="34" charset="-122"/>
                              </a:rPr>
                            </m:ctrlPr>
                          </m:limLowPr>
                          <m:e>
                            <m:r>
                              <m:rPr>
                                <m:sty m:val="p"/>
                              </m:rPr>
                              <a:rPr lang="en-US" altLang="zh-CN" sz="2000" dirty="0">
                                <a:latin typeface="Cambria Math" panose="02040503050406030204" pitchFamily="18" charset="0"/>
                                <a:ea typeface="微软雅黑" panose="020B0503020204020204" pitchFamily="34" charset="-122"/>
                              </a:rPr>
                              <m:t>max</m:t>
                            </m:r>
                          </m:e>
                          <m:lim>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lim>
                        </m:limLow>
                      </m:fName>
                      <m:e>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m:t>
                        </m:r>
                      </m:e>
                    </m:func>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Procedure:</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521459"/>
              </a:xfrm>
              <a:prstGeom prst="rect">
                <a:avLst/>
              </a:prstGeom>
              <a:blipFill>
                <a:blip r:embed="rId3"/>
                <a:stretch>
                  <a:fillRect l="-689" t="-1208" b="-338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11" name="图片 10">
            <a:extLst>
              <a:ext uri="{FF2B5EF4-FFF2-40B4-BE49-F238E27FC236}">
                <a16:creationId xmlns:a16="http://schemas.microsoft.com/office/drawing/2014/main" id="{82096673-2D95-4331-B2C2-B673857FEE8D}"/>
              </a:ext>
            </a:extLst>
          </p:cNvPr>
          <p:cNvPicPr>
            <a:picLocks noChangeAspect="1"/>
          </p:cNvPicPr>
          <p:nvPr/>
        </p:nvPicPr>
        <p:blipFill rotWithShape="1">
          <a:blip r:embed="rId4"/>
          <a:srcRect l="4241" t="53557" b="1881"/>
          <a:stretch/>
        </p:blipFill>
        <p:spPr>
          <a:xfrm>
            <a:off x="963211" y="4221088"/>
            <a:ext cx="4877688" cy="2052180"/>
          </a:xfrm>
          <a:prstGeom prst="rect">
            <a:avLst/>
          </a:prstGeom>
        </p:spPr>
      </p:pic>
      <p:sp>
        <p:nvSpPr>
          <p:cNvPr id="15" name="矩形 14">
            <a:extLst>
              <a:ext uri="{FF2B5EF4-FFF2-40B4-BE49-F238E27FC236}">
                <a16:creationId xmlns:a16="http://schemas.microsoft.com/office/drawing/2014/main" id="{306E6417-CC3E-4998-8914-ED462E572333}"/>
              </a:ext>
            </a:extLst>
          </p:cNvPr>
          <p:cNvSpPr/>
          <p:nvPr/>
        </p:nvSpPr>
        <p:spPr>
          <a:xfrm>
            <a:off x="2453705" y="4722798"/>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107B0E5-4C7E-42F4-ACB9-6F17977885AF}"/>
              </a:ext>
            </a:extLst>
          </p:cNvPr>
          <p:cNvSpPr/>
          <p:nvPr/>
        </p:nvSpPr>
        <p:spPr>
          <a:xfrm>
            <a:off x="2309689" y="5250874"/>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5A9458A-B66F-47B1-94FB-8AD9E467511A}"/>
              </a:ext>
            </a:extLst>
          </p:cNvPr>
          <p:cNvSpPr/>
          <p:nvPr/>
        </p:nvSpPr>
        <p:spPr>
          <a:xfrm>
            <a:off x="1805633" y="5509058"/>
            <a:ext cx="1872208"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2C24A8A-333D-4A28-97D8-BAC03C8F50D4}"/>
              </a:ext>
            </a:extLst>
          </p:cNvPr>
          <p:cNvSpPr/>
          <p:nvPr/>
        </p:nvSpPr>
        <p:spPr>
          <a:xfrm>
            <a:off x="912261" y="5503973"/>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8A04798C-A1C8-4B4D-82D0-5A8941729F15}"/>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630149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19</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52145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a:solidFill>
                          <a:srgbClr val="0070C0"/>
                        </a:solidFill>
                        <a:latin typeface="Cambria Math" panose="02040503050406030204" pitchFamily="18" charset="0"/>
                        <a:ea typeface="微软雅黑" panose="020B0503020204020204" pitchFamily="34" charset="-122"/>
                      </a:rPr>
                      <m:t>(</m:t>
                    </m:r>
                    <m:r>
                      <a:rPr lang="pt-BR" altLang="zh-CN" sz="2000" i="1" dirty="0">
                        <a:solidFill>
                          <a:srgbClr val="0070C0"/>
                        </a:solidFill>
                        <a:latin typeface="Cambria Math" panose="02040503050406030204" pitchFamily="18" charset="0"/>
                        <a:ea typeface="微软雅黑" panose="020B0503020204020204" pitchFamily="34" charset="-122"/>
                      </a:rPr>
                      <m:t>𝑓</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𝜎</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𝑥</m:t>
                    </m:r>
                    <m:r>
                      <a:rPr lang="pt-BR" altLang="zh-CN" sz="2000" i="1" dirty="0">
                        <a:solidFill>
                          <a:srgbClr val="0070C0"/>
                        </a:solidFill>
                        <a:latin typeface="Cambria Math" panose="02040503050406030204" pitchFamily="18" charset="0"/>
                        <a:ea typeface="微软雅黑" panose="020B0503020204020204" pitchFamily="34" charset="-122"/>
                      </a:rPr>
                      <m:t>, </m:t>
                    </m:r>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pt-BR" altLang="zh-CN" sz="2000" i="1" dirty="0">
                            <a:solidFill>
                              <a:srgbClr val="0070C0"/>
                            </a:solidFill>
                            <a:latin typeface="Cambria Math" panose="02040503050406030204" pitchFamily="18" charset="0"/>
                            <a:ea typeface="微软雅黑" panose="020B0503020204020204" pitchFamily="34" charset="-122"/>
                          </a:rPr>
                          <m:t>𝑛</m:t>
                        </m:r>
                      </m:e>
                      <m:sub>
                        <m:r>
                          <a:rPr lang="pt-BR" altLang="zh-CN" sz="2000" i="1" dirty="0">
                            <a:solidFill>
                              <a:srgbClr val="0070C0"/>
                            </a:solidFill>
                            <a:latin typeface="Cambria Math" panose="02040503050406030204" pitchFamily="18" charset="0"/>
                            <a:ea typeface="微软雅黑" panose="020B0503020204020204" pitchFamily="34" charset="-122"/>
                          </a:rPr>
                          <m:t>0</m:t>
                        </m:r>
                      </m:sub>
                    </m:sSub>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𝑛</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𝛼</m:t>
                    </m:r>
                    <m:r>
                      <a:rPr lang="pt-BR"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 lower bound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an upper bound </a:t>
                </a:r>
                <a14:m>
                  <m:oMath xmlns:m="http://schemas.openxmlformats.org/officeDocument/2006/math">
                    <m:bar>
                      <m:barPr>
                        <m:pos m:val="top"/>
                        <m:ctrlPr>
                          <a:rPr lang="en-US" altLang="zh-CN" sz="2000" i="1" smtClean="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r>
                      <a:rPr lang="en-US" altLang="zh-CN" sz="2000" i="1" dirty="0">
                        <a:latin typeface="Cambria Math" panose="02040503050406030204" pitchFamily="18" charset="0"/>
                        <a:ea typeface="微软雅黑" panose="020B0503020204020204" pitchFamily="34" charset="-122"/>
                      </a:rPr>
                      <m:t>≔</m:t>
                    </m:r>
                    <m:func>
                      <m:funcPr>
                        <m:ctrlPr>
                          <a:rPr lang="en-US" altLang="zh-CN" sz="2000" i="1" dirty="0">
                            <a:latin typeface="Cambria Math" panose="02040503050406030204" pitchFamily="18" charset="0"/>
                            <a:ea typeface="微软雅黑" panose="020B0503020204020204" pitchFamily="34" charset="-122"/>
                          </a:rPr>
                        </m:ctrlPr>
                      </m:funcPr>
                      <m:fName>
                        <m:limLow>
                          <m:limLowPr>
                            <m:ctrlPr>
                              <a:rPr lang="en-US" altLang="zh-CN" sz="2000" i="1" dirty="0">
                                <a:latin typeface="Cambria Math" panose="02040503050406030204" pitchFamily="18" charset="0"/>
                                <a:ea typeface="微软雅黑" panose="020B0503020204020204" pitchFamily="34" charset="-122"/>
                              </a:rPr>
                            </m:ctrlPr>
                          </m:limLowPr>
                          <m:e>
                            <m:r>
                              <m:rPr>
                                <m:sty m:val="p"/>
                              </m:rPr>
                              <a:rPr lang="en-US" altLang="zh-CN" sz="2000" dirty="0">
                                <a:latin typeface="Cambria Math" panose="02040503050406030204" pitchFamily="18" charset="0"/>
                                <a:ea typeface="微软雅黑" panose="020B0503020204020204" pitchFamily="34" charset="-122"/>
                              </a:rPr>
                              <m:t>max</m:t>
                            </m:r>
                          </m:e>
                          <m:lim>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lim>
                        </m:limLow>
                      </m:fName>
                      <m:e>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m:t>
                        </m:r>
                      </m:e>
                    </m:func>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Procedure:</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521459"/>
              </a:xfrm>
              <a:prstGeom prst="rect">
                <a:avLst/>
              </a:prstGeom>
              <a:blipFill>
                <a:blip r:embed="rId3"/>
                <a:stretch>
                  <a:fillRect l="-689" t="-1208" b="-338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11" name="图片 10">
            <a:extLst>
              <a:ext uri="{FF2B5EF4-FFF2-40B4-BE49-F238E27FC236}">
                <a16:creationId xmlns:a16="http://schemas.microsoft.com/office/drawing/2014/main" id="{82096673-2D95-4331-B2C2-B673857FEE8D}"/>
              </a:ext>
            </a:extLst>
          </p:cNvPr>
          <p:cNvPicPr>
            <a:picLocks noChangeAspect="1"/>
          </p:cNvPicPr>
          <p:nvPr/>
        </p:nvPicPr>
        <p:blipFill rotWithShape="1">
          <a:blip r:embed="rId4"/>
          <a:srcRect l="4241" t="53557" b="1881"/>
          <a:stretch/>
        </p:blipFill>
        <p:spPr>
          <a:xfrm>
            <a:off x="963211" y="4221088"/>
            <a:ext cx="4877688" cy="2052180"/>
          </a:xfrm>
          <a:prstGeom prst="rect">
            <a:avLst/>
          </a:prstGeom>
        </p:spPr>
      </p:pic>
      <p:sp>
        <p:nvSpPr>
          <p:cNvPr id="15" name="矩形 14">
            <a:extLst>
              <a:ext uri="{FF2B5EF4-FFF2-40B4-BE49-F238E27FC236}">
                <a16:creationId xmlns:a16="http://schemas.microsoft.com/office/drawing/2014/main" id="{306E6417-CC3E-4998-8914-ED462E572333}"/>
              </a:ext>
            </a:extLst>
          </p:cNvPr>
          <p:cNvSpPr/>
          <p:nvPr/>
        </p:nvSpPr>
        <p:spPr>
          <a:xfrm>
            <a:off x="2453705" y="4722798"/>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107B0E5-4C7E-42F4-ACB9-6F17977885AF}"/>
              </a:ext>
            </a:extLst>
          </p:cNvPr>
          <p:cNvSpPr/>
          <p:nvPr/>
        </p:nvSpPr>
        <p:spPr>
          <a:xfrm>
            <a:off x="2309689" y="5250874"/>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5A9458A-B66F-47B1-94FB-8AD9E467511A}"/>
              </a:ext>
            </a:extLst>
          </p:cNvPr>
          <p:cNvSpPr/>
          <p:nvPr/>
        </p:nvSpPr>
        <p:spPr>
          <a:xfrm>
            <a:off x="1805633" y="5509058"/>
            <a:ext cx="1872208"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2C24A8A-333D-4A28-97D8-BAC03C8F50D4}"/>
              </a:ext>
            </a:extLst>
          </p:cNvPr>
          <p:cNvSpPr/>
          <p:nvPr/>
        </p:nvSpPr>
        <p:spPr>
          <a:xfrm>
            <a:off x="912261" y="5503973"/>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对话气泡: 圆角矩形 22">
                <a:extLst>
                  <a:ext uri="{FF2B5EF4-FFF2-40B4-BE49-F238E27FC236}">
                    <a16:creationId xmlns:a16="http://schemas.microsoft.com/office/drawing/2014/main" id="{DCFCA302-EC99-42DD-A8FA-D3418299C054}"/>
                  </a:ext>
                </a:extLst>
              </p:cNvPr>
              <p:cNvSpPr/>
              <p:nvPr/>
            </p:nvSpPr>
            <p:spPr>
              <a:xfrm>
                <a:off x="5373427" y="3131994"/>
                <a:ext cx="3384376" cy="1389826"/>
              </a:xfrm>
              <a:prstGeom prst="wedgeRoundRectCallout">
                <a:avLst>
                  <a:gd name="adj1" fmla="val -73540"/>
                  <a:gd name="adj2" fmla="val 59190"/>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Use a small number </a:t>
                </a:r>
                <a14:m>
                  <m:oMath xmlns:m="http://schemas.openxmlformats.org/officeDocument/2006/math">
                    <m:sSub>
                      <m:sSubPr>
                        <m:ctrlPr>
                          <a:rPr lang="en-US" altLang="zh-CN" sz="1400" b="0" i="1" smtClean="0">
                            <a:solidFill>
                              <a:srgbClr val="0070C0"/>
                            </a:solidFill>
                            <a:latin typeface="Cambria Math" panose="02040503050406030204" pitchFamily="18" charset="0"/>
                            <a:cs typeface="Times New Roman" panose="02020603050405020304" pitchFamily="18" charset="0"/>
                          </a:rPr>
                        </m:ctrlPr>
                      </m:sSubPr>
                      <m:e>
                        <m:r>
                          <a:rPr lang="en-US" altLang="zh-CN" sz="1400" b="0" i="1" smtClean="0">
                            <a:solidFill>
                              <a:srgbClr val="0070C0"/>
                            </a:solidFill>
                            <a:latin typeface="Cambria Math" panose="02040503050406030204" pitchFamily="18" charset="0"/>
                            <a:cs typeface="Times New Roman" panose="02020603050405020304" pitchFamily="18" charset="0"/>
                          </a:rPr>
                          <m:t>𝑛</m:t>
                        </m:r>
                      </m:e>
                      <m:sub>
                        <m:r>
                          <a:rPr lang="en-US" altLang="zh-CN" sz="1400" b="0" i="1" smtClean="0">
                            <a:solidFill>
                              <a:srgbClr val="0070C0"/>
                            </a:solidFill>
                            <a:latin typeface="Cambria Math" panose="02040503050406030204" pitchFamily="18" charset="0"/>
                            <a:cs typeface="Times New Roman" panose="02020603050405020304" pitchFamily="18" charset="0"/>
                          </a:rPr>
                          <m:t>0</m:t>
                        </m:r>
                      </m:sub>
                    </m:sSub>
                  </m:oMath>
                </a14:m>
                <a:r>
                  <a:rPr lang="en-US" altLang="zh-CN" sz="1400" dirty="0">
                    <a:solidFill>
                      <a:srgbClr val="0070C0"/>
                    </a:solidFill>
                    <a:latin typeface="Times New Roman" panose="02020603050405020304" pitchFamily="18" charset="0"/>
                    <a:cs typeface="Times New Roman" panose="02020603050405020304" pitchFamily="18" charset="0"/>
                  </a:rPr>
                  <a:t> </a:t>
                </a:r>
                <a:r>
                  <a:rPr lang="en-US" altLang="zh-CN" sz="1400" dirty="0">
                    <a:solidFill>
                      <a:schemeClr val="tx1"/>
                    </a:solidFill>
                    <a:latin typeface="Times New Roman" panose="02020603050405020304" pitchFamily="18" charset="0"/>
                    <a:cs typeface="Times New Roman" panose="02020603050405020304" pitchFamily="18" charset="0"/>
                  </a:rPr>
                  <a:t>of samples from </a:t>
                </a:r>
                <a14:m>
                  <m:oMath xmlns:m="http://schemas.openxmlformats.org/officeDocument/2006/math">
                    <m:r>
                      <a:rPr lang="en-US" altLang="zh-CN" sz="1400" i="1" dirty="0" smtClean="0">
                        <a:solidFill>
                          <a:schemeClr val="tx1"/>
                        </a:solidFill>
                        <a:latin typeface="Cambria Math" panose="02040503050406030204" pitchFamily="18" charset="0"/>
                        <a:ea typeface="微软雅黑" panose="020B0503020204020204" pitchFamily="34" charset="-122"/>
                      </a:rPr>
                      <m:t>𝑓</m:t>
                    </m:r>
                    <m:d>
                      <m:dPr>
                        <m:ctrlPr>
                          <a:rPr lang="en-US" altLang="zh-CN" sz="1400" i="1" dirty="0">
                            <a:solidFill>
                              <a:schemeClr val="tx1"/>
                            </a:solidFill>
                            <a:latin typeface="Cambria Math" panose="02040503050406030204" pitchFamily="18" charset="0"/>
                            <a:ea typeface="微软雅黑" panose="020B0503020204020204" pitchFamily="34" charset="-122"/>
                          </a:rPr>
                        </m:ctrlPr>
                      </m:dPr>
                      <m:e>
                        <m:r>
                          <a:rPr lang="en-US" altLang="zh-CN" sz="1400" i="1">
                            <a:solidFill>
                              <a:schemeClr val="tx1"/>
                            </a:solidFill>
                            <a:latin typeface="Cambria Math" panose="02040503050406030204" pitchFamily="18" charset="0"/>
                            <a:ea typeface="微软雅黑" panose="020B0503020204020204" pitchFamily="34" charset="-122"/>
                          </a:rPr>
                          <m:t>𝑥</m:t>
                        </m:r>
                        <m:r>
                          <a:rPr lang="en-US" altLang="zh-CN" sz="1400" i="1">
                            <a:solidFill>
                              <a:schemeClr val="tx1"/>
                            </a:solidFill>
                            <a:latin typeface="Cambria Math" panose="02040503050406030204" pitchFamily="18" charset="0"/>
                            <a:ea typeface="微软雅黑" panose="020B0503020204020204" pitchFamily="34" charset="-122"/>
                          </a:rPr>
                          <m:t>+</m:t>
                        </m:r>
                        <m:r>
                          <a:rPr lang="zh-CN" altLang="en-US" sz="1400" i="1">
                            <a:solidFill>
                              <a:schemeClr val="tx1"/>
                            </a:solidFill>
                            <a:latin typeface="Cambria Math" panose="02040503050406030204" pitchFamily="18" charset="0"/>
                            <a:ea typeface="微软雅黑" panose="020B0503020204020204" pitchFamily="34" charset="-122"/>
                          </a:rPr>
                          <m:t>𝜀</m:t>
                        </m:r>
                      </m:e>
                    </m:d>
                  </m:oMath>
                </a14:m>
                <a:r>
                  <a:rPr lang="en-US" altLang="zh-CN" sz="1400" dirty="0">
                    <a:solidFill>
                      <a:schemeClr val="tx1"/>
                    </a:solidFill>
                    <a:latin typeface="Times New Roman" panose="02020603050405020304" pitchFamily="18" charset="0"/>
                    <a:cs typeface="Times New Roman" panose="02020603050405020304" pitchFamily="18" charset="0"/>
                  </a:rPr>
                  <a:t> to take a guess at </a:t>
                </a:r>
                <a14:m>
                  <m:oMath xmlns:m="http://schemas.openxmlformats.org/officeDocument/2006/math">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smtClean="0">
                            <a:solidFill>
                              <a:schemeClr val="tx1"/>
                            </a:solidFill>
                            <a:latin typeface="Cambria Math" panose="02040503050406030204" pitchFamily="18" charset="0"/>
                            <a:cs typeface="Times New Roman" panose="02020603050405020304" pitchFamily="18" charset="0"/>
                          </a:rPr>
                          <m:t>𝑐</m:t>
                        </m:r>
                      </m:e>
                      <m:sub>
                        <m:r>
                          <a:rPr lang="en-US" altLang="zh-CN" sz="1400" i="1" dirty="0" smtClean="0">
                            <a:solidFill>
                              <a:schemeClr val="tx1"/>
                            </a:solidFill>
                            <a:latin typeface="Cambria Math" panose="02040503050406030204" pitchFamily="18" charset="0"/>
                            <a:cs typeface="Times New Roman" panose="02020603050405020304" pitchFamily="18" charset="0"/>
                          </a:rPr>
                          <m:t>𝐴</m:t>
                        </m:r>
                      </m:sub>
                    </m:sSub>
                  </m:oMath>
                </a14:m>
                <a:r>
                  <a:rPr lang="en-US" altLang="zh-CN" sz="1400" dirty="0">
                    <a:solidFill>
                      <a:schemeClr val="tx1"/>
                    </a:solidFill>
                    <a:latin typeface="Times New Roman" panose="02020603050405020304" pitchFamily="18" charset="0"/>
                    <a:cs typeface="Times New Roman" panose="02020603050405020304" pitchFamily="18" charset="0"/>
                  </a:rPr>
                  <a:t>, because </a:t>
                </a:r>
                <a14:m>
                  <m:oMath xmlns:m="http://schemas.openxmlformats.org/officeDocument/2006/math">
                    <m:r>
                      <a:rPr lang="en-US" altLang="zh-CN" sz="1400" i="1" dirty="0">
                        <a:solidFill>
                          <a:schemeClr val="tx1"/>
                        </a:solidFill>
                        <a:latin typeface="Cambria Math" panose="02040503050406030204" pitchFamily="18" charset="0"/>
                        <a:ea typeface="微软雅黑" panose="020B0503020204020204" pitchFamily="34" charset="-122"/>
                      </a:rPr>
                      <m:t>𝑓</m:t>
                    </m:r>
                    <m:d>
                      <m:dPr>
                        <m:ctrlPr>
                          <a:rPr lang="en-US" altLang="zh-CN" sz="1400" i="1" dirty="0">
                            <a:solidFill>
                              <a:schemeClr val="tx1"/>
                            </a:solidFill>
                            <a:latin typeface="Cambria Math" panose="02040503050406030204" pitchFamily="18" charset="0"/>
                            <a:ea typeface="微软雅黑" panose="020B0503020204020204" pitchFamily="34" charset="-122"/>
                          </a:rPr>
                        </m:ctrlPr>
                      </m:dPr>
                      <m:e>
                        <m:r>
                          <a:rPr lang="en-US" altLang="zh-CN" sz="1400" i="1">
                            <a:solidFill>
                              <a:schemeClr val="tx1"/>
                            </a:solidFill>
                            <a:latin typeface="Cambria Math" panose="02040503050406030204" pitchFamily="18" charset="0"/>
                            <a:ea typeface="微软雅黑" panose="020B0503020204020204" pitchFamily="34" charset="-122"/>
                          </a:rPr>
                          <m:t>𝑥</m:t>
                        </m:r>
                        <m:r>
                          <a:rPr lang="en-US" altLang="zh-CN" sz="1400" i="1">
                            <a:solidFill>
                              <a:schemeClr val="tx1"/>
                            </a:solidFill>
                            <a:latin typeface="Cambria Math" panose="02040503050406030204" pitchFamily="18" charset="0"/>
                            <a:ea typeface="微软雅黑" panose="020B0503020204020204" pitchFamily="34" charset="-122"/>
                          </a:rPr>
                          <m:t>+</m:t>
                        </m:r>
                        <m:r>
                          <a:rPr lang="zh-CN" altLang="en-US" sz="1400" i="1">
                            <a:solidFill>
                              <a:schemeClr val="tx1"/>
                            </a:solidFill>
                            <a:latin typeface="Cambria Math" panose="02040503050406030204" pitchFamily="18" charset="0"/>
                            <a:ea typeface="微软雅黑" panose="020B0503020204020204" pitchFamily="34" charset="-122"/>
                          </a:rPr>
                          <m:t>𝜀</m:t>
                        </m:r>
                      </m:e>
                    </m:d>
                  </m:oMath>
                </a14:m>
                <a:r>
                  <a:rPr lang="en-US" altLang="zh-CN" sz="1400" dirty="0">
                    <a:solidFill>
                      <a:schemeClr val="tx1"/>
                    </a:solidFill>
                    <a:latin typeface="Times New Roman" panose="02020603050405020304" pitchFamily="18" charset="0"/>
                    <a:cs typeface="Times New Roman" panose="02020603050405020304" pitchFamily="18" charset="0"/>
                  </a:rPr>
                  <a:t> tends to put most of its weight on the top class,</a:t>
                </a:r>
              </a:p>
            </p:txBody>
          </p:sp>
        </mc:Choice>
        <mc:Fallback xmlns="">
          <p:sp>
            <p:nvSpPr>
              <p:cNvPr id="23" name="对话气泡: 圆角矩形 22">
                <a:extLst>
                  <a:ext uri="{FF2B5EF4-FFF2-40B4-BE49-F238E27FC236}">
                    <a16:creationId xmlns:a16="http://schemas.microsoft.com/office/drawing/2014/main" id="{DCFCA302-EC99-42DD-A8FA-D3418299C054}"/>
                  </a:ext>
                </a:extLst>
              </p:cNvPr>
              <p:cNvSpPr>
                <a:spLocks noRot="1" noChangeAspect="1" noMove="1" noResize="1" noEditPoints="1" noAdjustHandles="1" noChangeArrowheads="1" noChangeShapeType="1" noTextEdit="1"/>
              </p:cNvSpPr>
              <p:nvPr/>
            </p:nvSpPr>
            <p:spPr>
              <a:xfrm>
                <a:off x="5373427" y="3131994"/>
                <a:ext cx="3384376" cy="1389826"/>
              </a:xfrm>
              <a:prstGeom prst="wedgeRoundRectCallout">
                <a:avLst>
                  <a:gd name="adj1" fmla="val -73540"/>
                  <a:gd name="adj2" fmla="val 59190"/>
                  <a:gd name="adj3" fmla="val 16667"/>
                </a:avLst>
              </a:prstGeom>
              <a:blipFill>
                <a:blip r:embed="rId5"/>
                <a:stretch>
                  <a:fillRect/>
                </a:stretch>
              </a:blipFill>
              <a:ln>
                <a:noFill/>
              </a:ln>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F6961799-230C-4020-90F4-531DC7D64FF7}"/>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913365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Overview</a:t>
              </a:r>
            </a:p>
          </p:txBody>
        </p:sp>
      </p:grpSp>
      <p:sp>
        <p:nvSpPr>
          <p:cNvPr id="50" name="文本框 49">
            <a:extLst>
              <a:ext uri="{FF2B5EF4-FFF2-40B4-BE49-F238E27FC236}">
                <a16:creationId xmlns:a16="http://schemas.microsoft.com/office/drawing/2014/main" id="{5D05CA25-9AD6-4423-825E-70A9E15C864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21" name="对角圆角矩形 34">
            <a:extLst>
              <a:ext uri="{FF2B5EF4-FFF2-40B4-BE49-F238E27FC236}">
                <a16:creationId xmlns:a16="http://schemas.microsoft.com/office/drawing/2014/main" id="{C5658F01-2123-4CF8-8B3D-EE470180D9BB}"/>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E36B659-C6D7-4456-B769-7E140B1C8EC3}"/>
                  </a:ext>
                </a:extLst>
              </p:cNvPr>
              <p:cNvSpPr txBox="1"/>
              <p:nvPr/>
            </p:nvSpPr>
            <p:spPr>
              <a:xfrm>
                <a:off x="564617" y="1574790"/>
                <a:ext cx="7967823" cy="186204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Applying Gaussian noise and taking majority class label.</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Essence:	Smoothing the decision boundary of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Way: 	Sampling Gaussian noise to perturb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 multiple times, then vote 			on the labels most frequently given by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Purpose:	Output the majority class label as the prediction of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FE36B659-C6D7-4456-B769-7E140B1C8EC3}"/>
                  </a:ext>
                </a:extLst>
              </p:cNvPr>
              <p:cNvSpPr txBox="1">
                <a:spLocks noRot="1" noChangeAspect="1" noMove="1" noResize="1" noEditPoints="1" noAdjustHandles="1" noChangeArrowheads="1" noChangeShapeType="1" noTextEdit="1"/>
              </p:cNvSpPr>
              <p:nvPr/>
            </p:nvSpPr>
            <p:spPr>
              <a:xfrm>
                <a:off x="564617" y="1574790"/>
                <a:ext cx="7967823" cy="1862048"/>
              </a:xfrm>
              <a:prstGeom prst="rect">
                <a:avLst/>
              </a:prstGeom>
              <a:blipFill>
                <a:blip r:embed="rId3"/>
                <a:stretch>
                  <a:fillRect l="-689" t="-1634" r="-1454" b="-4902"/>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C950F48F-B5F6-4031-8DC7-7AA731F8C720}"/>
              </a:ext>
            </a:extLst>
          </p:cNvPr>
          <p:cNvGrpSpPr/>
          <p:nvPr/>
        </p:nvGrpSpPr>
        <p:grpSpPr>
          <a:xfrm>
            <a:off x="2643983" y="3717032"/>
            <a:ext cx="5663655" cy="2552616"/>
            <a:chOff x="2643983" y="3890918"/>
            <a:chExt cx="5663655" cy="2552616"/>
          </a:xfrm>
        </p:grpSpPr>
        <p:grpSp>
          <p:nvGrpSpPr>
            <p:cNvPr id="6" name="组合 5">
              <a:extLst>
                <a:ext uri="{FF2B5EF4-FFF2-40B4-BE49-F238E27FC236}">
                  <a16:creationId xmlns:a16="http://schemas.microsoft.com/office/drawing/2014/main" id="{4DA1FCAB-8536-40A5-9477-22B3644593BE}"/>
                </a:ext>
              </a:extLst>
            </p:cNvPr>
            <p:cNvGrpSpPr/>
            <p:nvPr/>
          </p:nvGrpSpPr>
          <p:grpSpPr>
            <a:xfrm>
              <a:off x="2643983" y="3890918"/>
              <a:ext cx="2884377" cy="2552616"/>
              <a:chOff x="2660941" y="3375586"/>
              <a:chExt cx="3466694" cy="3067938"/>
            </a:xfrm>
          </p:grpSpPr>
          <p:pic>
            <p:nvPicPr>
              <p:cNvPr id="11" name="图片 10">
                <a:extLst>
                  <a:ext uri="{FF2B5EF4-FFF2-40B4-BE49-F238E27FC236}">
                    <a16:creationId xmlns:a16="http://schemas.microsoft.com/office/drawing/2014/main" id="{21D1D600-2A7E-44A5-AE7E-00B0C9D540EE}"/>
                  </a:ext>
                </a:extLst>
              </p:cNvPr>
              <p:cNvPicPr>
                <a:picLocks noChangeAspect="1"/>
              </p:cNvPicPr>
              <p:nvPr/>
            </p:nvPicPr>
            <p:blipFill>
              <a:blip r:embed="rId4"/>
              <a:stretch>
                <a:fillRect/>
              </a:stretch>
            </p:blipFill>
            <p:spPr>
              <a:xfrm>
                <a:off x="4170961" y="4690088"/>
                <a:ext cx="370037" cy="370036"/>
              </a:xfrm>
              <a:prstGeom prst="rect">
                <a:avLst/>
              </a:prstGeom>
            </p:spPr>
          </p:pic>
          <p:sp>
            <p:nvSpPr>
              <p:cNvPr id="16" name="任意多边形: 形状 15">
                <a:extLst>
                  <a:ext uri="{FF2B5EF4-FFF2-40B4-BE49-F238E27FC236}">
                    <a16:creationId xmlns:a16="http://schemas.microsoft.com/office/drawing/2014/main" id="{B433F6FF-A3F2-4E79-8FA3-66875F0D69D7}"/>
                  </a:ext>
                </a:extLst>
              </p:cNvPr>
              <p:cNvSpPr/>
              <p:nvPr/>
            </p:nvSpPr>
            <p:spPr>
              <a:xfrm>
                <a:off x="4683406" y="3375586"/>
                <a:ext cx="1444229" cy="3067938"/>
              </a:xfrm>
              <a:custGeom>
                <a:avLst/>
                <a:gdLst>
                  <a:gd name="connsiteX0" fmla="*/ 1444239 w 1444239"/>
                  <a:gd name="connsiteY0" fmla="*/ 0 h 3067941"/>
                  <a:gd name="connsiteX1" fmla="*/ 880216 w 1444239"/>
                  <a:gd name="connsiteY1" fmla="*/ 1965533 h 3067941"/>
                  <a:gd name="connsiteX2" fmla="*/ 0 w 1444239"/>
                  <a:gd name="connsiteY2" fmla="*/ 3067941 h 3067941"/>
                  <a:gd name="connsiteX3" fmla="*/ 0 w 1444239"/>
                  <a:gd name="connsiteY3" fmla="*/ 3067941 h 3067941"/>
                </a:gdLst>
                <a:ahLst/>
                <a:cxnLst>
                  <a:cxn ang="0">
                    <a:pos x="connsiteX0" y="connsiteY0"/>
                  </a:cxn>
                  <a:cxn ang="0">
                    <a:pos x="connsiteX1" y="connsiteY1"/>
                  </a:cxn>
                  <a:cxn ang="0">
                    <a:pos x="connsiteX2" y="connsiteY2"/>
                  </a:cxn>
                  <a:cxn ang="0">
                    <a:pos x="connsiteX3" y="connsiteY3"/>
                  </a:cxn>
                </a:cxnLst>
                <a:rect l="l" t="t" r="r" b="b"/>
                <a:pathLst>
                  <a:path w="1444239" h="3067941">
                    <a:moveTo>
                      <a:pt x="1444239" y="0"/>
                    </a:moveTo>
                    <a:cubicBezTo>
                      <a:pt x="1282580" y="727105"/>
                      <a:pt x="1120922" y="1454210"/>
                      <a:pt x="880216" y="1965533"/>
                    </a:cubicBezTo>
                    <a:cubicBezTo>
                      <a:pt x="639510" y="2476856"/>
                      <a:pt x="0" y="3067941"/>
                      <a:pt x="0" y="3067941"/>
                    </a:cubicBezTo>
                    <a:lnTo>
                      <a:pt x="0" y="3067941"/>
                    </a:ln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769821AC-75DB-4F17-A848-311496DE75A6}"/>
                  </a:ext>
                </a:extLst>
              </p:cNvPr>
              <p:cNvSpPr/>
              <p:nvPr/>
            </p:nvSpPr>
            <p:spPr>
              <a:xfrm>
                <a:off x="2660941" y="3403740"/>
                <a:ext cx="1171099" cy="2994398"/>
              </a:xfrm>
              <a:custGeom>
                <a:avLst/>
                <a:gdLst>
                  <a:gd name="connsiteX0" fmla="*/ 1362984 w 1362984"/>
                  <a:gd name="connsiteY0" fmla="*/ 0 h 2956159"/>
                  <a:gd name="connsiteX1" fmla="*/ 1140793 w 1362984"/>
                  <a:gd name="connsiteY1" fmla="*/ 273465 h 2956159"/>
                  <a:gd name="connsiteX2" fmla="*/ 1277526 w 1362984"/>
                  <a:gd name="connsiteY2" fmla="*/ 572568 h 2956159"/>
                  <a:gd name="connsiteX3" fmla="*/ 739141 w 1362984"/>
                  <a:gd name="connsiteY3" fmla="*/ 640934 h 2956159"/>
                  <a:gd name="connsiteX4" fmla="*/ 98207 w 1362984"/>
                  <a:gd name="connsiteY4" fmla="*/ 2674833 h 2956159"/>
                  <a:gd name="connsiteX5" fmla="*/ 12749 w 1362984"/>
                  <a:gd name="connsiteY5" fmla="*/ 2888478 h 2956159"/>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40289 w 1240289"/>
                  <a:gd name="connsiteY0" fmla="*/ 0 h 2588103"/>
                  <a:gd name="connsiteX1" fmla="*/ 1018098 w 1240289"/>
                  <a:gd name="connsiteY1" fmla="*/ 273465 h 2588103"/>
                  <a:gd name="connsiteX2" fmla="*/ 1154831 w 1240289"/>
                  <a:gd name="connsiteY2" fmla="*/ 572568 h 2588103"/>
                  <a:gd name="connsiteX3" fmla="*/ 616446 w 1240289"/>
                  <a:gd name="connsiteY3" fmla="*/ 640934 h 2588103"/>
                  <a:gd name="connsiteX4" fmla="*/ 0 w 1240289"/>
                  <a:gd name="connsiteY4" fmla="*/ 2588103 h 2588103"/>
                  <a:gd name="connsiteX0" fmla="*/ 1252533 w 1252533"/>
                  <a:gd name="connsiteY0" fmla="*/ 0 h 2520646"/>
                  <a:gd name="connsiteX1" fmla="*/ 1030342 w 1252533"/>
                  <a:gd name="connsiteY1" fmla="*/ 273465 h 2520646"/>
                  <a:gd name="connsiteX2" fmla="*/ 1167075 w 1252533"/>
                  <a:gd name="connsiteY2" fmla="*/ 572568 h 2520646"/>
                  <a:gd name="connsiteX3" fmla="*/ 628690 w 1252533"/>
                  <a:gd name="connsiteY3" fmla="*/ 640934 h 2520646"/>
                  <a:gd name="connsiteX4" fmla="*/ 0 w 1252533"/>
                  <a:gd name="connsiteY4" fmla="*/ 2520646 h 25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33" h="2520646">
                    <a:moveTo>
                      <a:pt x="1252533" y="0"/>
                    </a:moveTo>
                    <a:cubicBezTo>
                      <a:pt x="1148559" y="89018"/>
                      <a:pt x="1044585" y="178037"/>
                      <a:pt x="1030342" y="273465"/>
                    </a:cubicBezTo>
                    <a:cubicBezTo>
                      <a:pt x="1016099" y="368893"/>
                      <a:pt x="1234017" y="511323"/>
                      <a:pt x="1167075" y="572568"/>
                    </a:cubicBezTo>
                    <a:cubicBezTo>
                      <a:pt x="1100133" y="633813"/>
                      <a:pt x="823203" y="316254"/>
                      <a:pt x="628690" y="640934"/>
                    </a:cubicBezTo>
                    <a:cubicBezTo>
                      <a:pt x="434178" y="965614"/>
                      <a:pt x="59845" y="2338789"/>
                      <a:pt x="0" y="2520646"/>
                    </a:cubicBezTo>
                  </a:path>
                </a:pathLst>
              </a:custGeom>
              <a:noFill/>
              <a:ln w="19050">
                <a:solidFill>
                  <a:schemeClr val="tx1"/>
                </a:solidFill>
              </a:ln>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207689E-1035-47D7-A6A4-36742720BCF4}"/>
                      </a:ext>
                    </a:extLst>
                  </p:cNvPr>
                  <p:cNvSpPr/>
                  <p:nvPr/>
                </p:nvSpPr>
                <p:spPr>
                  <a:xfrm>
                    <a:off x="4279889" y="4977051"/>
                    <a:ext cx="3700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ea typeface="微软雅黑" panose="020B0503020204020204" pitchFamily="34" charset="-122"/>
                            </a:rPr>
                            <m:t>𝑥</m:t>
                          </m:r>
                        </m:oMath>
                      </m:oMathPara>
                    </a14:m>
                    <a:endParaRPr lang="zh-CN" altLang="en-US" dirty="0">
                      <a:solidFill>
                        <a:schemeClr val="tx1"/>
                      </a:solidFill>
                    </a:endParaRPr>
                  </a:p>
                </p:txBody>
              </p:sp>
            </mc:Choice>
            <mc:Fallback xmlns="">
              <p:sp>
                <p:nvSpPr>
                  <p:cNvPr id="23" name="矩形 22">
                    <a:extLst>
                      <a:ext uri="{FF2B5EF4-FFF2-40B4-BE49-F238E27FC236}">
                        <a16:creationId xmlns:a16="http://schemas.microsoft.com/office/drawing/2014/main" id="{7207689E-1035-47D7-A6A4-36742720BCF4}"/>
                      </a:ext>
                    </a:extLst>
                  </p:cNvPr>
                  <p:cNvSpPr>
                    <a:spLocks noRot="1" noChangeAspect="1" noMove="1" noResize="1" noEditPoints="1" noAdjustHandles="1" noChangeArrowheads="1" noChangeShapeType="1" noTextEdit="1"/>
                  </p:cNvSpPr>
                  <p:nvPr/>
                </p:nvSpPr>
                <p:spPr>
                  <a:xfrm>
                    <a:off x="4279889" y="4977051"/>
                    <a:ext cx="370037" cy="369332"/>
                  </a:xfrm>
                  <a:prstGeom prst="rect">
                    <a:avLst/>
                  </a:prstGeom>
                  <a:blipFill>
                    <a:blip r:embed="rId5"/>
                    <a:stretch>
                      <a:fillRect b="-392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7711E2D-5415-4719-9469-7A6C56276C9A}"/>
                    </a:ext>
                  </a:extLst>
                </p:cNvPr>
                <p:cNvSpPr/>
                <p:nvPr/>
              </p:nvSpPr>
              <p:spPr>
                <a:xfrm>
                  <a:off x="4572000" y="6036440"/>
                  <a:ext cx="3735638" cy="369332"/>
                </a:xfrm>
                <a:prstGeom prst="rect">
                  <a:avLst/>
                </a:prstGeom>
              </p:spPr>
              <p:txBody>
                <a:bodyPr wrap="none">
                  <a:spAutoFit/>
                </a:bodyPr>
                <a:lstStyle/>
                <a:p>
                  <a:r>
                    <a:rPr lang="en-US" altLang="zh-CN" dirty="0">
                      <a:latin typeface="Times New Roman" panose="02020603050405020304" pitchFamily="18" charset="0"/>
                    </a:rPr>
                    <a:t>Decision boundary of base classifier </a:t>
                  </a:r>
                  <a14:m>
                    <m:oMath xmlns:m="http://schemas.openxmlformats.org/officeDocument/2006/math">
                      <m:r>
                        <a:rPr lang="en-US" altLang="zh-CN" i="1" dirty="0" smtClean="0">
                          <a:latin typeface="Cambria Math" panose="02040503050406030204" pitchFamily="18" charset="0"/>
                        </a:rPr>
                        <m:t>𝑓</m:t>
                      </m:r>
                    </m:oMath>
                  </a14:m>
                  <a:endParaRPr lang="zh-CN" altLang="en-US" dirty="0"/>
                </a:p>
              </p:txBody>
            </p:sp>
          </mc:Choice>
          <mc:Fallback xmlns="">
            <p:sp>
              <p:nvSpPr>
                <p:cNvPr id="8" name="矩形 7">
                  <a:extLst>
                    <a:ext uri="{FF2B5EF4-FFF2-40B4-BE49-F238E27FC236}">
                      <a16:creationId xmlns:a16="http://schemas.microsoft.com/office/drawing/2014/main" id="{17711E2D-5415-4719-9469-7A6C56276C9A}"/>
                    </a:ext>
                  </a:extLst>
                </p:cNvPr>
                <p:cNvSpPr>
                  <a:spLocks noRot="1" noChangeAspect="1" noMove="1" noResize="1" noEditPoints="1" noAdjustHandles="1" noChangeArrowheads="1" noChangeShapeType="1" noTextEdit="1"/>
                </p:cNvSpPr>
                <p:nvPr/>
              </p:nvSpPr>
              <p:spPr>
                <a:xfrm>
                  <a:off x="4572000" y="6036440"/>
                  <a:ext cx="3735638" cy="369332"/>
                </a:xfrm>
                <a:prstGeom prst="rect">
                  <a:avLst/>
                </a:prstGeom>
                <a:blipFill>
                  <a:blip r:embed="rId6"/>
                  <a:stretch>
                    <a:fillRect l="-1305" t="-11667" b="-25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0224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20</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52145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a:solidFill>
                          <a:srgbClr val="0070C0"/>
                        </a:solidFill>
                        <a:latin typeface="Cambria Math" panose="02040503050406030204" pitchFamily="18" charset="0"/>
                        <a:ea typeface="微软雅黑" panose="020B0503020204020204" pitchFamily="34" charset="-122"/>
                      </a:rPr>
                      <m:t>(</m:t>
                    </m:r>
                    <m:r>
                      <a:rPr lang="pt-BR" altLang="zh-CN" sz="2000" i="1" dirty="0">
                        <a:solidFill>
                          <a:srgbClr val="0070C0"/>
                        </a:solidFill>
                        <a:latin typeface="Cambria Math" panose="02040503050406030204" pitchFamily="18" charset="0"/>
                        <a:ea typeface="微软雅黑" panose="020B0503020204020204" pitchFamily="34" charset="-122"/>
                      </a:rPr>
                      <m:t>𝑓</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𝜎</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𝑥</m:t>
                    </m:r>
                    <m:r>
                      <a:rPr lang="pt-BR" altLang="zh-CN" sz="2000" i="1" dirty="0">
                        <a:solidFill>
                          <a:srgbClr val="0070C0"/>
                        </a:solidFill>
                        <a:latin typeface="Cambria Math" panose="02040503050406030204" pitchFamily="18" charset="0"/>
                        <a:ea typeface="微软雅黑" panose="020B0503020204020204" pitchFamily="34" charset="-122"/>
                      </a:rPr>
                      <m:t>, </m:t>
                    </m:r>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pt-BR" altLang="zh-CN" sz="2000" i="1" dirty="0">
                            <a:solidFill>
                              <a:srgbClr val="0070C0"/>
                            </a:solidFill>
                            <a:latin typeface="Cambria Math" panose="02040503050406030204" pitchFamily="18" charset="0"/>
                            <a:ea typeface="微软雅黑" panose="020B0503020204020204" pitchFamily="34" charset="-122"/>
                          </a:rPr>
                          <m:t>𝑛</m:t>
                        </m:r>
                      </m:e>
                      <m:sub>
                        <m:r>
                          <a:rPr lang="pt-BR" altLang="zh-CN" sz="2000" i="1" dirty="0">
                            <a:solidFill>
                              <a:srgbClr val="0070C0"/>
                            </a:solidFill>
                            <a:latin typeface="Cambria Math" panose="02040503050406030204" pitchFamily="18" charset="0"/>
                            <a:ea typeface="微软雅黑" panose="020B0503020204020204" pitchFamily="34" charset="-122"/>
                          </a:rPr>
                          <m:t>0</m:t>
                        </m:r>
                      </m:sub>
                    </m:sSub>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𝑛</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𝛼</m:t>
                    </m:r>
                    <m:r>
                      <a:rPr lang="pt-BR"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 lower bound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an upper bound </a:t>
                </a:r>
                <a14:m>
                  <m:oMath xmlns:m="http://schemas.openxmlformats.org/officeDocument/2006/math">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r>
                      <a:rPr lang="en-US" altLang="zh-CN" sz="2000" i="1" dirty="0">
                        <a:latin typeface="Cambria Math" panose="02040503050406030204" pitchFamily="18" charset="0"/>
                        <a:ea typeface="微软雅黑" panose="020B0503020204020204" pitchFamily="34" charset="-122"/>
                      </a:rPr>
                      <m:t>≔</m:t>
                    </m:r>
                    <m:func>
                      <m:funcPr>
                        <m:ctrlPr>
                          <a:rPr lang="en-US" altLang="zh-CN" sz="2000" i="1" dirty="0">
                            <a:latin typeface="Cambria Math" panose="02040503050406030204" pitchFamily="18" charset="0"/>
                            <a:ea typeface="微软雅黑" panose="020B0503020204020204" pitchFamily="34" charset="-122"/>
                          </a:rPr>
                        </m:ctrlPr>
                      </m:funcPr>
                      <m:fName>
                        <m:limLow>
                          <m:limLowPr>
                            <m:ctrlPr>
                              <a:rPr lang="en-US" altLang="zh-CN" sz="2000" i="1" dirty="0">
                                <a:latin typeface="Cambria Math" panose="02040503050406030204" pitchFamily="18" charset="0"/>
                                <a:ea typeface="微软雅黑" panose="020B0503020204020204" pitchFamily="34" charset="-122"/>
                              </a:rPr>
                            </m:ctrlPr>
                          </m:limLowPr>
                          <m:e>
                            <m:r>
                              <m:rPr>
                                <m:sty m:val="p"/>
                              </m:rPr>
                              <a:rPr lang="en-US" altLang="zh-CN" sz="2000" dirty="0">
                                <a:latin typeface="Cambria Math" panose="02040503050406030204" pitchFamily="18" charset="0"/>
                                <a:ea typeface="微软雅黑" panose="020B0503020204020204" pitchFamily="34" charset="-122"/>
                              </a:rPr>
                              <m:t>max</m:t>
                            </m:r>
                          </m:e>
                          <m:lim>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lim>
                        </m:limLow>
                      </m:fName>
                      <m:e>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m:t>
                        </m:r>
                      </m:e>
                    </m:func>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Procedure:</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521459"/>
              </a:xfrm>
              <a:prstGeom prst="rect">
                <a:avLst/>
              </a:prstGeom>
              <a:blipFill>
                <a:blip r:embed="rId3"/>
                <a:stretch>
                  <a:fillRect l="-689" t="-1208" b="-338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11" name="图片 10">
            <a:extLst>
              <a:ext uri="{FF2B5EF4-FFF2-40B4-BE49-F238E27FC236}">
                <a16:creationId xmlns:a16="http://schemas.microsoft.com/office/drawing/2014/main" id="{82096673-2D95-4331-B2C2-B673857FEE8D}"/>
              </a:ext>
            </a:extLst>
          </p:cNvPr>
          <p:cNvPicPr>
            <a:picLocks noChangeAspect="1"/>
          </p:cNvPicPr>
          <p:nvPr/>
        </p:nvPicPr>
        <p:blipFill rotWithShape="1">
          <a:blip r:embed="rId4"/>
          <a:srcRect l="4241" t="53557" b="1881"/>
          <a:stretch/>
        </p:blipFill>
        <p:spPr>
          <a:xfrm>
            <a:off x="963211" y="4221088"/>
            <a:ext cx="4877688" cy="2052180"/>
          </a:xfrm>
          <a:prstGeom prst="rect">
            <a:avLst/>
          </a:prstGeom>
        </p:spPr>
      </p:pic>
      <p:sp>
        <p:nvSpPr>
          <p:cNvPr id="15" name="矩形 14">
            <a:extLst>
              <a:ext uri="{FF2B5EF4-FFF2-40B4-BE49-F238E27FC236}">
                <a16:creationId xmlns:a16="http://schemas.microsoft.com/office/drawing/2014/main" id="{306E6417-CC3E-4998-8914-ED462E572333}"/>
              </a:ext>
            </a:extLst>
          </p:cNvPr>
          <p:cNvSpPr/>
          <p:nvPr/>
        </p:nvSpPr>
        <p:spPr>
          <a:xfrm>
            <a:off x="2453705" y="4722798"/>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107B0E5-4C7E-42F4-ACB9-6F17977885AF}"/>
              </a:ext>
            </a:extLst>
          </p:cNvPr>
          <p:cNvSpPr/>
          <p:nvPr/>
        </p:nvSpPr>
        <p:spPr>
          <a:xfrm>
            <a:off x="2309689" y="5250874"/>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5A9458A-B66F-47B1-94FB-8AD9E467511A}"/>
              </a:ext>
            </a:extLst>
          </p:cNvPr>
          <p:cNvSpPr/>
          <p:nvPr/>
        </p:nvSpPr>
        <p:spPr>
          <a:xfrm>
            <a:off x="1805633" y="5509058"/>
            <a:ext cx="1872208"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2C24A8A-333D-4A28-97D8-BAC03C8F50D4}"/>
              </a:ext>
            </a:extLst>
          </p:cNvPr>
          <p:cNvSpPr/>
          <p:nvPr/>
        </p:nvSpPr>
        <p:spPr>
          <a:xfrm>
            <a:off x="912261" y="5503973"/>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对话气泡: 圆角矩形 22">
                <a:extLst>
                  <a:ext uri="{FF2B5EF4-FFF2-40B4-BE49-F238E27FC236}">
                    <a16:creationId xmlns:a16="http://schemas.microsoft.com/office/drawing/2014/main" id="{DCFCA302-EC99-42DD-A8FA-D3418299C054}"/>
                  </a:ext>
                </a:extLst>
              </p:cNvPr>
              <p:cNvSpPr/>
              <p:nvPr/>
            </p:nvSpPr>
            <p:spPr>
              <a:xfrm>
                <a:off x="5373427" y="1574790"/>
                <a:ext cx="3384376" cy="3676084"/>
              </a:xfrm>
              <a:prstGeom prst="wedgeRoundRectCallout">
                <a:avLst>
                  <a:gd name="adj1" fmla="val -35489"/>
                  <a:gd name="adj2" fmla="val 60368"/>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Use a larger number </a:t>
                </a:r>
                <a14:m>
                  <m:oMath xmlns:m="http://schemas.openxmlformats.org/officeDocument/2006/math">
                    <m:r>
                      <a:rPr lang="en-US" altLang="zh-CN" sz="1400" i="1">
                        <a:solidFill>
                          <a:srgbClr val="0070C0"/>
                        </a:solidFill>
                        <a:latin typeface="Cambria Math" panose="02040503050406030204" pitchFamily="18" charset="0"/>
                        <a:cs typeface="Times New Roman" panose="02020603050405020304" pitchFamily="18" charset="0"/>
                      </a:rPr>
                      <m:t>𝑛</m:t>
                    </m:r>
                  </m:oMath>
                </a14:m>
                <a:r>
                  <a:rPr lang="en-US" altLang="zh-CN" sz="1400" dirty="0">
                    <a:solidFill>
                      <a:schemeClr val="tx1"/>
                    </a:solidFill>
                    <a:latin typeface="Times New Roman" panose="02020603050405020304" pitchFamily="18" charset="0"/>
                    <a:cs typeface="Times New Roman" panose="02020603050405020304" pitchFamily="18" charset="0"/>
                  </a:rPr>
                  <a:t> of samples to estimate </a:t>
                </a:r>
                <a14:m>
                  <m:oMath xmlns:m="http://schemas.openxmlformats.org/officeDocument/2006/math">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oMath>
                </a14:m>
                <a:r>
                  <a:rPr lang="en-US" altLang="zh-CN" sz="1400" dirty="0">
                    <a:solidFill>
                      <a:schemeClr val="tx1"/>
                    </a:solidFill>
                    <a:latin typeface="Times New Roman" panose="02020603050405020304" pitchFamily="18" charset="0"/>
                    <a:ea typeface="微软雅黑" panose="020B0503020204020204" pitchFamily="34" charset="-122"/>
                  </a:rPr>
                  <a:t> and </a:t>
                </a:r>
                <a14:m>
                  <m:oMath xmlns:m="http://schemas.openxmlformats.org/officeDocument/2006/math">
                    <m:bar>
                      <m:barPr>
                        <m:pos m:val="top"/>
                        <m:ctrlPr>
                          <a:rPr lang="en-US" altLang="zh-CN" sz="1400" i="1">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𝐵</m:t>
                            </m:r>
                          </m:sub>
                        </m:sSub>
                      </m:e>
                    </m:bar>
                  </m:oMath>
                </a14:m>
                <a:endParaRPr lang="en-US" altLang="zh-CN" sz="1400" dirty="0">
                  <a:solidFill>
                    <a:schemeClr val="tx1"/>
                  </a:solidFill>
                  <a:latin typeface="Times New Roman" panose="02020603050405020304" pitchFamily="18" charset="0"/>
                  <a:ea typeface="微软雅黑" panose="020B0503020204020204" pitchFamily="34" charset="-122"/>
                </a:endParaRPr>
              </a:p>
              <a:p>
                <a:pPr marL="285750" indent="-285750" algn="just">
                  <a:lnSpc>
                    <a:spcPts val="2200"/>
                  </a:lnSpc>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Use </a:t>
                </a:r>
                <a:r>
                  <a:rPr lang="en-US" altLang="zh-CN" sz="1400" dirty="0" err="1">
                    <a:solidFill>
                      <a:schemeClr val="tx1"/>
                    </a:solidFill>
                    <a:latin typeface="Times New Roman" panose="02020603050405020304" pitchFamily="18" charset="0"/>
                    <a:cs typeface="Times New Roman" panose="02020603050405020304" pitchFamily="18" charset="0"/>
                  </a:rPr>
                  <a:t>LowerConfBound</a:t>
                </a:r>
                <a:r>
                  <a:rPr lang="en-US" altLang="zh-CN" sz="1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ctrlPr>
                          <a:rPr lang="en-US" altLang="zh-CN" sz="1400" i="1" dirty="0" smtClean="0">
                            <a:solidFill>
                              <a:schemeClr val="tx1"/>
                            </a:solidFill>
                            <a:latin typeface="Cambria Math" panose="02040503050406030204" pitchFamily="18" charset="0"/>
                            <a:cs typeface="Times New Roman" panose="02020603050405020304" pitchFamily="18" charset="0"/>
                          </a:rPr>
                        </m:ctrlPr>
                      </m:dPr>
                      <m:e>
                        <m:r>
                          <a:rPr lang="en-US" altLang="zh-CN" sz="1400" i="1" dirty="0">
                            <a:solidFill>
                              <a:schemeClr val="tx1"/>
                            </a:solidFill>
                            <a:latin typeface="Cambria Math" panose="02040503050406030204" pitchFamily="18" charset="0"/>
                            <a:cs typeface="Times New Roman" panose="02020603050405020304" pitchFamily="18" charset="0"/>
                          </a:rPr>
                          <m:t>𝑘</m:t>
                        </m:r>
                        <m:r>
                          <a:rPr lang="en-US" altLang="zh-CN" sz="1400" i="1" dirty="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𝑛</m:t>
                        </m:r>
                        <m:r>
                          <a:rPr lang="en-US" altLang="zh-CN" sz="1400" i="1" dirty="0">
                            <a:solidFill>
                              <a:schemeClr val="tx1"/>
                            </a:solidFill>
                            <a:latin typeface="Cambria Math" panose="02040503050406030204" pitchFamily="18" charset="0"/>
                            <a:cs typeface="Times New Roman" panose="02020603050405020304" pitchFamily="18" charset="0"/>
                          </a:rPr>
                          <m:t>, 1−</m:t>
                        </m:r>
                        <m:r>
                          <a:rPr lang="en-US" altLang="zh-CN" sz="1400" i="1" dirty="0">
                            <a:solidFill>
                              <a:schemeClr val="tx1"/>
                            </a:solidFill>
                            <a:latin typeface="Cambria Math" panose="02040503050406030204" pitchFamily="18" charset="0"/>
                            <a:cs typeface="Times New Roman" panose="02020603050405020304" pitchFamily="18" charset="0"/>
                          </a:rPr>
                          <m:t>𝛼</m:t>
                        </m:r>
                      </m:e>
                    </m:d>
                  </m:oMath>
                </a14:m>
                <a:r>
                  <a:rPr lang="en-US" altLang="zh-CN" sz="1400" dirty="0">
                    <a:solidFill>
                      <a:schemeClr val="tx1"/>
                    </a:solidFill>
                    <a:latin typeface="Times New Roman" panose="02020603050405020304" pitchFamily="18" charset="0"/>
                    <a:cs typeface="Times New Roman" panose="02020603050405020304" pitchFamily="18" charset="0"/>
                  </a:rPr>
                  <a:t> to return </a:t>
                </a:r>
                <a14:m>
                  <m:oMath xmlns:m="http://schemas.openxmlformats.org/officeDocument/2006/math">
                    <m:bar>
                      <m:barPr>
                        <m:ctrlPr>
                          <a:rPr lang="en-US" altLang="zh-CN" sz="1400" i="1" dirty="0">
                            <a:solidFill>
                              <a:schemeClr val="tx1"/>
                            </a:solidFill>
                            <a:latin typeface="Cambria Math" panose="02040503050406030204" pitchFamily="18" charset="0"/>
                            <a:cs typeface="Times New Roman" panose="02020603050405020304" pitchFamily="18" charset="0"/>
                          </a:rPr>
                        </m:ctrlPr>
                      </m:barPr>
                      <m:e>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a:solidFill>
                                  <a:schemeClr val="tx1"/>
                                </a:solidFill>
                                <a:latin typeface="Cambria Math" panose="02040503050406030204" pitchFamily="18" charset="0"/>
                                <a:cs typeface="Times New Roman" panose="02020603050405020304" pitchFamily="18" charset="0"/>
                              </a:rPr>
                              <m:t>𝑝</m:t>
                            </m:r>
                          </m:e>
                          <m:sub>
                            <m:r>
                              <a:rPr lang="en-US" altLang="zh-CN" sz="1400" b="0" i="1" dirty="0" smtClean="0">
                                <a:solidFill>
                                  <a:schemeClr val="tx1"/>
                                </a:solidFill>
                                <a:latin typeface="Cambria Math" panose="02040503050406030204" pitchFamily="18" charset="0"/>
                                <a:cs typeface="Times New Roman" panose="02020603050405020304" pitchFamily="18" charset="0"/>
                              </a:rPr>
                              <m:t>𝐴</m:t>
                            </m:r>
                          </m:sub>
                        </m:sSub>
                      </m:e>
                    </m:bar>
                  </m:oMath>
                </a14:m>
                <a:r>
                  <a:rPr lang="en-US" altLang="zh-CN" sz="1400" dirty="0">
                    <a:solidFill>
                      <a:schemeClr val="tx1"/>
                    </a:solidFill>
                    <a:latin typeface="Times New Roman" panose="02020603050405020304" pitchFamily="18" charset="0"/>
                    <a:cs typeface="Times New Roman" panose="02020603050405020304" pitchFamily="18" charset="0"/>
                  </a:rPr>
                  <a:t> of </a:t>
                </a:r>
                <a14:m>
                  <m:oMath xmlns:m="http://schemas.openxmlformats.org/officeDocument/2006/math">
                    <m:r>
                      <a:rPr lang="en-US" altLang="zh-CN" sz="1400" i="1" dirty="0" smtClean="0">
                        <a:solidFill>
                          <a:srgbClr val="C00000"/>
                        </a:solidFill>
                        <a:latin typeface="Cambria Math" panose="02040503050406030204" pitchFamily="18" charset="0"/>
                        <a:cs typeface="Times New Roman" panose="02020603050405020304" pitchFamily="18" charset="0"/>
                      </a:rPr>
                      <m:t>[</m:t>
                    </m:r>
                    <m:bar>
                      <m:barPr>
                        <m:ctrlPr>
                          <a:rPr lang="en-US" altLang="zh-CN" sz="1400" i="1" dirty="0">
                            <a:solidFill>
                              <a:srgbClr val="C00000"/>
                            </a:solidFill>
                            <a:latin typeface="Cambria Math" panose="02040503050406030204" pitchFamily="18" charset="0"/>
                            <a:cs typeface="Times New Roman" panose="02020603050405020304" pitchFamily="18" charset="0"/>
                          </a:rPr>
                        </m:ctrlPr>
                      </m:barPr>
                      <m:e>
                        <m:sSub>
                          <m:sSubPr>
                            <m:ctrlPr>
                              <a:rPr lang="en-US" altLang="zh-CN" sz="1400" i="1" dirty="0">
                                <a:solidFill>
                                  <a:srgbClr val="C00000"/>
                                </a:solidFill>
                                <a:latin typeface="Cambria Math" panose="02040503050406030204" pitchFamily="18" charset="0"/>
                                <a:cs typeface="Times New Roman" panose="02020603050405020304" pitchFamily="18" charset="0"/>
                              </a:rPr>
                            </m:ctrlPr>
                          </m:sSubPr>
                          <m:e>
                            <m:r>
                              <a:rPr lang="en-US" altLang="zh-CN" sz="1400" i="1" dirty="0">
                                <a:solidFill>
                                  <a:srgbClr val="C00000"/>
                                </a:solidFill>
                                <a:latin typeface="Cambria Math" panose="02040503050406030204" pitchFamily="18" charset="0"/>
                                <a:cs typeface="Times New Roman" panose="02020603050405020304" pitchFamily="18" charset="0"/>
                              </a:rPr>
                              <m:t>𝑝</m:t>
                            </m:r>
                          </m:e>
                          <m:sub>
                            <m:r>
                              <a:rPr lang="en-US" altLang="zh-CN" sz="1400" i="1" dirty="0">
                                <a:solidFill>
                                  <a:srgbClr val="C00000"/>
                                </a:solidFill>
                                <a:latin typeface="Cambria Math" panose="02040503050406030204" pitchFamily="18" charset="0"/>
                                <a:cs typeface="Times New Roman" panose="02020603050405020304" pitchFamily="18" charset="0"/>
                              </a:rPr>
                              <m:t>𝐴</m:t>
                            </m:r>
                          </m:sub>
                        </m:sSub>
                      </m:e>
                    </m:bar>
                    <m:r>
                      <a:rPr lang="en-US" altLang="zh-CN" sz="1400" b="0" i="1" dirty="0" smtClean="0">
                        <a:solidFill>
                          <a:srgbClr val="C00000"/>
                        </a:solidFill>
                        <a:latin typeface="Cambria Math" panose="02040503050406030204" pitchFamily="18" charset="0"/>
                        <a:cs typeface="Times New Roman" panose="02020603050405020304" pitchFamily="18" charset="0"/>
                      </a:rPr>
                      <m:t>,</m:t>
                    </m:r>
                    <m:bar>
                      <m:barPr>
                        <m:pos m:val="top"/>
                        <m:ctrlPr>
                          <a:rPr lang="en-US" altLang="zh-CN" sz="1400" i="1">
                            <a:solidFill>
                              <a:srgbClr val="C00000"/>
                            </a:solidFill>
                            <a:latin typeface="Cambria Math" panose="02040503050406030204" pitchFamily="18" charset="0"/>
                            <a:ea typeface="微软雅黑" panose="020B0503020204020204" pitchFamily="34" charset="-122"/>
                          </a:rPr>
                        </m:ctrlPr>
                      </m:barPr>
                      <m:e>
                        <m:sSub>
                          <m:sSubPr>
                            <m:ctrlPr>
                              <a:rPr lang="en-US" altLang="zh-CN" sz="1400" i="1" dirty="0">
                                <a:solidFill>
                                  <a:srgbClr val="C00000"/>
                                </a:solidFill>
                                <a:latin typeface="Cambria Math" panose="02040503050406030204" pitchFamily="18" charset="0"/>
                                <a:ea typeface="微软雅黑" panose="020B0503020204020204" pitchFamily="34" charset="-122"/>
                              </a:rPr>
                            </m:ctrlPr>
                          </m:sSubPr>
                          <m:e>
                            <m:r>
                              <a:rPr lang="en-US" altLang="zh-CN" sz="1400" i="1" dirty="0">
                                <a:solidFill>
                                  <a:srgbClr val="C00000"/>
                                </a:solidFill>
                                <a:latin typeface="Cambria Math" panose="02040503050406030204" pitchFamily="18" charset="0"/>
                                <a:ea typeface="微软雅黑" panose="020B0503020204020204" pitchFamily="34" charset="-122"/>
                              </a:rPr>
                              <m:t>𝑝</m:t>
                            </m:r>
                          </m:e>
                          <m:sub>
                            <m:r>
                              <a:rPr lang="en-US" altLang="zh-CN" sz="1400" b="0" i="1" dirty="0" smtClean="0">
                                <a:solidFill>
                                  <a:srgbClr val="C00000"/>
                                </a:solidFill>
                                <a:latin typeface="Cambria Math" panose="02040503050406030204" pitchFamily="18" charset="0"/>
                                <a:ea typeface="微软雅黑" panose="020B0503020204020204" pitchFamily="34" charset="-122"/>
                              </a:rPr>
                              <m:t>𝐴</m:t>
                            </m:r>
                          </m:sub>
                        </m:sSub>
                      </m:e>
                    </m:bar>
                    <m:r>
                      <a:rPr lang="en-US" altLang="zh-CN" sz="1400" i="1" dirty="0" smtClean="0">
                        <a:solidFill>
                          <a:srgbClr val="C00000"/>
                        </a:solidFill>
                        <a:latin typeface="Cambria Math" panose="02040503050406030204" pitchFamily="18" charset="0"/>
                        <a:cs typeface="Times New Roman" panose="02020603050405020304" pitchFamily="18" charset="0"/>
                      </a:rPr>
                      <m:t>]</m:t>
                    </m:r>
                  </m:oMath>
                </a14:m>
                <a:r>
                  <a:rPr lang="en-US" altLang="zh-CN" sz="1400" dirty="0">
                    <a:solidFill>
                      <a:srgbClr val="C00000"/>
                    </a:solidFill>
                    <a:latin typeface="Times New Roman" panose="02020603050405020304" pitchFamily="18" charset="0"/>
                    <a:cs typeface="Times New Roman" panose="02020603050405020304" pitchFamily="18" charset="0"/>
                  </a:rPr>
                  <a:t> </a:t>
                </a:r>
                <a:r>
                  <a:rPr lang="en-US" altLang="zh-CN" sz="1400" dirty="0">
                    <a:solidFill>
                      <a:schemeClr val="tx1"/>
                    </a:solidFill>
                    <a:latin typeface="Times New Roman" panose="02020603050405020304" pitchFamily="18" charset="0"/>
                    <a:cs typeface="Times New Roman" panose="02020603050405020304" pitchFamily="18" charset="0"/>
                  </a:rPr>
                  <a:t>that holds </a:t>
                </a:r>
                <a:r>
                  <a:rPr lang="en-US" altLang="zh-CN" sz="1400" dirty="0">
                    <a:solidFill>
                      <a:srgbClr val="C00000"/>
                    </a:solidFill>
                    <a:latin typeface="Times New Roman" panose="02020603050405020304" pitchFamily="18" charset="0"/>
                    <a:cs typeface="Times New Roman" panose="02020603050405020304" pitchFamily="18" charset="0"/>
                  </a:rPr>
                  <a:t>with probability at least 1−α</a:t>
                </a:r>
                <a:r>
                  <a:rPr lang="en-US" altLang="zh-CN" sz="1400" dirty="0">
                    <a:solidFill>
                      <a:schemeClr val="tx1"/>
                    </a:solidFill>
                    <a:latin typeface="Times New Roman" panose="02020603050405020304" pitchFamily="18" charset="0"/>
                    <a:cs typeface="Times New Roman" panose="02020603050405020304" pitchFamily="18" charset="0"/>
                  </a:rPr>
                  <a:t> over the sampling of </a:t>
                </a:r>
                <a14:m>
                  <m:oMath xmlns:m="http://schemas.openxmlformats.org/officeDocument/2006/math">
                    <m:r>
                      <a:rPr lang="en-US" altLang="zh-CN" sz="1400" i="1" dirty="0">
                        <a:solidFill>
                          <a:schemeClr val="tx1"/>
                        </a:solidFill>
                        <a:latin typeface="Cambria Math" panose="02040503050406030204" pitchFamily="18" charset="0"/>
                        <a:cs typeface="Times New Roman" panose="02020603050405020304" pitchFamily="18" charset="0"/>
                      </a:rPr>
                      <m:t>𝑘</m:t>
                    </m:r>
                    <m:r>
                      <a:rPr lang="en-US" altLang="zh-CN" sz="1400" i="1" dirty="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𝐵𝑖𝑛𝑜𝑚𝑖𝑎𝑙</m:t>
                    </m:r>
                    <m:d>
                      <m:dPr>
                        <m:ctrlPr>
                          <a:rPr lang="en-US" altLang="zh-CN" sz="1400" i="1" dirty="0">
                            <a:solidFill>
                              <a:schemeClr val="tx1"/>
                            </a:solidFill>
                            <a:latin typeface="Cambria Math" panose="02040503050406030204" pitchFamily="18" charset="0"/>
                            <a:cs typeface="Times New Roman" panose="02020603050405020304" pitchFamily="18" charset="0"/>
                          </a:rPr>
                        </m:ctrlPr>
                      </m:dPr>
                      <m:e>
                        <m:r>
                          <a:rPr lang="en-US" altLang="zh-CN" sz="1400" i="1" dirty="0">
                            <a:solidFill>
                              <a:schemeClr val="tx1"/>
                            </a:solidFill>
                            <a:latin typeface="Cambria Math" panose="02040503050406030204" pitchFamily="18" charset="0"/>
                            <a:cs typeface="Times New Roman" panose="02020603050405020304" pitchFamily="18" charset="0"/>
                          </a:rPr>
                          <m:t>𝑛</m:t>
                        </m:r>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i="1" dirty="0">
                                <a:solidFill>
                                  <a:schemeClr val="tx1"/>
                                </a:solidFill>
                                <a:latin typeface="Cambria Math" panose="02040503050406030204" pitchFamily="18" charset="0"/>
                                <a:cs typeface="Times New Roman" panose="02020603050405020304" pitchFamily="18" charset="0"/>
                              </a:rPr>
                            </m:ctrlPr>
                          </m:sSubPr>
                          <m:e>
                            <m:r>
                              <a:rPr lang="en-US" altLang="zh-CN" sz="1400" i="1" dirty="0">
                                <a:solidFill>
                                  <a:schemeClr val="tx1"/>
                                </a:solidFill>
                                <a:latin typeface="Cambria Math" panose="02040503050406030204" pitchFamily="18" charset="0"/>
                                <a:cs typeface="Times New Roman" panose="02020603050405020304" pitchFamily="18" charset="0"/>
                              </a:rPr>
                              <m:t>𝑝</m:t>
                            </m:r>
                          </m:e>
                          <m:sub>
                            <m:r>
                              <a:rPr lang="en-US" altLang="zh-CN" sz="1400" i="1" dirty="0">
                                <a:solidFill>
                                  <a:schemeClr val="tx1"/>
                                </a:solidFill>
                                <a:latin typeface="Cambria Math" panose="02040503050406030204" pitchFamily="18" charset="0"/>
                                <a:cs typeface="Times New Roman" panose="02020603050405020304" pitchFamily="18" charset="0"/>
                              </a:rPr>
                              <m:t>𝐴</m:t>
                            </m:r>
                          </m:sub>
                        </m:sSub>
                      </m:e>
                    </m:d>
                    <m:r>
                      <m:rPr>
                        <m:nor/>
                      </m:rPr>
                      <a:rPr lang="en-US" altLang="zh-CN" sz="1400" dirty="0" smtClean="0">
                        <a:solidFill>
                          <a:schemeClr val="tx1"/>
                        </a:solidFill>
                        <a:latin typeface="Times New Roman" panose="02020603050405020304" pitchFamily="18" charset="0"/>
                        <a:cs typeface="Times New Roman" panose="02020603050405020304" pitchFamily="18" charset="0"/>
                      </a:rPr>
                      <m:t>.</m:t>
                    </m:r>
                  </m:oMath>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n"/>
                </a:pPr>
                <a:r>
                  <a:rPr lang="en-US" altLang="zh-CN" sz="1400" dirty="0">
                    <a:solidFill>
                      <a:schemeClr val="tx1"/>
                    </a:solidFill>
                    <a:latin typeface="Times New Roman" panose="02020603050405020304" pitchFamily="18" charset="0"/>
                    <a:cs typeface="Times New Roman" panose="02020603050405020304" pitchFamily="18" charset="0"/>
                  </a:rPr>
                  <a:t>Clopper-Person confidence interval </a:t>
                </a:r>
                <a:r>
                  <a:rPr lang="en-US" altLang="zh-CN" sz="1100" dirty="0">
                    <a:solidFill>
                      <a:schemeClr val="tx1"/>
                    </a:solidFill>
                    <a:latin typeface="Times New Roman" panose="02020603050405020304" pitchFamily="18" charset="0"/>
                    <a:cs typeface="Times New Roman" panose="02020603050405020304" pitchFamily="18" charset="0"/>
                  </a:rPr>
                  <a:t>(</a:t>
                </a:r>
                <a:r>
                  <a:rPr lang="zh-CN" altLang="en-US" sz="1100" dirty="0">
                    <a:solidFill>
                      <a:schemeClr val="tx1"/>
                    </a:solidFill>
                    <a:latin typeface="Times New Roman" panose="02020603050405020304" pitchFamily="18" charset="0"/>
                    <a:cs typeface="Times New Roman" panose="02020603050405020304" pitchFamily="18" charset="0"/>
                  </a:rPr>
                  <a:t>二项式比例置信区间</a:t>
                </a:r>
                <a:r>
                  <a:rPr lang="en-US" altLang="zh-CN" sz="1100" dirty="0">
                    <a:solidFill>
                      <a:schemeClr val="tx1"/>
                    </a:solidFill>
                    <a:latin typeface="Times New Roman" panose="02020603050405020304" pitchFamily="18" charset="0"/>
                    <a:cs typeface="Times New Roman" panose="02020603050405020304" pitchFamily="18" charset="0"/>
                  </a:rPr>
                  <a:t>):</a:t>
                </a:r>
                <a:r>
                  <a:rPr lang="en-US" altLang="zh-CN" sz="1100" dirty="0">
                    <a:solidFill>
                      <a:schemeClr val="tx1"/>
                    </a:solidFill>
                    <a:cs typeface="Times New Roman" panose="02020603050405020304" pitchFamily="18" charset="0"/>
                  </a:rPr>
                  <a:t> </a:t>
                </a:r>
                <a:r>
                  <a:rPr lang="zh-CN" altLang="en-US" sz="1100" dirty="0">
                    <a:solidFill>
                      <a:schemeClr val="tx1"/>
                    </a:solidFill>
                    <a:latin typeface="Times New Roman" panose="02020603050405020304" pitchFamily="18" charset="0"/>
                    <a:cs typeface="Times New Roman" panose="02020603050405020304" pitchFamily="18" charset="0"/>
                  </a:rPr>
                  <a:t>根据一系列伯努利成功</a:t>
                </a:r>
                <a:r>
                  <a:rPr lang="en-US" altLang="zh-CN" sz="11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100" b="0" i="1" smtClean="0">
                            <a:solidFill>
                              <a:schemeClr val="tx1"/>
                            </a:solidFill>
                            <a:latin typeface="Cambria Math" panose="02040503050406030204" pitchFamily="18" charset="0"/>
                            <a:cs typeface="Times New Roman" panose="02020603050405020304" pitchFamily="18" charset="0"/>
                          </a:rPr>
                        </m:ctrlPr>
                      </m:sSubPr>
                      <m:e>
                        <m:r>
                          <a:rPr lang="en-US" altLang="zh-CN" sz="1100" b="0" i="1" smtClean="0">
                            <a:solidFill>
                              <a:schemeClr val="tx1"/>
                            </a:solidFill>
                            <a:latin typeface="Cambria Math" panose="02040503050406030204" pitchFamily="18" charset="0"/>
                            <a:cs typeface="Times New Roman" panose="02020603050405020304" pitchFamily="18" charset="0"/>
                          </a:rPr>
                          <m:t>𝑐</m:t>
                        </m:r>
                      </m:e>
                      <m:sub>
                        <m:r>
                          <a:rPr lang="en-US" altLang="zh-CN" sz="1100" b="0" i="1" smtClean="0">
                            <a:solidFill>
                              <a:schemeClr val="tx1"/>
                            </a:solidFill>
                            <a:latin typeface="Cambria Math" panose="02040503050406030204" pitchFamily="18" charset="0"/>
                            <a:cs typeface="Times New Roman" panose="02020603050405020304" pitchFamily="18" charset="0"/>
                          </a:rPr>
                          <m:t>𝐴</m:t>
                        </m:r>
                      </m:sub>
                    </m:sSub>
                  </m:oMath>
                </a14:m>
                <a:r>
                  <a:rPr lang="en-US" altLang="zh-CN" sz="1100" dirty="0">
                    <a:solidFill>
                      <a:schemeClr val="tx1"/>
                    </a:solidFill>
                    <a:latin typeface="Times New Roman" panose="02020603050405020304" pitchFamily="18" charset="0"/>
                    <a:cs typeface="Times New Roman" panose="02020603050405020304" pitchFamily="18" charset="0"/>
                  </a:rPr>
                  <a:t>)-</a:t>
                </a:r>
                <a:r>
                  <a:rPr lang="zh-CN" altLang="en-US" sz="1100" dirty="0">
                    <a:solidFill>
                      <a:schemeClr val="tx1"/>
                    </a:solidFill>
                    <a:latin typeface="Times New Roman" panose="02020603050405020304" pitchFamily="18" charset="0"/>
                    <a:cs typeface="Times New Roman" panose="02020603050405020304" pitchFamily="18" charset="0"/>
                  </a:rPr>
                  <a:t>失败</a:t>
                </a:r>
                <a:r>
                  <a:rPr lang="en-US" altLang="zh-CN" sz="11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100" b="0" i="1" smtClean="0">
                            <a:solidFill>
                              <a:schemeClr val="tx1"/>
                            </a:solidFill>
                            <a:latin typeface="Cambria Math" panose="02040503050406030204" pitchFamily="18" charset="0"/>
                            <a:cs typeface="Times New Roman" panose="02020603050405020304" pitchFamily="18" charset="0"/>
                          </a:rPr>
                        </m:ctrlPr>
                      </m:sSubPr>
                      <m:e>
                        <m:r>
                          <a:rPr lang="en-US" altLang="zh-CN" sz="1100" b="0" i="1" smtClean="0">
                            <a:solidFill>
                              <a:schemeClr val="tx1"/>
                            </a:solidFill>
                            <a:latin typeface="Cambria Math" panose="02040503050406030204" pitchFamily="18" charset="0"/>
                            <a:cs typeface="Times New Roman" panose="02020603050405020304" pitchFamily="18" charset="0"/>
                          </a:rPr>
                          <m:t>𝑐</m:t>
                        </m:r>
                      </m:e>
                      <m:sub>
                        <m:r>
                          <a:rPr lang="en-US" altLang="zh-CN" sz="1100" b="0" i="1" smtClean="0">
                            <a:solidFill>
                              <a:schemeClr val="tx1"/>
                            </a:solidFill>
                            <a:latin typeface="Cambria Math" panose="02040503050406030204" pitchFamily="18" charset="0"/>
                            <a:cs typeface="Times New Roman" panose="02020603050405020304" pitchFamily="18" charset="0"/>
                          </a:rPr>
                          <m:t>𝐵</m:t>
                        </m:r>
                      </m:sub>
                    </m:sSub>
                  </m:oMath>
                </a14:m>
                <a:r>
                  <a:rPr lang="en-US" altLang="zh-CN" sz="1100" dirty="0">
                    <a:solidFill>
                      <a:schemeClr val="tx1"/>
                    </a:solidFill>
                    <a:latin typeface="Times New Roman" panose="02020603050405020304" pitchFamily="18" charset="0"/>
                    <a:cs typeface="Times New Roman" panose="02020603050405020304" pitchFamily="18" charset="0"/>
                  </a:rPr>
                  <a:t>)</a:t>
                </a:r>
                <a:r>
                  <a:rPr lang="zh-CN" altLang="en-US" sz="1100" dirty="0">
                    <a:solidFill>
                      <a:schemeClr val="tx1"/>
                    </a:solidFill>
                    <a:latin typeface="Times New Roman" panose="02020603050405020304" pitchFamily="18" charset="0"/>
                    <a:cs typeface="Times New Roman" panose="02020603050405020304" pitchFamily="18" charset="0"/>
                  </a:rPr>
                  <a:t>实验的结果计算出的成功</a:t>
                </a:r>
                <a:r>
                  <a:rPr lang="en-US" altLang="zh-CN" sz="11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100" i="1">
                            <a:solidFill>
                              <a:schemeClr val="tx1"/>
                            </a:solidFill>
                            <a:latin typeface="Cambria Math" panose="02040503050406030204" pitchFamily="18" charset="0"/>
                            <a:cs typeface="Times New Roman" panose="02020603050405020304" pitchFamily="18" charset="0"/>
                          </a:rPr>
                        </m:ctrlPr>
                      </m:sSubPr>
                      <m:e>
                        <m:r>
                          <a:rPr lang="en-US" altLang="zh-CN" sz="1100" i="1">
                            <a:solidFill>
                              <a:schemeClr val="tx1"/>
                            </a:solidFill>
                            <a:latin typeface="Cambria Math" panose="02040503050406030204" pitchFamily="18" charset="0"/>
                            <a:cs typeface="Times New Roman" panose="02020603050405020304" pitchFamily="18" charset="0"/>
                          </a:rPr>
                          <m:t>𝑐</m:t>
                        </m:r>
                      </m:e>
                      <m:sub>
                        <m:r>
                          <a:rPr lang="en-US" altLang="zh-CN" sz="1100" i="1">
                            <a:solidFill>
                              <a:schemeClr val="tx1"/>
                            </a:solidFill>
                            <a:latin typeface="Cambria Math" panose="02040503050406030204" pitchFamily="18" charset="0"/>
                            <a:cs typeface="Times New Roman" panose="02020603050405020304" pitchFamily="18" charset="0"/>
                          </a:rPr>
                          <m:t>𝐴</m:t>
                        </m:r>
                      </m:sub>
                    </m:sSub>
                  </m:oMath>
                </a14:m>
                <a:r>
                  <a:rPr lang="en-US" altLang="zh-CN" sz="1100" dirty="0">
                    <a:solidFill>
                      <a:schemeClr val="tx1"/>
                    </a:solidFill>
                    <a:latin typeface="Times New Roman" panose="02020603050405020304" pitchFamily="18" charset="0"/>
                    <a:cs typeface="Times New Roman" panose="02020603050405020304" pitchFamily="18" charset="0"/>
                  </a:rPr>
                  <a:t>)</a:t>
                </a:r>
                <a:r>
                  <a:rPr lang="zh-CN" altLang="en-US" sz="1100" dirty="0">
                    <a:solidFill>
                      <a:schemeClr val="tx1"/>
                    </a:solidFill>
                    <a:latin typeface="Times New Roman" panose="02020603050405020304" pitchFamily="18" charset="0"/>
                    <a:cs typeface="Times New Roman" panose="02020603050405020304" pitchFamily="18" charset="0"/>
                  </a:rPr>
                  <a:t>概率</a:t>
                </a:r>
                <a:r>
                  <a:rPr lang="en-US" altLang="zh-CN" sz="11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100" b="0" i="1" smtClean="0">
                            <a:solidFill>
                              <a:schemeClr val="tx1"/>
                            </a:solidFill>
                            <a:latin typeface="Cambria Math" panose="02040503050406030204" pitchFamily="18" charset="0"/>
                            <a:cs typeface="Times New Roman" panose="02020603050405020304" pitchFamily="18" charset="0"/>
                          </a:rPr>
                        </m:ctrlPr>
                      </m:sSubPr>
                      <m:e>
                        <m:r>
                          <a:rPr lang="en-US" altLang="zh-CN" sz="1100" b="0" i="1" smtClean="0">
                            <a:solidFill>
                              <a:schemeClr val="tx1"/>
                            </a:solidFill>
                            <a:latin typeface="Cambria Math" panose="02040503050406030204" pitchFamily="18" charset="0"/>
                            <a:cs typeface="Times New Roman" panose="02020603050405020304" pitchFamily="18" charset="0"/>
                          </a:rPr>
                          <m:t>𝑝</m:t>
                        </m:r>
                      </m:e>
                      <m:sub>
                        <m:r>
                          <a:rPr lang="en-US" altLang="zh-CN" sz="1100" b="0" i="1" smtClean="0">
                            <a:solidFill>
                              <a:schemeClr val="tx1"/>
                            </a:solidFill>
                            <a:latin typeface="Cambria Math" panose="02040503050406030204" pitchFamily="18" charset="0"/>
                            <a:cs typeface="Times New Roman" panose="02020603050405020304" pitchFamily="18" charset="0"/>
                          </a:rPr>
                          <m:t>𝐴</m:t>
                        </m:r>
                      </m:sub>
                    </m:sSub>
                  </m:oMath>
                </a14:m>
                <a:r>
                  <a:rPr lang="en-US" altLang="zh-CN" sz="1100" dirty="0">
                    <a:solidFill>
                      <a:schemeClr val="tx1"/>
                    </a:solidFill>
                    <a:latin typeface="Times New Roman" panose="02020603050405020304" pitchFamily="18" charset="0"/>
                    <a:cs typeface="Times New Roman" panose="02020603050405020304" pitchFamily="18" charset="0"/>
                  </a:rPr>
                  <a:t>)</a:t>
                </a:r>
                <a:r>
                  <a:rPr lang="zh-CN" altLang="en-US" sz="1100" dirty="0">
                    <a:solidFill>
                      <a:schemeClr val="tx1"/>
                    </a:solidFill>
                    <a:latin typeface="Times New Roman" panose="02020603050405020304" pitchFamily="18" charset="0"/>
                    <a:cs typeface="Times New Roman" panose="02020603050405020304" pitchFamily="18" charset="0"/>
                  </a:rPr>
                  <a:t>的置信区间</a:t>
                </a:r>
                <a14:m>
                  <m:oMath xmlns:m="http://schemas.openxmlformats.org/officeDocument/2006/math">
                    <m:r>
                      <a:rPr lang="en-US" altLang="zh-CN" sz="1100" i="1" dirty="0">
                        <a:solidFill>
                          <a:schemeClr val="tx1"/>
                        </a:solidFill>
                        <a:latin typeface="Cambria Math" panose="02040503050406030204" pitchFamily="18" charset="0"/>
                        <a:cs typeface="Times New Roman" panose="02020603050405020304" pitchFamily="18" charset="0"/>
                      </a:rPr>
                      <m:t>[</m:t>
                    </m:r>
                    <m:bar>
                      <m:barPr>
                        <m:ctrlPr>
                          <a:rPr lang="en-US" altLang="zh-CN" sz="1100" i="1" dirty="0">
                            <a:solidFill>
                              <a:schemeClr val="tx1"/>
                            </a:solidFill>
                            <a:latin typeface="Cambria Math" panose="02040503050406030204" pitchFamily="18" charset="0"/>
                            <a:cs typeface="Times New Roman" panose="02020603050405020304" pitchFamily="18" charset="0"/>
                          </a:rPr>
                        </m:ctrlPr>
                      </m:barPr>
                      <m:e>
                        <m:sSub>
                          <m:sSubPr>
                            <m:ctrlPr>
                              <a:rPr lang="en-US" altLang="zh-CN" sz="1100" i="1" dirty="0">
                                <a:solidFill>
                                  <a:schemeClr val="tx1"/>
                                </a:solidFill>
                                <a:latin typeface="Cambria Math" panose="02040503050406030204" pitchFamily="18" charset="0"/>
                                <a:cs typeface="Times New Roman" panose="02020603050405020304" pitchFamily="18" charset="0"/>
                              </a:rPr>
                            </m:ctrlPr>
                          </m:sSubPr>
                          <m:e>
                            <m:r>
                              <a:rPr lang="en-US" altLang="zh-CN" sz="1100" i="1" dirty="0">
                                <a:solidFill>
                                  <a:schemeClr val="tx1"/>
                                </a:solidFill>
                                <a:latin typeface="Cambria Math" panose="02040503050406030204" pitchFamily="18" charset="0"/>
                                <a:cs typeface="Times New Roman" panose="02020603050405020304" pitchFamily="18" charset="0"/>
                              </a:rPr>
                              <m:t>𝑝</m:t>
                            </m:r>
                          </m:e>
                          <m:sub>
                            <m:r>
                              <a:rPr lang="en-US" altLang="zh-CN" sz="1100" i="1" dirty="0">
                                <a:solidFill>
                                  <a:schemeClr val="tx1"/>
                                </a:solidFill>
                                <a:latin typeface="Cambria Math" panose="02040503050406030204" pitchFamily="18" charset="0"/>
                                <a:cs typeface="Times New Roman" panose="02020603050405020304" pitchFamily="18" charset="0"/>
                              </a:rPr>
                              <m:t>𝐴</m:t>
                            </m:r>
                          </m:sub>
                        </m:sSub>
                      </m:e>
                    </m:bar>
                    <m:r>
                      <a:rPr lang="en-US" altLang="zh-CN" sz="1100" i="1" dirty="0">
                        <a:solidFill>
                          <a:schemeClr val="tx1"/>
                        </a:solidFill>
                        <a:latin typeface="Cambria Math" panose="02040503050406030204" pitchFamily="18" charset="0"/>
                        <a:cs typeface="Times New Roman" panose="02020603050405020304" pitchFamily="18" charset="0"/>
                      </a:rPr>
                      <m:t>,</m:t>
                    </m:r>
                    <m:bar>
                      <m:barPr>
                        <m:pos m:val="top"/>
                        <m:ctrlPr>
                          <a:rPr lang="en-US" altLang="zh-CN" sz="1100" i="1">
                            <a:solidFill>
                              <a:schemeClr val="tx1"/>
                            </a:solidFill>
                            <a:latin typeface="Cambria Math" panose="02040503050406030204" pitchFamily="18" charset="0"/>
                            <a:ea typeface="微软雅黑" panose="020B0503020204020204" pitchFamily="34" charset="-122"/>
                          </a:rPr>
                        </m:ctrlPr>
                      </m:barPr>
                      <m:e>
                        <m:sSub>
                          <m:sSubPr>
                            <m:ctrlPr>
                              <a:rPr lang="en-US" altLang="zh-CN" sz="1100" i="1" dirty="0">
                                <a:solidFill>
                                  <a:schemeClr val="tx1"/>
                                </a:solidFill>
                                <a:latin typeface="Cambria Math" panose="02040503050406030204" pitchFamily="18" charset="0"/>
                                <a:ea typeface="微软雅黑" panose="020B0503020204020204" pitchFamily="34" charset="-122"/>
                              </a:rPr>
                            </m:ctrlPr>
                          </m:sSubPr>
                          <m:e>
                            <m:r>
                              <a:rPr lang="en-US" altLang="zh-CN" sz="1100" i="1" dirty="0">
                                <a:solidFill>
                                  <a:schemeClr val="tx1"/>
                                </a:solidFill>
                                <a:latin typeface="Cambria Math" panose="02040503050406030204" pitchFamily="18" charset="0"/>
                                <a:ea typeface="微软雅黑" panose="020B0503020204020204" pitchFamily="34" charset="-122"/>
                              </a:rPr>
                              <m:t>𝑝</m:t>
                            </m:r>
                          </m:e>
                          <m:sub>
                            <m:r>
                              <a:rPr lang="en-US" altLang="zh-CN" sz="1100" i="1" dirty="0">
                                <a:solidFill>
                                  <a:schemeClr val="tx1"/>
                                </a:solidFill>
                                <a:latin typeface="Cambria Math" panose="02040503050406030204" pitchFamily="18" charset="0"/>
                                <a:ea typeface="微软雅黑" panose="020B0503020204020204" pitchFamily="34" charset="-122"/>
                              </a:rPr>
                              <m:t>𝐴</m:t>
                            </m:r>
                          </m:sub>
                        </m:sSub>
                      </m:e>
                    </m:bar>
                    <m:r>
                      <a:rPr lang="en-US" altLang="zh-CN" sz="1100" i="1" dirty="0">
                        <a:solidFill>
                          <a:schemeClr val="tx1"/>
                        </a:solidFill>
                        <a:latin typeface="Cambria Math" panose="02040503050406030204" pitchFamily="18" charset="0"/>
                        <a:cs typeface="Times New Roman" panose="02020603050405020304" pitchFamily="18" charset="0"/>
                      </a:rPr>
                      <m:t>]</m:t>
                    </m:r>
                  </m:oMath>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Take  </a:t>
                </a:r>
                <a14:m>
                  <m:oMath xmlns:m="http://schemas.openxmlformats.org/officeDocument/2006/math">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𝐵</m:t>
                            </m:r>
                          </m:sub>
                        </m:sSub>
                      </m:e>
                    </m:bar>
                  </m:oMath>
                </a14:m>
                <a:r>
                  <a:rPr lang="en-US" altLang="zh-CN" sz="1400" dirty="0">
                    <a:solidFill>
                      <a:schemeClr val="tx1"/>
                    </a:solidFill>
                    <a:latin typeface="Times New Roman" panose="02020603050405020304" pitchFamily="18" charset="0"/>
                    <a:ea typeface="微软雅黑" panose="020B0503020204020204" pitchFamily="34" charset="-122"/>
                  </a:rPr>
                  <a:t> </a:t>
                </a:r>
                <a:r>
                  <a:rPr lang="en-US" altLang="zh-CN" sz="1400" dirty="0">
                    <a:solidFill>
                      <a:schemeClr val="tx1"/>
                    </a:solidFill>
                    <a:latin typeface="Times New Roman" panose="02020603050405020304" pitchFamily="18" charset="0"/>
                    <a:cs typeface="Times New Roman" panose="02020603050405020304" pitchFamily="18" charset="0"/>
                  </a:rPr>
                  <a:t>= 1 − </a:t>
                </a:r>
                <a14:m>
                  <m:oMath xmlns:m="http://schemas.openxmlformats.org/officeDocument/2006/math">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oMath>
                </a14:m>
                <a:r>
                  <a:rPr lang="en-US" altLang="zh-CN" sz="1400"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23" name="对话气泡: 圆角矩形 22">
                <a:extLst>
                  <a:ext uri="{FF2B5EF4-FFF2-40B4-BE49-F238E27FC236}">
                    <a16:creationId xmlns:a16="http://schemas.microsoft.com/office/drawing/2014/main" id="{DCFCA302-EC99-42DD-A8FA-D3418299C054}"/>
                  </a:ext>
                </a:extLst>
              </p:cNvPr>
              <p:cNvSpPr>
                <a:spLocks noRot="1" noChangeAspect="1" noMove="1" noResize="1" noEditPoints="1" noAdjustHandles="1" noChangeArrowheads="1" noChangeShapeType="1" noTextEdit="1"/>
              </p:cNvSpPr>
              <p:nvPr/>
            </p:nvSpPr>
            <p:spPr>
              <a:xfrm>
                <a:off x="5373427" y="1574790"/>
                <a:ext cx="3384376" cy="3676084"/>
              </a:xfrm>
              <a:prstGeom prst="wedgeRoundRectCallout">
                <a:avLst>
                  <a:gd name="adj1" fmla="val -35489"/>
                  <a:gd name="adj2" fmla="val 60368"/>
                  <a:gd name="adj3" fmla="val 16667"/>
                </a:avLst>
              </a:prstGeom>
              <a:blipFill>
                <a:blip r:embed="rId5"/>
                <a:stretch>
                  <a:fillRect/>
                </a:stretch>
              </a:blipFill>
              <a:ln>
                <a:noFill/>
              </a:ln>
            </p:spPr>
            <p:txBody>
              <a:bodyPr/>
              <a:lstStyle/>
              <a:p>
                <a:r>
                  <a:rPr lang="zh-CN" altLang="en-US">
                    <a:noFill/>
                  </a:rPr>
                  <a:t> </a:t>
                </a:r>
              </a:p>
            </p:txBody>
          </p:sp>
        </mc:Fallback>
      </mc:AlternateContent>
      <p:sp>
        <p:nvSpPr>
          <p:cNvPr id="18" name="矩形: 圆角 17">
            <a:extLst>
              <a:ext uri="{FF2B5EF4-FFF2-40B4-BE49-F238E27FC236}">
                <a16:creationId xmlns:a16="http://schemas.microsoft.com/office/drawing/2014/main" id="{E644A249-C990-4BF6-BD42-BC30CBC12729}"/>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499511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21</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52145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a:solidFill>
                          <a:srgbClr val="0070C0"/>
                        </a:solidFill>
                        <a:latin typeface="Cambria Math" panose="02040503050406030204" pitchFamily="18" charset="0"/>
                        <a:ea typeface="微软雅黑" panose="020B0503020204020204" pitchFamily="34" charset="-122"/>
                      </a:rPr>
                      <m:t>(</m:t>
                    </m:r>
                    <m:r>
                      <a:rPr lang="pt-BR" altLang="zh-CN" sz="2000" i="1" dirty="0">
                        <a:solidFill>
                          <a:srgbClr val="0070C0"/>
                        </a:solidFill>
                        <a:latin typeface="Cambria Math" panose="02040503050406030204" pitchFamily="18" charset="0"/>
                        <a:ea typeface="微软雅黑" panose="020B0503020204020204" pitchFamily="34" charset="-122"/>
                      </a:rPr>
                      <m:t>𝑓</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𝜎</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𝑥</m:t>
                    </m:r>
                    <m:r>
                      <a:rPr lang="pt-BR" altLang="zh-CN" sz="2000" i="1" dirty="0">
                        <a:solidFill>
                          <a:srgbClr val="0070C0"/>
                        </a:solidFill>
                        <a:latin typeface="Cambria Math" panose="02040503050406030204" pitchFamily="18" charset="0"/>
                        <a:ea typeface="微软雅黑" panose="020B0503020204020204" pitchFamily="34" charset="-122"/>
                      </a:rPr>
                      <m:t>, </m:t>
                    </m:r>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pt-BR" altLang="zh-CN" sz="2000" i="1" dirty="0">
                            <a:solidFill>
                              <a:srgbClr val="0070C0"/>
                            </a:solidFill>
                            <a:latin typeface="Cambria Math" panose="02040503050406030204" pitchFamily="18" charset="0"/>
                            <a:ea typeface="微软雅黑" panose="020B0503020204020204" pitchFamily="34" charset="-122"/>
                          </a:rPr>
                          <m:t>𝑛</m:t>
                        </m:r>
                      </m:e>
                      <m:sub>
                        <m:r>
                          <a:rPr lang="pt-BR" altLang="zh-CN" sz="2000" i="1" dirty="0">
                            <a:solidFill>
                              <a:srgbClr val="0070C0"/>
                            </a:solidFill>
                            <a:latin typeface="Cambria Math" panose="02040503050406030204" pitchFamily="18" charset="0"/>
                            <a:ea typeface="微软雅黑" panose="020B0503020204020204" pitchFamily="34" charset="-122"/>
                          </a:rPr>
                          <m:t>0</m:t>
                        </m:r>
                      </m:sub>
                    </m:sSub>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𝑛</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𝛼</m:t>
                    </m:r>
                    <m:r>
                      <a:rPr lang="pt-BR"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 lower bound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an upper bound </a:t>
                </a:r>
                <a14:m>
                  <m:oMath xmlns:m="http://schemas.openxmlformats.org/officeDocument/2006/math">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r>
                      <a:rPr lang="en-US" altLang="zh-CN" sz="2000" i="1" dirty="0">
                        <a:latin typeface="Cambria Math" panose="02040503050406030204" pitchFamily="18" charset="0"/>
                        <a:ea typeface="微软雅黑" panose="020B0503020204020204" pitchFamily="34" charset="-122"/>
                      </a:rPr>
                      <m:t>≔</m:t>
                    </m:r>
                    <m:func>
                      <m:funcPr>
                        <m:ctrlPr>
                          <a:rPr lang="en-US" altLang="zh-CN" sz="2000" i="1" dirty="0">
                            <a:latin typeface="Cambria Math" panose="02040503050406030204" pitchFamily="18" charset="0"/>
                            <a:ea typeface="微软雅黑" panose="020B0503020204020204" pitchFamily="34" charset="-122"/>
                          </a:rPr>
                        </m:ctrlPr>
                      </m:funcPr>
                      <m:fName>
                        <m:limLow>
                          <m:limLowPr>
                            <m:ctrlPr>
                              <a:rPr lang="en-US" altLang="zh-CN" sz="2000" i="1" dirty="0">
                                <a:latin typeface="Cambria Math" panose="02040503050406030204" pitchFamily="18" charset="0"/>
                                <a:ea typeface="微软雅黑" panose="020B0503020204020204" pitchFamily="34" charset="-122"/>
                              </a:rPr>
                            </m:ctrlPr>
                          </m:limLowPr>
                          <m:e>
                            <m:r>
                              <m:rPr>
                                <m:sty m:val="p"/>
                              </m:rPr>
                              <a:rPr lang="en-US" altLang="zh-CN" sz="2000" dirty="0">
                                <a:latin typeface="Cambria Math" panose="02040503050406030204" pitchFamily="18" charset="0"/>
                                <a:ea typeface="微软雅黑" panose="020B0503020204020204" pitchFamily="34" charset="-122"/>
                              </a:rPr>
                              <m:t>max</m:t>
                            </m:r>
                          </m:e>
                          <m:lim>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lim>
                        </m:limLow>
                      </m:fName>
                      <m:e>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m:t>
                        </m:r>
                      </m:e>
                    </m:func>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Procedure:</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521459"/>
              </a:xfrm>
              <a:prstGeom prst="rect">
                <a:avLst/>
              </a:prstGeom>
              <a:blipFill>
                <a:blip r:embed="rId3"/>
                <a:stretch>
                  <a:fillRect l="-689" t="-1208" b="-338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11" name="图片 10">
            <a:extLst>
              <a:ext uri="{FF2B5EF4-FFF2-40B4-BE49-F238E27FC236}">
                <a16:creationId xmlns:a16="http://schemas.microsoft.com/office/drawing/2014/main" id="{82096673-2D95-4331-B2C2-B673857FEE8D}"/>
              </a:ext>
            </a:extLst>
          </p:cNvPr>
          <p:cNvPicPr>
            <a:picLocks noChangeAspect="1"/>
          </p:cNvPicPr>
          <p:nvPr/>
        </p:nvPicPr>
        <p:blipFill rotWithShape="1">
          <a:blip r:embed="rId4"/>
          <a:srcRect l="4241" t="53557" b="1881"/>
          <a:stretch/>
        </p:blipFill>
        <p:spPr>
          <a:xfrm>
            <a:off x="963211" y="4221088"/>
            <a:ext cx="4877688" cy="2052180"/>
          </a:xfrm>
          <a:prstGeom prst="rect">
            <a:avLst/>
          </a:prstGeom>
        </p:spPr>
      </p:pic>
      <p:sp>
        <p:nvSpPr>
          <p:cNvPr id="15" name="矩形 14">
            <a:extLst>
              <a:ext uri="{FF2B5EF4-FFF2-40B4-BE49-F238E27FC236}">
                <a16:creationId xmlns:a16="http://schemas.microsoft.com/office/drawing/2014/main" id="{306E6417-CC3E-4998-8914-ED462E572333}"/>
              </a:ext>
            </a:extLst>
          </p:cNvPr>
          <p:cNvSpPr/>
          <p:nvPr/>
        </p:nvSpPr>
        <p:spPr>
          <a:xfrm>
            <a:off x="2453705" y="4722798"/>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107B0E5-4C7E-42F4-ACB9-6F17977885AF}"/>
              </a:ext>
            </a:extLst>
          </p:cNvPr>
          <p:cNvSpPr/>
          <p:nvPr/>
        </p:nvSpPr>
        <p:spPr>
          <a:xfrm>
            <a:off x="2309689" y="5250874"/>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5A9458A-B66F-47B1-94FB-8AD9E467511A}"/>
              </a:ext>
            </a:extLst>
          </p:cNvPr>
          <p:cNvSpPr/>
          <p:nvPr/>
        </p:nvSpPr>
        <p:spPr>
          <a:xfrm>
            <a:off x="1805633" y="5509058"/>
            <a:ext cx="1872208"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2C24A8A-333D-4A28-97D8-BAC03C8F50D4}"/>
              </a:ext>
            </a:extLst>
          </p:cNvPr>
          <p:cNvSpPr/>
          <p:nvPr/>
        </p:nvSpPr>
        <p:spPr>
          <a:xfrm>
            <a:off x="912261" y="5503973"/>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对话气泡: 圆角矩形 22">
                <a:extLst>
                  <a:ext uri="{FF2B5EF4-FFF2-40B4-BE49-F238E27FC236}">
                    <a16:creationId xmlns:a16="http://schemas.microsoft.com/office/drawing/2014/main" id="{DCFCA302-EC99-42DD-A8FA-D3418299C054}"/>
                  </a:ext>
                </a:extLst>
              </p:cNvPr>
              <p:cNvSpPr/>
              <p:nvPr/>
            </p:nvSpPr>
            <p:spPr>
              <a:xfrm>
                <a:off x="5373427" y="2276872"/>
                <a:ext cx="3384376" cy="2258882"/>
              </a:xfrm>
              <a:prstGeom prst="wedgeRoundRectCallout">
                <a:avLst>
                  <a:gd name="adj1" fmla="val -36546"/>
                  <a:gd name="adj2" fmla="val 107154"/>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t>
                </a:r>
                <a14:m>
                  <m:oMath xmlns:m="http://schemas.openxmlformats.org/officeDocument/2006/math">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r>
                      <a:rPr lang="en-US" altLang="zh-CN" sz="1400" b="0" i="1" dirty="0" smtClean="0">
                        <a:solidFill>
                          <a:schemeClr val="tx1"/>
                        </a:solidFill>
                        <a:latin typeface="Cambria Math" panose="02040503050406030204" pitchFamily="18" charset="0"/>
                        <a:ea typeface="微软雅黑" panose="020B0503020204020204" pitchFamily="34" charset="-122"/>
                      </a:rPr>
                      <m:t>&gt;0.5</m:t>
                    </m:r>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即</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bar>
                      <m:barPr>
                        <m:pos m:val="top"/>
                        <m:ctrlPr>
                          <a:rPr lang="en-US" altLang="zh-CN" sz="1400" b="1" i="1">
                            <a:solidFill>
                              <a:schemeClr val="tx1"/>
                            </a:solidFill>
                            <a:latin typeface="Cambria Math" panose="02040503050406030204" pitchFamily="18" charset="0"/>
                            <a:ea typeface="微软雅黑" panose="020B0503020204020204" pitchFamily="34" charset="-122"/>
                          </a:rPr>
                        </m:ctrlPr>
                      </m:barPr>
                      <m:e>
                        <m:sSub>
                          <m:sSubPr>
                            <m:ctrlPr>
                              <a:rPr lang="en-US" altLang="zh-CN" sz="1400" b="1" i="1" dirty="0">
                                <a:solidFill>
                                  <a:schemeClr val="tx1"/>
                                </a:solidFill>
                                <a:latin typeface="Cambria Math" panose="02040503050406030204" pitchFamily="18" charset="0"/>
                                <a:ea typeface="微软雅黑" panose="020B0503020204020204" pitchFamily="34" charset="-122"/>
                              </a:rPr>
                            </m:ctrlPr>
                          </m:sSubPr>
                          <m:e>
                            <m:r>
                              <a:rPr lang="en-US" altLang="zh-CN" sz="1400" b="1" i="1" dirty="0">
                                <a:solidFill>
                                  <a:schemeClr val="tx1"/>
                                </a:solidFill>
                                <a:latin typeface="Cambria Math" panose="02040503050406030204" pitchFamily="18" charset="0"/>
                                <a:ea typeface="微软雅黑" panose="020B0503020204020204" pitchFamily="34" charset="-122"/>
                              </a:rPr>
                              <m:t>𝒑</m:t>
                            </m:r>
                          </m:e>
                          <m:sub>
                            <m:r>
                              <a:rPr lang="en-US" altLang="zh-CN" sz="1400" b="1" i="1" dirty="0">
                                <a:solidFill>
                                  <a:schemeClr val="tx1"/>
                                </a:solidFill>
                                <a:latin typeface="Cambria Math" panose="02040503050406030204" pitchFamily="18" charset="0"/>
                                <a:ea typeface="微软雅黑" panose="020B0503020204020204" pitchFamily="34" charset="-122"/>
                              </a:rPr>
                              <m:t>𝑩</m:t>
                            </m:r>
                          </m:sub>
                        </m:sSub>
                      </m:e>
                    </m:bar>
                    <m:r>
                      <a:rPr lang="en-US" altLang="zh-CN" sz="1400" b="0" i="1" dirty="0" smtClean="0">
                        <a:solidFill>
                          <a:schemeClr val="tx1"/>
                        </a:solidFill>
                        <a:latin typeface="Cambria Math" panose="02040503050406030204" pitchFamily="18" charset="0"/>
                        <a:ea typeface="微软雅黑" panose="020B0503020204020204" pitchFamily="34" charset="-122"/>
                      </a:rPr>
                      <m:t>&lt;</m:t>
                    </m:r>
                    <m:r>
                      <a:rPr lang="en-US" altLang="zh-CN" sz="1400" i="1" dirty="0">
                        <a:solidFill>
                          <a:schemeClr val="tx1"/>
                        </a:solidFill>
                        <a:latin typeface="Cambria Math" panose="02040503050406030204" pitchFamily="18" charset="0"/>
                        <a:ea typeface="微软雅黑" panose="020B0503020204020204" pitchFamily="34" charset="-122"/>
                      </a:rPr>
                      <m:t>0.5</m:t>
                    </m:r>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285750" indent="-285750" algn="just">
                  <a:lnSpc>
                    <a:spcPts val="2200"/>
                  </a:lnSpc>
                  <a:buFont typeface="Arial" panose="020B0604020202020204" pitchFamily="34" charset="0"/>
                  <a:buChar char="•"/>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Compute robustness guarantee</a:t>
                </a:r>
              </a:p>
              <a:p>
                <a:pPr algn="just"/>
                <a14:m>
                  <m:oMathPara xmlns:m="http://schemas.openxmlformats.org/officeDocument/2006/math">
                    <m:oMathParaPr>
                      <m:jc m:val="centerGroup"/>
                    </m:oMathParaPr>
                    <m:oMath xmlns:m="http://schemas.openxmlformats.org/officeDocument/2006/math">
                      <m:r>
                        <a:rPr lang="en-US" altLang="zh-CN" sz="1400" b="1" i="1" dirty="0">
                          <a:solidFill>
                            <a:srgbClr val="C00000"/>
                          </a:solidFill>
                          <a:latin typeface="Cambria Math" panose="02040503050406030204" pitchFamily="18" charset="0"/>
                          <a:cs typeface="Times New Roman" panose="02020603050405020304" pitchFamily="18" charset="0"/>
                        </a:rPr>
                        <m:t>𝑹</m:t>
                      </m:r>
                      <m:r>
                        <a:rPr lang="en-US" altLang="zh-CN" sz="1400" b="1" i="1" dirty="0">
                          <a:solidFill>
                            <a:srgbClr val="C00000"/>
                          </a:solidFill>
                          <a:latin typeface="Cambria Math" panose="02040503050406030204" pitchFamily="18" charset="0"/>
                          <a:cs typeface="Times New Roman" panose="02020603050405020304" pitchFamily="18" charset="0"/>
                        </a:rPr>
                        <m:t>=</m:t>
                      </m:r>
                      <m:f>
                        <m:fPr>
                          <m:ctrlPr>
                            <a:rPr lang="en-US" altLang="zh-CN" sz="1400" b="1" i="1" dirty="0">
                              <a:solidFill>
                                <a:srgbClr val="C00000"/>
                              </a:solidFill>
                              <a:latin typeface="Cambria Math" panose="02040503050406030204" pitchFamily="18" charset="0"/>
                              <a:cs typeface="Times New Roman" panose="02020603050405020304" pitchFamily="18" charset="0"/>
                            </a:rPr>
                          </m:ctrlPr>
                        </m:fPr>
                        <m:num>
                          <m:r>
                            <a:rPr lang="en-US" altLang="zh-CN" sz="1400" b="1" i="1" dirty="0">
                              <a:solidFill>
                                <a:srgbClr val="C00000"/>
                              </a:solidFill>
                              <a:latin typeface="Cambria Math" panose="02040503050406030204" pitchFamily="18" charset="0"/>
                              <a:cs typeface="Times New Roman" panose="02020603050405020304" pitchFamily="18" charset="0"/>
                            </a:rPr>
                            <m:t>𝝈</m:t>
                          </m:r>
                        </m:num>
                        <m:den>
                          <m:r>
                            <a:rPr lang="en-US" altLang="zh-CN" sz="1400" b="1" i="1" dirty="0">
                              <a:solidFill>
                                <a:srgbClr val="C00000"/>
                              </a:solidFill>
                              <a:latin typeface="Cambria Math" panose="02040503050406030204" pitchFamily="18" charset="0"/>
                              <a:cs typeface="Times New Roman" panose="02020603050405020304" pitchFamily="18" charset="0"/>
                            </a:rPr>
                            <m:t>𝟐</m:t>
                          </m:r>
                        </m:den>
                      </m:f>
                      <m:d>
                        <m:dPr>
                          <m:ctrlPr>
                            <a:rPr lang="en-US" altLang="zh-CN" sz="1400" b="1" i="1" dirty="0">
                              <a:solidFill>
                                <a:srgbClr val="C00000"/>
                              </a:solidFill>
                              <a:latin typeface="Cambria Math" panose="02040503050406030204" pitchFamily="18" charset="0"/>
                              <a:cs typeface="Times New Roman" panose="02020603050405020304" pitchFamily="18" charset="0"/>
                            </a:rPr>
                          </m:ctrlPr>
                        </m:dPr>
                        <m:e>
                          <m:sSup>
                            <m:sSupPr>
                              <m:ctrlP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rgbClr val="C00000"/>
                                  </a:solidFill>
                                  <a:latin typeface="Cambria Math" panose="02040503050406030204" pitchFamily="18" charset="0"/>
                                  <a:cs typeface="Times New Roman" panose="02020603050405020304" pitchFamily="18" charset="0"/>
                                </a:rPr>
                                <m:t>𝜙</m:t>
                              </m:r>
                            </m:e>
                            <m:sup>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𝟏</m:t>
                              </m:r>
                            </m:sup>
                          </m:sSup>
                          <m:d>
                            <m:dPr>
                              <m:ctrlP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dPr>
                            <m:e>
                              <m:bar>
                                <m:barPr>
                                  <m:ctrlPr>
                                    <a:rPr lang="en-US" altLang="zh-CN" sz="1400" b="1" i="1" dirty="0">
                                      <a:solidFill>
                                        <a:srgbClr val="C00000"/>
                                      </a:solidFill>
                                      <a:latin typeface="Cambria Math" panose="02040503050406030204" pitchFamily="18" charset="0"/>
                                      <a:ea typeface="微软雅黑" panose="020B0503020204020204" pitchFamily="34" charset="-122"/>
                                    </a:rPr>
                                  </m:ctrlPr>
                                </m:barPr>
                                <m:e>
                                  <m:sSub>
                                    <m:sSubPr>
                                      <m:ctrlPr>
                                        <a:rPr lang="en-US" altLang="zh-CN" sz="1400" b="1" i="1" dirty="0">
                                          <a:solidFill>
                                            <a:srgbClr val="C00000"/>
                                          </a:solidFill>
                                          <a:latin typeface="Cambria Math" panose="02040503050406030204" pitchFamily="18" charset="0"/>
                                          <a:ea typeface="微软雅黑" panose="020B0503020204020204" pitchFamily="34" charset="-122"/>
                                        </a:rPr>
                                      </m:ctrlPr>
                                    </m:sSubPr>
                                    <m:e>
                                      <m:r>
                                        <a:rPr lang="en-US" altLang="zh-CN" sz="1400" b="1" i="1" dirty="0">
                                          <a:solidFill>
                                            <a:srgbClr val="C00000"/>
                                          </a:solidFill>
                                          <a:latin typeface="Cambria Math" panose="02040503050406030204" pitchFamily="18" charset="0"/>
                                          <a:ea typeface="微软雅黑" panose="020B0503020204020204" pitchFamily="34" charset="-122"/>
                                        </a:rPr>
                                        <m:t>𝒑</m:t>
                                      </m:r>
                                    </m:e>
                                    <m:sub>
                                      <m:r>
                                        <a:rPr lang="en-US" altLang="zh-CN" sz="1400" b="1" i="1" dirty="0">
                                          <a:solidFill>
                                            <a:srgbClr val="C00000"/>
                                          </a:solidFill>
                                          <a:latin typeface="Cambria Math" panose="02040503050406030204" pitchFamily="18" charset="0"/>
                                          <a:ea typeface="微软雅黑" panose="020B0503020204020204" pitchFamily="34" charset="-122"/>
                                        </a:rPr>
                                        <m:t>𝑨</m:t>
                                      </m:r>
                                    </m:sub>
                                  </m:sSub>
                                </m:e>
                              </m:bar>
                            </m:e>
                          </m:d>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rgbClr val="C00000"/>
                                  </a:solidFill>
                                  <a:latin typeface="Cambria Math" panose="02040503050406030204" pitchFamily="18" charset="0"/>
                                  <a:cs typeface="Times New Roman" panose="02020603050405020304" pitchFamily="18" charset="0"/>
                                </a:rPr>
                                <m:t>𝜙</m:t>
                              </m:r>
                            </m:e>
                            <m:sup>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𝟏</m:t>
                              </m:r>
                            </m:sup>
                          </m:sSup>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bar>
                            <m:barPr>
                              <m:pos m:val="top"/>
                              <m:ctrlPr>
                                <a:rPr lang="en-US" altLang="zh-CN" sz="1400" b="1" i="1">
                                  <a:solidFill>
                                    <a:srgbClr val="C00000"/>
                                  </a:solidFill>
                                  <a:latin typeface="Cambria Math" panose="02040503050406030204" pitchFamily="18" charset="0"/>
                                  <a:ea typeface="微软雅黑" panose="020B0503020204020204" pitchFamily="34" charset="-122"/>
                                </a:rPr>
                              </m:ctrlPr>
                            </m:barPr>
                            <m:e>
                              <m:sSub>
                                <m:sSubPr>
                                  <m:ctrlPr>
                                    <a:rPr lang="en-US" altLang="zh-CN" sz="1400" b="1" i="1" dirty="0">
                                      <a:solidFill>
                                        <a:srgbClr val="C00000"/>
                                      </a:solidFill>
                                      <a:latin typeface="Cambria Math" panose="02040503050406030204" pitchFamily="18" charset="0"/>
                                      <a:ea typeface="微软雅黑" panose="020B0503020204020204" pitchFamily="34" charset="-122"/>
                                    </a:rPr>
                                  </m:ctrlPr>
                                </m:sSubPr>
                                <m:e>
                                  <m:r>
                                    <a:rPr lang="en-US" altLang="zh-CN" sz="1400" b="1" i="1" dirty="0">
                                      <a:solidFill>
                                        <a:srgbClr val="C00000"/>
                                      </a:solidFill>
                                      <a:latin typeface="Cambria Math" panose="02040503050406030204" pitchFamily="18" charset="0"/>
                                      <a:ea typeface="微软雅黑" panose="020B0503020204020204" pitchFamily="34" charset="-122"/>
                                    </a:rPr>
                                    <m:t>𝒑</m:t>
                                  </m:r>
                                </m:e>
                                <m:sub>
                                  <m:r>
                                    <a:rPr lang="en-US" altLang="zh-CN" sz="1400" b="1" i="1" dirty="0">
                                      <a:solidFill>
                                        <a:srgbClr val="C00000"/>
                                      </a:solidFill>
                                      <a:latin typeface="Cambria Math" panose="02040503050406030204" pitchFamily="18" charset="0"/>
                                      <a:ea typeface="微软雅黑" panose="020B0503020204020204" pitchFamily="34" charset="-122"/>
                                    </a:rPr>
                                    <m:t>𝑩</m:t>
                                  </m:r>
                                </m:sub>
                              </m:sSub>
                            </m:e>
                          </m:bar>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e>
                      </m:d>
                      <m:r>
                        <a:rPr lang="en-US" altLang="zh-CN" sz="1400" i="1" dirty="0">
                          <a:solidFill>
                            <a:schemeClr val="tx1"/>
                          </a:solidFill>
                          <a:latin typeface="Cambria Math" panose="02040503050406030204" pitchFamily="18" charset="0"/>
                          <a:cs typeface="Times New Roman" panose="02020603050405020304" pitchFamily="18" charset="0"/>
                        </a:rPr>
                        <m:t>=</m:t>
                      </m:r>
                      <m:f>
                        <m:fPr>
                          <m:ctrlPr>
                            <a:rPr lang="en-US" altLang="zh-CN" sz="1400" i="1" dirty="0">
                              <a:solidFill>
                                <a:schemeClr val="tx1"/>
                              </a:solidFill>
                              <a:latin typeface="Cambria Math" panose="02040503050406030204" pitchFamily="18" charset="0"/>
                              <a:cs typeface="Times New Roman" panose="02020603050405020304" pitchFamily="18" charset="0"/>
                            </a:rPr>
                          </m:ctrlPr>
                        </m:fPr>
                        <m:num>
                          <m:r>
                            <a:rPr lang="en-US" altLang="zh-CN" sz="1400" i="1" dirty="0">
                              <a:solidFill>
                                <a:schemeClr val="tx1"/>
                              </a:solidFill>
                              <a:latin typeface="Cambria Math" panose="02040503050406030204" pitchFamily="18" charset="0"/>
                              <a:cs typeface="Times New Roman" panose="02020603050405020304" pitchFamily="18" charset="0"/>
                            </a:rPr>
                            <m:t>𝜎</m:t>
                          </m:r>
                        </m:num>
                        <m:den>
                          <m:r>
                            <a:rPr lang="en-US" altLang="zh-CN" sz="1400" i="1" dirty="0">
                              <a:solidFill>
                                <a:schemeClr val="tx1"/>
                              </a:solidFill>
                              <a:latin typeface="Cambria Math" panose="02040503050406030204" pitchFamily="18" charset="0"/>
                              <a:cs typeface="Times New Roman" panose="02020603050405020304" pitchFamily="18" charset="0"/>
                            </a:rPr>
                            <m:t>2</m:t>
                          </m:r>
                        </m:den>
                      </m:f>
                      <m:d>
                        <m:dPr>
                          <m:ctrlPr>
                            <a:rPr lang="en-US" altLang="zh-CN" sz="1400" i="1" dirty="0">
                              <a:solidFill>
                                <a:schemeClr val="tx1"/>
                              </a:solidFill>
                              <a:latin typeface="Cambria Math" panose="02040503050406030204" pitchFamily="18" charset="0"/>
                              <a:cs typeface="Times New Roman" panose="02020603050405020304" pitchFamily="18" charset="0"/>
                            </a:rPr>
                          </m:ctrlPr>
                        </m:dPr>
                        <m:e>
                          <m:sSup>
                            <m:sSupPr>
                              <m:ctrlP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chemeClr val="tx1"/>
                                  </a:solidFill>
                                  <a:latin typeface="Cambria Math" panose="02040503050406030204" pitchFamily="18" charset="0"/>
                                  <a:cs typeface="Times New Roman" panose="02020603050405020304" pitchFamily="18" charset="0"/>
                                </a:rPr>
                                <m:t>𝜙</m:t>
                              </m:r>
                            </m:e>
                            <m:sup>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e>
                          </m:d>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chemeClr val="tx1"/>
                                  </a:solidFill>
                                  <a:latin typeface="Cambria Math" panose="02040503050406030204" pitchFamily="18" charset="0"/>
                                  <a:cs typeface="Times New Roman" panose="02020603050405020304" pitchFamily="18" charset="0"/>
                                </a:rPr>
                                <m:t>𝜙</m:t>
                              </m:r>
                            </m:e>
                            <m:sup>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sSup>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i="1">
                              <a:solidFill>
                                <a:schemeClr val="tx1"/>
                              </a:solidFill>
                              <a:latin typeface="Cambria Math" panose="02040503050406030204" pitchFamily="18" charset="0"/>
                              <a:ea typeface="微软雅黑" panose="020B0503020204020204" pitchFamily="34" charset="-122"/>
                            </a:rPr>
                            <m:t>1−</m:t>
                          </m:r>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d>
                      <m:r>
                        <a:rPr lang="en-US" altLang="zh-CN" sz="1400" i="1" dirty="0">
                          <a:solidFill>
                            <a:schemeClr val="tx1"/>
                          </a:solidFill>
                          <a:latin typeface="Cambria Math" panose="02040503050406030204" pitchFamily="18" charset="0"/>
                          <a:cs typeface="Times New Roman" panose="02020603050405020304" pitchFamily="18" charset="0"/>
                        </a:rPr>
                        <m:t>=</m:t>
                      </m:r>
                      <m:f>
                        <m:fPr>
                          <m:ctrlPr>
                            <a:rPr lang="en-US" altLang="zh-CN" sz="1400" i="1" dirty="0">
                              <a:solidFill>
                                <a:schemeClr val="tx1"/>
                              </a:solidFill>
                              <a:latin typeface="Cambria Math" panose="02040503050406030204" pitchFamily="18" charset="0"/>
                              <a:cs typeface="Times New Roman" panose="02020603050405020304" pitchFamily="18" charset="0"/>
                            </a:rPr>
                          </m:ctrlPr>
                        </m:fPr>
                        <m:num>
                          <m:r>
                            <a:rPr lang="en-US" altLang="zh-CN" sz="1400" i="1" dirty="0">
                              <a:solidFill>
                                <a:schemeClr val="tx1"/>
                              </a:solidFill>
                              <a:latin typeface="Cambria Math" panose="02040503050406030204" pitchFamily="18" charset="0"/>
                              <a:cs typeface="Times New Roman" panose="02020603050405020304" pitchFamily="18" charset="0"/>
                            </a:rPr>
                            <m:t>𝜎</m:t>
                          </m:r>
                        </m:num>
                        <m:den>
                          <m:r>
                            <a:rPr lang="en-US" altLang="zh-CN" sz="1400" i="1" dirty="0">
                              <a:solidFill>
                                <a:schemeClr val="tx1"/>
                              </a:solidFill>
                              <a:latin typeface="Cambria Math" panose="02040503050406030204" pitchFamily="18" charset="0"/>
                              <a:cs typeface="Times New Roman" panose="02020603050405020304" pitchFamily="18" charset="0"/>
                            </a:rPr>
                            <m:t>2</m:t>
                          </m:r>
                        </m:den>
                      </m:f>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Sup>
                        <m:sSupPr>
                          <m:ctrlP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chemeClr val="tx1"/>
                              </a:solidFill>
                              <a:latin typeface="Cambria Math" panose="02040503050406030204" pitchFamily="18" charset="0"/>
                              <a:cs typeface="Times New Roman" panose="02020603050405020304" pitchFamily="18" charset="0"/>
                            </a:rPr>
                            <m:t>𝜙</m:t>
                          </m:r>
                        </m:e>
                        <m:sup>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e>
                      </m:d>
                      <m:r>
                        <a:rPr lang="en-US" altLang="zh-CN" sz="1400" i="1" dirty="0">
                          <a:solidFill>
                            <a:schemeClr val="tx1"/>
                          </a:solidFill>
                          <a:latin typeface="Cambria Math" panose="02040503050406030204" pitchFamily="18" charset="0"/>
                          <a:cs typeface="Times New Roman" panose="02020603050405020304" pitchFamily="18" charset="0"/>
                        </a:rPr>
                        <m:t>=</m:t>
                      </m:r>
                      <m:r>
                        <a:rPr lang="en-US" altLang="zh-CN" sz="1400" i="1" dirty="0" smtClean="0">
                          <a:solidFill>
                            <a:srgbClr val="C00000"/>
                          </a:solidFill>
                          <a:latin typeface="Cambria Math" panose="02040503050406030204" pitchFamily="18" charset="0"/>
                          <a:cs typeface="Times New Roman" panose="02020603050405020304" pitchFamily="18" charset="0"/>
                        </a:rPr>
                        <m:t>𝜎</m:t>
                      </m:r>
                      <m:sSup>
                        <m:sSupPr>
                          <m:ctrlPr>
                            <a:rPr lang="en-US" altLang="zh-CN" sz="1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rgbClr val="C00000"/>
                              </a:solidFill>
                              <a:latin typeface="Cambria Math" panose="02040503050406030204" pitchFamily="18" charset="0"/>
                              <a:cs typeface="Times New Roman" panose="02020603050405020304" pitchFamily="18" charset="0"/>
                            </a:rPr>
                            <m:t>𝜙</m:t>
                          </m:r>
                        </m:e>
                        <m:sup>
                          <m:r>
                            <a:rPr lang="en-US" altLang="zh-CN" sz="1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p>
                      </m:sSup>
                      <m:r>
                        <a:rPr lang="en-US" altLang="zh-CN" sz="1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bar>
                        <m:barPr>
                          <m:ctrlPr>
                            <a:rPr lang="en-US" altLang="zh-CN" sz="1400" i="1" dirty="0">
                              <a:solidFill>
                                <a:srgbClr val="C00000"/>
                              </a:solidFill>
                              <a:latin typeface="Cambria Math" panose="02040503050406030204" pitchFamily="18" charset="0"/>
                              <a:ea typeface="微软雅黑" panose="020B0503020204020204" pitchFamily="34" charset="-122"/>
                            </a:rPr>
                          </m:ctrlPr>
                        </m:barPr>
                        <m:e>
                          <m:sSub>
                            <m:sSubPr>
                              <m:ctrlPr>
                                <a:rPr lang="en-US" altLang="zh-CN" sz="1400" i="1" dirty="0">
                                  <a:solidFill>
                                    <a:srgbClr val="C00000"/>
                                  </a:solidFill>
                                  <a:latin typeface="Cambria Math" panose="02040503050406030204" pitchFamily="18" charset="0"/>
                                  <a:ea typeface="微软雅黑" panose="020B0503020204020204" pitchFamily="34" charset="-122"/>
                                </a:rPr>
                              </m:ctrlPr>
                            </m:sSubPr>
                            <m:e>
                              <m:r>
                                <a:rPr lang="en-US" altLang="zh-CN" sz="1400" i="1" dirty="0">
                                  <a:solidFill>
                                    <a:srgbClr val="C00000"/>
                                  </a:solidFill>
                                  <a:latin typeface="Cambria Math" panose="02040503050406030204" pitchFamily="18" charset="0"/>
                                  <a:ea typeface="微软雅黑" panose="020B0503020204020204" pitchFamily="34" charset="-122"/>
                                </a:rPr>
                                <m:t>𝑝</m:t>
                              </m:r>
                            </m:e>
                            <m:sub>
                              <m:r>
                                <a:rPr lang="en-US" altLang="zh-CN" sz="1400" i="1" dirty="0">
                                  <a:solidFill>
                                    <a:srgbClr val="C00000"/>
                                  </a:solidFill>
                                  <a:latin typeface="Cambria Math" panose="02040503050406030204" pitchFamily="18" charset="0"/>
                                  <a:ea typeface="微软雅黑" panose="020B0503020204020204" pitchFamily="34" charset="-122"/>
                                </a:rPr>
                                <m:t>𝐴</m:t>
                              </m:r>
                            </m:sub>
                          </m:sSub>
                        </m:e>
                      </m:bar>
                      <m:r>
                        <a:rPr lang="en-US" altLang="zh-CN" sz="1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200"/>
                  </a:lnSpc>
                  <a:buFont typeface="Arial" panose="020B0604020202020204" pitchFamily="34" charset="0"/>
                  <a:buChar char="•"/>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Return </a:t>
                </a:r>
                <a14:m>
                  <m:oMath xmlns:m="http://schemas.openxmlformats.org/officeDocument/2006/math">
                    <m:acc>
                      <m:accPr>
                        <m:chr m:val="̂"/>
                        <m:ctrlPr>
                          <a:rPr lang="en-US" altLang="zh-CN" sz="1400"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sz="1400" b="0" i="1" smtClean="0">
                                <a:solidFill>
                                  <a:schemeClr val="tx1"/>
                                </a:solidFill>
                                <a:latin typeface="Cambria Math" panose="02040503050406030204" pitchFamily="18" charset="0"/>
                                <a:cs typeface="Times New Roman" panose="02020603050405020304" pitchFamily="18" charset="0"/>
                              </a:rPr>
                            </m:ctrlPr>
                          </m:sSubPr>
                          <m:e>
                            <m:r>
                              <a:rPr lang="en-US" altLang="zh-CN" sz="1400" b="0" i="1" smtClean="0">
                                <a:solidFill>
                                  <a:schemeClr val="tx1"/>
                                </a:solidFill>
                                <a:latin typeface="Cambria Math" panose="02040503050406030204" pitchFamily="18" charset="0"/>
                                <a:cs typeface="Times New Roman" panose="02020603050405020304" pitchFamily="18" charset="0"/>
                              </a:rPr>
                              <m:t>𝑐</m:t>
                            </m:r>
                          </m:e>
                          <m:sub>
                            <m:r>
                              <a:rPr lang="en-US" altLang="zh-CN" sz="1400" b="0" i="1" smtClean="0">
                                <a:solidFill>
                                  <a:schemeClr val="tx1"/>
                                </a:solidFill>
                                <a:latin typeface="Cambria Math" panose="02040503050406030204" pitchFamily="18" charset="0"/>
                                <a:cs typeface="Times New Roman" panose="02020603050405020304" pitchFamily="18" charset="0"/>
                              </a:rPr>
                              <m:t>𝐴</m:t>
                            </m:r>
                          </m:sub>
                        </m:sSub>
                      </m:e>
                    </m:acc>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a:t>
                </a:r>
                <a14:m>
                  <m:oMath xmlns:m="http://schemas.openxmlformats.org/officeDocument/2006/math">
                    <m:r>
                      <a:rPr lang="en-US" altLang="zh-CN" sz="1400" b="1" i="1" dirty="0">
                        <a:solidFill>
                          <a:schemeClr val="tx1"/>
                        </a:solidFill>
                        <a:latin typeface="Cambria Math" panose="02040503050406030204" pitchFamily="18" charset="0"/>
                        <a:cs typeface="Times New Roman" panose="02020603050405020304" pitchFamily="18" charset="0"/>
                      </a:rPr>
                      <m:t>𝑹</m:t>
                    </m:r>
                  </m:oMath>
                </a14:m>
                <a:endPar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3" name="对话气泡: 圆角矩形 22">
                <a:extLst>
                  <a:ext uri="{FF2B5EF4-FFF2-40B4-BE49-F238E27FC236}">
                    <a16:creationId xmlns:a16="http://schemas.microsoft.com/office/drawing/2014/main" id="{DCFCA302-EC99-42DD-A8FA-D3418299C054}"/>
                  </a:ext>
                </a:extLst>
              </p:cNvPr>
              <p:cNvSpPr>
                <a:spLocks noRot="1" noChangeAspect="1" noMove="1" noResize="1" noEditPoints="1" noAdjustHandles="1" noChangeArrowheads="1" noChangeShapeType="1" noTextEdit="1"/>
              </p:cNvSpPr>
              <p:nvPr/>
            </p:nvSpPr>
            <p:spPr>
              <a:xfrm>
                <a:off x="5373427" y="2276872"/>
                <a:ext cx="3384376" cy="2258882"/>
              </a:xfrm>
              <a:prstGeom prst="wedgeRoundRectCallout">
                <a:avLst>
                  <a:gd name="adj1" fmla="val -36546"/>
                  <a:gd name="adj2" fmla="val 107154"/>
                  <a:gd name="adj3" fmla="val 16667"/>
                </a:avLst>
              </a:prstGeom>
              <a:blipFill>
                <a:blip r:embed="rId5"/>
                <a:stretch>
                  <a:fillRect/>
                </a:stretch>
              </a:blipFill>
              <a:ln>
                <a:noFill/>
              </a:ln>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6E9ED456-F445-4B68-8721-493748010C0E}"/>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920452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22</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b="0" i="0" u="none" strike="noStrike" cap="none" normalizeH="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Radius</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56522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证明</a:t>
                </a: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要证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𝑔</m:t>
                    </m:r>
                    <m:d>
                      <m:dPr>
                        <m:ctrlP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d>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unc>
                      <m:funcPr>
                        <m:ctrlPr>
                          <a:rPr lang="en-US" altLang="zh-CN" sz="2000" i="1">
                            <a:solidFill>
                              <a:schemeClr val="tx1"/>
                            </a:solidFill>
                            <a:latin typeface="Cambria Math" panose="02040503050406030204" pitchFamily="18" charset="0"/>
                          </a:rPr>
                        </m:ctrlPr>
                      </m:funcPr>
                      <m:fName>
                        <m:limLow>
                          <m:limLowPr>
                            <m:ctrlPr>
                              <a:rPr lang="en-US" altLang="zh-CN" sz="2000" i="1">
                                <a:solidFill>
                                  <a:schemeClr val="tx1"/>
                                </a:solidFill>
                                <a:latin typeface="Cambria Math" panose="02040503050406030204" pitchFamily="18" charset="0"/>
                              </a:rPr>
                            </m:ctrlPr>
                          </m:limLowPr>
                          <m:e>
                            <m:r>
                              <m:rPr>
                                <m:sty m:val="p"/>
                              </m:rPr>
                              <a:rPr lang="en-US" altLang="zh-CN" sz="2000">
                                <a:solidFill>
                                  <a:schemeClr val="tx1"/>
                                </a:solidFill>
                                <a:latin typeface="Cambria Math" panose="02040503050406030204" pitchFamily="18" charset="0"/>
                              </a:rPr>
                              <m:t>arg</m:t>
                            </m:r>
                            <m:r>
                              <a:rPr lang="en-US" altLang="zh-CN" sz="2000">
                                <a:solidFill>
                                  <a:schemeClr val="tx1"/>
                                </a:solidFill>
                                <a:latin typeface="Cambria Math" panose="02040503050406030204" pitchFamily="18" charset="0"/>
                              </a:rPr>
                              <m:t> </m:t>
                            </m:r>
                            <m:r>
                              <m:rPr>
                                <m:sty m:val="p"/>
                              </m:rPr>
                              <a:rPr lang="en-US" altLang="zh-CN" sz="2000">
                                <a:solidFill>
                                  <a:schemeClr val="tx1"/>
                                </a:solidFill>
                                <a:latin typeface="Cambria Math" panose="02040503050406030204" pitchFamily="18" charset="0"/>
                              </a:rPr>
                              <m:t>max</m:t>
                            </m:r>
                          </m:e>
                          <m:lim>
                            <m:r>
                              <a:rPr lang="en-US" altLang="zh-CN" sz="2000" i="1">
                                <a:solidFill>
                                  <a:schemeClr val="tx1"/>
                                </a:solidFill>
                                <a:latin typeface="Cambria Math" panose="02040503050406030204" pitchFamily="18" charset="0"/>
                              </a:rPr>
                              <m:t>𝑐</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𝒴</m:t>
                            </m:r>
                            <m:r>
                              <m:rPr>
                                <m:nor/>
                              </m:rPr>
                              <a:rPr lang="zh-CN" altLang="en-US" sz="2000" dirty="0">
                                <a:solidFill>
                                  <a:schemeClr val="tx1"/>
                                </a:solidFill>
                                <a:latin typeface="Times New Roman" panose="02020603050405020304" pitchFamily="18" charset="0"/>
                                <a:cs typeface="Arial" panose="020B0604020202020204" pitchFamily="34" charset="0"/>
                              </a:rPr>
                              <m:t> </m:t>
                            </m:r>
                          </m:lim>
                        </m:limLow>
                      </m:fName>
                      <m:e>
                        <m:r>
                          <a:rPr lang="en-US" altLang="zh-CN" sz="2000" i="1">
                            <a:solidFill>
                              <a:schemeClr val="tx1"/>
                            </a:solidFill>
                            <a:latin typeface="Cambria Math" panose="02040503050406030204" pitchFamily="18" charset="0"/>
                            <a:ea typeface="Cambria Math" panose="02040503050406030204" pitchFamily="18" charset="0"/>
                          </a:rPr>
                          <m:t>ℙ</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smtClean="0">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r>
                              <a:rPr lang="en-US" altLang="zh-CN" sz="2000" b="0" i="1" smtClean="0">
                                <a:solidFill>
                                  <a:schemeClr val="tx1"/>
                                </a:solidFill>
                                <a:latin typeface="Cambria Math" panose="02040503050406030204" pitchFamily="18" charset="0"/>
                                <a:cs typeface="Arial" panose="020B0604020202020204" pitchFamily="34" charset="0"/>
                              </a:rPr>
                              <m:t>+</m:t>
                            </m:r>
                            <m:r>
                              <a:rPr lang="en-US" altLang="zh-CN" sz="2000" b="0" i="1" smtClean="0">
                                <a:solidFill>
                                  <a:schemeClr val="tx1"/>
                                </a:solidFill>
                                <a:latin typeface="Cambria Math" panose="02040503050406030204" pitchFamily="18" charset="0"/>
                                <a:cs typeface="Arial" panose="020B0604020202020204" pitchFamily="34" charset="0"/>
                              </a:rPr>
                              <m:t>𝛿</m:t>
                            </m:r>
                          </m:e>
                        </m:d>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𝑐</m:t>
                        </m:r>
                        <m:r>
                          <a:rPr lang="en-US" altLang="zh-CN" sz="2000" i="1">
                            <a:solidFill>
                              <a:schemeClr val="tx1"/>
                            </a:solidFill>
                            <a:latin typeface="Cambria Math" panose="02040503050406030204" pitchFamily="18" charset="0"/>
                            <a:ea typeface="Cambria Math" panose="02040503050406030204" pitchFamily="18" charset="0"/>
                          </a:rPr>
                          <m:t>)</m:t>
                        </m:r>
                      </m:e>
                    </m:func>
                    <m:r>
                      <a:rPr lang="en-US" altLang="zh-CN" sz="2000" b="0" i="1" smtClean="0">
                        <a:solidFill>
                          <a:schemeClr val="tx1"/>
                        </a:solidFill>
                        <a:latin typeface="Cambria Math" panose="02040503050406030204" pitchFamily="18" charset="0"/>
                        <a:ea typeface="Cambria Math" panose="02040503050406030204" pitchFamily="18" charset="0"/>
                      </a:rPr>
                      <m:t>=</m:t>
                    </m:r>
                    <m:sSub>
                      <m:sSubPr>
                        <m:ctrlPr>
                          <a:rPr lang="en-US" altLang="zh-CN" sz="2000" b="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𝑐</m:t>
                        </m:r>
                      </m:e>
                      <m:sub>
                        <m:r>
                          <a:rPr lang="en-US" altLang="zh-CN" sz="2000" b="0" i="1" smtClean="0">
                            <a:solidFill>
                              <a:schemeClr val="tx1"/>
                            </a:solidFill>
                            <a:latin typeface="Cambria Math" panose="02040503050406030204" pitchFamily="18" charset="0"/>
                            <a:ea typeface="Cambria Math" panose="02040503050406030204" pitchFamily="18" charset="0"/>
                          </a:rPr>
                          <m:t>𝐴</m:t>
                        </m:r>
                      </m:sub>
                    </m:sSub>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就要证</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b="0" i="1" smtClean="0">
                                <a:latin typeface="Cambria Math" panose="02040503050406030204" pitchFamily="18" charset="0"/>
                                <a:ea typeface="Cambria Math" panose="02040503050406030204" pitchFamily="18" charset="0"/>
                              </a:rPr>
                              <m:t>𝐴</m:t>
                            </m:r>
                          </m:sub>
                        </m:sSub>
                      </m:e>
                    </m:d>
                    <m:r>
                      <a:rPr lang="en-US" altLang="zh-CN" sz="2000" b="0" i="1" smtClean="0">
                        <a:latin typeface="Cambria Math" panose="02040503050406030204" pitchFamily="18" charset="0"/>
                        <a:ea typeface="Cambria Math" panose="02040503050406030204" pitchFamily="18" charset="0"/>
                      </a:rPr>
                      <m:t>&gt;</m:t>
                    </m:r>
                    <m:func>
                      <m:funcPr>
                        <m:ctrlPr>
                          <a:rPr lang="en-US" altLang="zh-CN" sz="2000" i="1">
                            <a:latin typeface="Cambria Math" panose="02040503050406030204" pitchFamily="18" charset="0"/>
                            <a:ea typeface="Cambria Math" panose="02040503050406030204" pitchFamily="18" charset="0"/>
                          </a:rPr>
                        </m:ctrlPr>
                      </m:funcPr>
                      <m:fName>
                        <m:limLow>
                          <m:limLowPr>
                            <m:ctrlPr>
                              <a:rPr lang="en-US" altLang="zh-CN" sz="2000" i="1">
                                <a:latin typeface="Cambria Math" panose="02040503050406030204" pitchFamily="18" charset="0"/>
                                <a:ea typeface="Cambria Math" panose="02040503050406030204" pitchFamily="18" charset="0"/>
                              </a:rPr>
                            </m:ctrlPr>
                          </m:limLowPr>
                          <m:e>
                            <m:r>
                              <m:rPr>
                                <m:sty m:val="p"/>
                              </m:rPr>
                              <a:rPr lang="en-US" altLang="zh-CN" sz="200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lim>
                        </m:limLow>
                      </m:fName>
                      <m:e>
                        <m:r>
                          <a:rPr lang="en-US" altLang="zh-CN" sz="2000" i="1">
                            <a:latin typeface="Cambria Math" panose="02040503050406030204" pitchFamily="18" charset="0"/>
                            <a:ea typeface="Cambria Math" panose="02040503050406030204" pitchFamily="18" charset="0"/>
                          </a:rPr>
                          <m:t>ℙ</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𝑐</m:t>
                        </m:r>
                        <m:r>
                          <a:rPr lang="en-US" altLang="zh-CN" sz="2000" i="1">
                            <a:latin typeface="Cambria Math" panose="02040503050406030204" pitchFamily="18" charset="0"/>
                            <a:ea typeface="Cambria Math" panose="02040503050406030204" pitchFamily="18" charset="0"/>
                          </a:rPr>
                          <m:t>)</m:t>
                        </m:r>
                      </m:e>
                    </m:func>
                  </m:oMath>
                </a14:m>
                <a:endParaRPr lang="en-US" altLang="zh-CN" sz="2000" dirty="0">
                  <a:latin typeface="Times New Roman" panose="02020603050405020304" pitchFamily="18" charset="0"/>
                  <a:ea typeface="Cambria Math" panose="020405030504060302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对任意</a:t>
                </a:r>
                <a14:m>
                  <m:oMath xmlns:m="http://schemas.openxmlformats.org/officeDocument/2006/math">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b="0" i="1" smtClean="0">
                            <a:solidFill>
                              <a:schemeClr val="tx1"/>
                            </a:solidFill>
                            <a:latin typeface="Cambria Math" panose="02040503050406030204" pitchFamily="18" charset="0"/>
                            <a:ea typeface="Cambria Math" panose="02040503050406030204" pitchFamily="18" charset="0"/>
                          </a:rPr>
                          <m:t>𝐵</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证</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r>
                      <a:rPr lang="en-US" altLang="zh-CN" sz="2000" i="1">
                        <a:solidFill>
                          <a:schemeClr val="tx1"/>
                        </a:solidFill>
                        <a:latin typeface="Cambria Math" panose="02040503050406030204" pitchFamily="18" charset="0"/>
                        <a:ea typeface="Cambria Math" panose="02040503050406030204" pitchFamily="18" charset="0"/>
                      </a:rPr>
                      <m:t>&gt;</m:t>
                    </m:r>
                    <m:r>
                      <a:rPr lang="en-US" altLang="zh-CN" sz="2000" i="1">
                        <a:solidFill>
                          <a:schemeClr val="tx1"/>
                        </a:solidFill>
                        <a:latin typeface="Cambria Math" panose="02040503050406030204" pitchFamily="18" charset="0"/>
                        <a:ea typeface="Cambria Math" panose="02040503050406030204" pitchFamily="18" charset="0"/>
                      </a:rPr>
                      <m:t>ℙ</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r>
                          <a:rPr lang="en-US" altLang="zh-CN" sz="2000" b="0" i="1" smtClean="0">
                            <a:solidFill>
                              <a:schemeClr val="tx1"/>
                            </a:solidFill>
                            <a:latin typeface="Cambria Math" panose="02040503050406030204" pitchFamily="18" charset="0"/>
                            <a:cs typeface="Arial" panose="020B0604020202020204" pitchFamily="34" charset="0"/>
                          </a:rPr>
                          <m:t>+</m:t>
                        </m:r>
                        <m:r>
                          <a:rPr lang="en-US" altLang="zh-CN" sz="2000" b="0" i="1" smtClean="0">
                            <a:solidFill>
                              <a:schemeClr val="tx1"/>
                            </a:solidFill>
                            <a:latin typeface="Cambria Math" panose="02040503050406030204" pitchFamily="18" charset="0"/>
                            <a:cs typeface="Arial" panose="020B0604020202020204" pitchFamily="34" charset="0"/>
                          </a:rPr>
                          <m:t>𝛿</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565224"/>
              </a:xfrm>
              <a:prstGeom prst="rect">
                <a:avLst/>
              </a:prstGeom>
              <a:blipFill>
                <a:blip r:embed="rId3"/>
                <a:stretch>
                  <a:fillRect l="-689" t="-267" b="-146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grpSp>
        <p:nvGrpSpPr>
          <p:cNvPr id="6" name="组合 5">
            <a:extLst>
              <a:ext uri="{FF2B5EF4-FFF2-40B4-BE49-F238E27FC236}">
                <a16:creationId xmlns:a16="http://schemas.microsoft.com/office/drawing/2014/main" id="{5DEEF275-8DA6-426D-8547-203EA493D3F6}"/>
              </a:ext>
            </a:extLst>
          </p:cNvPr>
          <p:cNvGrpSpPr/>
          <p:nvPr/>
        </p:nvGrpSpPr>
        <p:grpSpPr>
          <a:xfrm>
            <a:off x="975027" y="1644040"/>
            <a:ext cx="7413398" cy="2670318"/>
            <a:chOff x="975027" y="1644040"/>
            <a:chExt cx="7413398" cy="2670318"/>
          </a:xfrm>
        </p:grpSpPr>
        <p:pic>
          <p:nvPicPr>
            <p:cNvPr id="8" name="图片 7">
              <a:extLst>
                <a:ext uri="{FF2B5EF4-FFF2-40B4-BE49-F238E27FC236}">
                  <a16:creationId xmlns:a16="http://schemas.microsoft.com/office/drawing/2014/main" id="{9EE71E7C-6544-4E2C-94EC-2DFE4A0D1BA2}"/>
                </a:ext>
              </a:extLst>
            </p:cNvPr>
            <p:cNvPicPr>
              <a:picLocks noChangeAspect="1"/>
            </p:cNvPicPr>
            <p:nvPr/>
          </p:nvPicPr>
          <p:blipFill rotWithShape="1">
            <a:blip r:embed="rId4"/>
            <a:srcRect b="89278"/>
            <a:stretch/>
          </p:blipFill>
          <p:spPr>
            <a:xfrm>
              <a:off x="975028" y="1644040"/>
              <a:ext cx="5668357" cy="288031"/>
            </a:xfrm>
            <a:prstGeom prst="rect">
              <a:avLst/>
            </a:prstGeom>
          </p:spPr>
        </p:pic>
        <p:pic>
          <p:nvPicPr>
            <p:cNvPr id="14" name="图片 13">
              <a:extLst>
                <a:ext uri="{FF2B5EF4-FFF2-40B4-BE49-F238E27FC236}">
                  <a16:creationId xmlns:a16="http://schemas.microsoft.com/office/drawing/2014/main" id="{0281CB69-0CEF-4D09-8DF8-7B8478090BA6}"/>
                </a:ext>
              </a:extLst>
            </p:cNvPr>
            <p:cNvPicPr>
              <a:picLocks noChangeAspect="1"/>
            </p:cNvPicPr>
            <p:nvPr/>
          </p:nvPicPr>
          <p:blipFill rotWithShape="1">
            <a:blip r:embed="rId4"/>
            <a:srcRect t="10001" r="69322" b="79278"/>
            <a:stretch/>
          </p:blipFill>
          <p:spPr>
            <a:xfrm>
              <a:off x="6649483" y="1644040"/>
              <a:ext cx="1738942" cy="288032"/>
            </a:xfrm>
            <a:prstGeom prst="rect">
              <a:avLst/>
            </a:prstGeom>
          </p:spPr>
        </p:pic>
        <p:pic>
          <p:nvPicPr>
            <p:cNvPr id="15" name="图片 14">
              <a:extLst>
                <a:ext uri="{FF2B5EF4-FFF2-40B4-BE49-F238E27FC236}">
                  <a16:creationId xmlns:a16="http://schemas.microsoft.com/office/drawing/2014/main" id="{43F4991C-2BDE-4DF1-94EA-44373663AFDB}"/>
                </a:ext>
              </a:extLst>
            </p:cNvPr>
            <p:cNvPicPr>
              <a:picLocks noChangeAspect="1"/>
            </p:cNvPicPr>
            <p:nvPr/>
          </p:nvPicPr>
          <p:blipFill rotWithShape="1">
            <a:blip r:embed="rId4"/>
            <a:srcRect l="30858" t="9974" b="80009"/>
            <a:stretch/>
          </p:blipFill>
          <p:spPr>
            <a:xfrm>
              <a:off x="975281" y="1977984"/>
              <a:ext cx="3919190" cy="269101"/>
            </a:xfrm>
            <a:prstGeom prst="rect">
              <a:avLst/>
            </a:prstGeom>
          </p:spPr>
        </p:pic>
        <p:pic>
          <p:nvPicPr>
            <p:cNvPr id="16" name="图片 15">
              <a:extLst>
                <a:ext uri="{FF2B5EF4-FFF2-40B4-BE49-F238E27FC236}">
                  <a16:creationId xmlns:a16="http://schemas.microsoft.com/office/drawing/2014/main" id="{F044F09C-A17B-4212-AE90-420D5E93C50C}"/>
                </a:ext>
              </a:extLst>
            </p:cNvPr>
            <p:cNvPicPr>
              <a:picLocks noChangeAspect="1"/>
            </p:cNvPicPr>
            <p:nvPr/>
          </p:nvPicPr>
          <p:blipFill rotWithShape="1">
            <a:blip r:embed="rId4"/>
            <a:srcRect t="20429" r="40901" b="70373"/>
            <a:stretch/>
          </p:blipFill>
          <p:spPr>
            <a:xfrm>
              <a:off x="4894471" y="2035566"/>
              <a:ext cx="3349937" cy="247121"/>
            </a:xfrm>
            <a:prstGeom prst="rect">
              <a:avLst/>
            </a:prstGeom>
          </p:spPr>
        </p:pic>
        <p:pic>
          <p:nvPicPr>
            <p:cNvPr id="17" name="图片 16">
              <a:extLst>
                <a:ext uri="{FF2B5EF4-FFF2-40B4-BE49-F238E27FC236}">
                  <a16:creationId xmlns:a16="http://schemas.microsoft.com/office/drawing/2014/main" id="{84376C91-94E6-40AC-AAF2-09C596E215B2}"/>
                </a:ext>
              </a:extLst>
            </p:cNvPr>
            <p:cNvPicPr>
              <a:picLocks noChangeAspect="1"/>
            </p:cNvPicPr>
            <p:nvPr/>
          </p:nvPicPr>
          <p:blipFill rotWithShape="1">
            <a:blip r:embed="rId4"/>
            <a:srcRect l="59175" t="20069" b="69092"/>
            <a:stretch/>
          </p:blipFill>
          <p:spPr>
            <a:xfrm>
              <a:off x="975028" y="2350965"/>
              <a:ext cx="2314119" cy="291183"/>
            </a:xfrm>
            <a:prstGeom prst="rect">
              <a:avLst/>
            </a:prstGeom>
          </p:spPr>
        </p:pic>
        <p:pic>
          <p:nvPicPr>
            <p:cNvPr id="18" name="图片 17">
              <a:extLst>
                <a:ext uri="{FF2B5EF4-FFF2-40B4-BE49-F238E27FC236}">
                  <a16:creationId xmlns:a16="http://schemas.microsoft.com/office/drawing/2014/main" id="{98BB5BFD-4AE0-4986-AF95-913E443CA1DF}"/>
                </a:ext>
              </a:extLst>
            </p:cNvPr>
            <p:cNvPicPr>
              <a:picLocks noChangeAspect="1"/>
            </p:cNvPicPr>
            <p:nvPr/>
          </p:nvPicPr>
          <p:blipFill rotWithShape="1">
            <a:blip r:embed="rId4"/>
            <a:srcRect l="2997" t="39490" b="46318"/>
            <a:stretch/>
          </p:blipFill>
          <p:spPr>
            <a:xfrm>
              <a:off x="1822763" y="2853443"/>
              <a:ext cx="5498475" cy="381237"/>
            </a:xfrm>
            <a:prstGeom prst="rect">
              <a:avLst/>
            </a:prstGeom>
          </p:spPr>
        </p:pic>
        <p:pic>
          <p:nvPicPr>
            <p:cNvPr id="19" name="图片 18">
              <a:extLst>
                <a:ext uri="{FF2B5EF4-FFF2-40B4-BE49-F238E27FC236}">
                  <a16:creationId xmlns:a16="http://schemas.microsoft.com/office/drawing/2014/main" id="{8F8E0173-AA01-454D-AB15-C73285E8EA2A}"/>
                </a:ext>
              </a:extLst>
            </p:cNvPr>
            <p:cNvPicPr>
              <a:picLocks noChangeAspect="1"/>
            </p:cNvPicPr>
            <p:nvPr/>
          </p:nvPicPr>
          <p:blipFill rotWithShape="1">
            <a:blip r:embed="rId4"/>
            <a:srcRect t="60861" b="25548"/>
            <a:stretch/>
          </p:blipFill>
          <p:spPr>
            <a:xfrm>
              <a:off x="975027" y="3329270"/>
              <a:ext cx="5668357" cy="365126"/>
            </a:xfrm>
            <a:prstGeom prst="rect">
              <a:avLst/>
            </a:prstGeom>
          </p:spPr>
        </p:pic>
        <p:pic>
          <p:nvPicPr>
            <p:cNvPr id="20" name="图片 19">
              <a:extLst>
                <a:ext uri="{FF2B5EF4-FFF2-40B4-BE49-F238E27FC236}">
                  <a16:creationId xmlns:a16="http://schemas.microsoft.com/office/drawing/2014/main" id="{6F1A1A9F-3FFB-420D-B5DB-E1955150E0E1}"/>
                </a:ext>
              </a:extLst>
            </p:cNvPr>
            <p:cNvPicPr>
              <a:picLocks noChangeAspect="1"/>
            </p:cNvPicPr>
            <p:nvPr/>
          </p:nvPicPr>
          <p:blipFill rotWithShape="1">
            <a:blip r:embed="rId4"/>
            <a:srcRect l="23448" t="81598"/>
            <a:stretch/>
          </p:blipFill>
          <p:spPr>
            <a:xfrm>
              <a:off x="2494704" y="3841039"/>
              <a:ext cx="4154592" cy="473319"/>
            </a:xfrm>
            <a:prstGeom prst="rect">
              <a:avLst/>
            </a:prstGeom>
          </p:spPr>
        </p:pic>
        <p:sp>
          <p:nvSpPr>
            <p:cNvPr id="21" name="矩形 20">
              <a:extLst>
                <a:ext uri="{FF2B5EF4-FFF2-40B4-BE49-F238E27FC236}">
                  <a16:creationId xmlns:a16="http://schemas.microsoft.com/office/drawing/2014/main" id="{6902FE29-92CF-4EF4-BB2A-09AD75BBA4B5}"/>
                </a:ext>
              </a:extLst>
            </p:cNvPr>
            <p:cNvSpPr/>
            <p:nvPr/>
          </p:nvSpPr>
          <p:spPr>
            <a:xfrm>
              <a:off x="1486592" y="3390033"/>
              <a:ext cx="1501232" cy="262960"/>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32910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DE4555E-DCA7-4130-B60E-815E6083F0FB}"/>
                  </a:ext>
                </a:extLst>
              </p:cNvPr>
              <p:cNvSpPr txBox="1"/>
              <p:nvPr/>
            </p:nvSpPr>
            <p:spPr>
              <a:xfrm>
                <a:off x="5498766" y="3727520"/>
                <a:ext cx="3177690" cy="2462213"/>
              </a:xfrm>
              <a:prstGeom prst="rect">
                <a:avLst/>
              </a:prstGeom>
              <a:solidFill>
                <a:schemeClr val="bg1">
                  <a:lumMod val="95000"/>
                </a:schemeClr>
              </a:solidFill>
            </p:spPr>
            <p:txBody>
              <a:bodyPr wrap="square" rtlCol="0">
                <a:spAutoFit/>
              </a:bodyPr>
              <a:lstStyle/>
              <a:p>
                <a:pPr marL="285750" indent="-285750">
                  <a:spcAft>
                    <a:spcPts val="600"/>
                  </a:spcAft>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The figure on the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left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depicts a situation where </a:t>
                </a:r>
                <a14:m>
                  <m:oMath xmlns:m="http://schemas.openxmlformats.org/officeDocument/2006/math">
                    <m:r>
                      <a:rPr lang="en-US" altLang="zh-CN" sz="1600" i="1">
                        <a:latin typeface="Cambria Math" panose="02040503050406030204" pitchFamily="18" charset="0"/>
                        <a:ea typeface="Cambria Math" panose="02040503050406030204" pitchFamily="18" charset="0"/>
                      </a:rPr>
                      <m:t>ℙ</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 &gt;</m:t>
                    </m:r>
                    <m:r>
                      <a:rPr lang="en-US" altLang="zh-CN" sz="1600" i="1">
                        <a:latin typeface="Cambria Math" panose="02040503050406030204" pitchFamily="18" charset="0"/>
                        <a:ea typeface="Cambria Math" panose="02040503050406030204" pitchFamily="18" charset="0"/>
                      </a:rPr>
                      <m:t>ℙ</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𝐵</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and hence </a:t>
                </a:r>
                <a14:m>
                  <m:oMath xmlns:m="http://schemas.openxmlformats.org/officeDocument/2006/math">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𝑔</m:t>
                    </m:r>
                    <m:d>
                      <m:dPr>
                        <m:ctrlP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𝛿</m:t>
                        </m:r>
                      </m:e>
                    </m:d>
                    <m:r>
                      <a:rPr lang="en-US" altLang="zh-CN" sz="16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16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may equal </a:t>
                </a:r>
                <a14:m>
                  <m:oMath xmlns:m="http://schemas.openxmlformats.org/officeDocument/2006/math">
                    <m:sSub>
                      <m:sSubPr>
                        <m:ctrlPr>
                          <a:rPr lang="en-US" altLang="zh-CN" sz="16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𝐴</m:t>
                        </m:r>
                      </m:sub>
                    </m:sSub>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spcAft>
                    <a:spcPts val="600"/>
                  </a:spcAft>
                  <a:buFont typeface="Arial" panose="020B0604020202020204" pitchFamily="34" charset="0"/>
                  <a:buChar char="•"/>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spcAft>
                    <a:spcPts val="600"/>
                  </a:spcAft>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The figure on the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right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depicts a situation where where </a:t>
                </a:r>
                <a14:m>
                  <m:oMath xmlns:m="http://schemas.openxmlformats.org/officeDocument/2006/math">
                    <m:r>
                      <a:rPr lang="en-US" altLang="zh-CN" sz="1600" i="1">
                        <a:latin typeface="Cambria Math" panose="02040503050406030204" pitchFamily="18" charset="0"/>
                        <a:ea typeface="Cambria Math" panose="02040503050406030204" pitchFamily="18" charset="0"/>
                      </a:rPr>
                      <m:t>ℙ</m:t>
                    </m:r>
                    <m:d>
                      <m:dPr>
                        <m:ctrlPr>
                          <a:rPr lang="en-US" altLang="zh-CN" sz="1600" i="1" dirty="0">
                            <a:latin typeface="Cambria Math" panose="02040503050406030204" pitchFamily="18" charset="0"/>
                            <a:ea typeface="Cambria Math" panose="02040503050406030204" pitchFamily="18" charset="0"/>
                          </a:rPr>
                        </m:ctrlPr>
                      </m:dPr>
                      <m:e>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𝐴</m:t>
                        </m:r>
                      </m:e>
                    </m:d>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&lt;</m:t>
                    </m:r>
                    <m:r>
                      <a:rPr lang="en-US" altLang="zh-CN" sz="1600" i="1">
                        <a:latin typeface="Cambria Math" panose="02040503050406030204" pitchFamily="18" charset="0"/>
                        <a:ea typeface="Cambria Math" panose="02040503050406030204" pitchFamily="18" charset="0"/>
                      </a:rPr>
                      <m:t>ℙ</m:t>
                    </m:r>
                    <m:d>
                      <m:dPr>
                        <m:ctrlPr>
                          <a:rPr lang="en-US" altLang="zh-CN" sz="1600" i="1" dirty="0">
                            <a:latin typeface="Cambria Math" panose="02040503050406030204" pitchFamily="18" charset="0"/>
                            <a:ea typeface="Cambria Math" panose="02040503050406030204" pitchFamily="18" charset="0"/>
                          </a:rPr>
                        </m:ctrlPr>
                      </m:dPr>
                      <m:e>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𝐵</m:t>
                        </m:r>
                      </m:e>
                    </m:d>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and hence </a:t>
                </a:r>
                <a14:m>
                  <m:oMath xmlns:m="http://schemas.openxmlformats.org/officeDocument/2006/math">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𝑔</m:t>
                    </m:r>
                    <m:d>
                      <m:dPr>
                        <m:ctrlP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𝛿</m:t>
                        </m:r>
                      </m:e>
                    </m:d>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𝐴</m:t>
                        </m:r>
                      </m:sub>
                    </m:sSub>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4" name="文本框 13">
                <a:extLst>
                  <a:ext uri="{FF2B5EF4-FFF2-40B4-BE49-F238E27FC236}">
                    <a16:creationId xmlns:a16="http://schemas.microsoft.com/office/drawing/2014/main" id="{6DE4555E-DCA7-4130-B60E-815E6083F0FB}"/>
                  </a:ext>
                </a:extLst>
              </p:cNvPr>
              <p:cNvSpPr txBox="1">
                <a:spLocks noRot="1" noChangeAspect="1" noMove="1" noResize="1" noEditPoints="1" noAdjustHandles="1" noChangeArrowheads="1" noChangeShapeType="1" noTextEdit="1"/>
              </p:cNvSpPr>
              <p:nvPr/>
            </p:nvSpPr>
            <p:spPr>
              <a:xfrm>
                <a:off x="5498766" y="3727520"/>
                <a:ext cx="3177690" cy="2462213"/>
              </a:xfrm>
              <a:prstGeom prst="rect">
                <a:avLst/>
              </a:prstGeom>
              <a:blipFill>
                <a:blip r:embed="rId3"/>
                <a:stretch>
                  <a:fillRect l="-768" t="-743" b="-222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23</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cs typeface="Times New Roman" panose="02020603050405020304" pitchFamily="18" charset="0"/>
                </a:rPr>
                <a:t>Radius</a:t>
              </a:r>
            </a:p>
          </p:txBody>
        </p:sp>
      </p:grpSp>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2470736" y="6156012"/>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9</a:t>
            </a:r>
            <a:endParaRPr lang="zh-CN" altLang="en-US" dirty="0"/>
          </a:p>
        </p:txBody>
      </p:sp>
      <p:pic>
        <p:nvPicPr>
          <p:cNvPr id="17" name="图片 16">
            <a:extLst>
              <a:ext uri="{FF2B5EF4-FFF2-40B4-BE49-F238E27FC236}">
                <a16:creationId xmlns:a16="http://schemas.microsoft.com/office/drawing/2014/main" id="{CE2B5F66-89DE-465D-ACB6-D91D63F3ADAC}"/>
              </a:ext>
            </a:extLst>
          </p:cNvPr>
          <p:cNvPicPr>
            <a:picLocks noChangeAspect="1"/>
          </p:cNvPicPr>
          <p:nvPr/>
        </p:nvPicPr>
        <p:blipFill>
          <a:blip r:embed="rId4"/>
          <a:stretch>
            <a:fillRect/>
          </a:stretch>
        </p:blipFill>
        <p:spPr>
          <a:xfrm>
            <a:off x="467975" y="3727520"/>
            <a:ext cx="4966040" cy="2478983"/>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7556B91-25B3-4734-890D-271DBBB95FE6}"/>
                  </a:ext>
                </a:extLst>
              </p:cNvPr>
              <p:cNvSpPr txBox="1"/>
              <p:nvPr/>
            </p:nvSpPr>
            <p:spPr>
              <a:xfrm>
                <a:off x="564617" y="1574790"/>
                <a:ext cx="7967823" cy="189295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Illustration of the proof of Theorem 1. </a:t>
                </a:r>
              </a:p>
              <a:p>
                <a:pPr marL="342900" indent="-342900">
                  <a:spcAft>
                    <a:spcPts val="600"/>
                  </a:spcAft>
                  <a:buFont typeface="Wingdings" panose="05000000000000000000" pitchFamily="2" charset="2"/>
                  <a:buChar char="Ø"/>
                </a:pPr>
                <a:r>
                  <a:rPr lang="zh-CN" altLang="en-US" sz="2000" dirty="0">
                    <a:solidFill>
                      <a:schemeClr val="tx1"/>
                    </a:solidFill>
                    <a:ea typeface="Cambria Math" panose="02040503050406030204" pitchFamily="18" charset="0"/>
                  </a:rPr>
                  <a:t> </a:t>
                </a:r>
                <a:r>
                  <a:rPr lang="zh-CN" altLang="en-US" sz="1600" dirty="0">
                    <a:solidFill>
                      <a:schemeClr val="tx1"/>
                    </a:solidFill>
                    <a:ea typeface="Cambria Math" panose="02040503050406030204" pitchFamily="18" charset="0"/>
                  </a:rPr>
                  <a:t>当且仅当 </a:t>
                </a:r>
                <a14:m>
                  <m:oMath xmlns:m="http://schemas.openxmlformats.org/officeDocument/2006/math">
                    <m:r>
                      <a:rPr lang="en-US" altLang="zh-CN" sz="1600" i="1">
                        <a:solidFill>
                          <a:schemeClr val="tx1"/>
                        </a:solidFill>
                        <a:latin typeface="Cambria Math" panose="02040503050406030204" pitchFamily="18" charset="0"/>
                        <a:ea typeface="Cambria Math" panose="02040503050406030204" pitchFamily="18" charset="0"/>
                      </a:rPr>
                      <m:t>ℙ</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𝑌</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𝐴</m:t>
                            </m:r>
                          </m:e>
                        </m:d>
                      </m:e>
                    </m:d>
                    <m:r>
                      <a:rPr lang="en-US" altLang="zh-CN" sz="1600" i="1">
                        <a:solidFill>
                          <a:schemeClr val="tx1"/>
                        </a:solidFill>
                        <a:latin typeface="Cambria Math" panose="02040503050406030204" pitchFamily="18" charset="0"/>
                        <a:ea typeface="Cambria Math" panose="02040503050406030204" pitchFamily="18" charset="0"/>
                      </a:rPr>
                      <m:t>&gt;</m:t>
                    </m:r>
                    <m:r>
                      <a:rPr lang="en-US" altLang="zh-CN" sz="1600" i="1">
                        <a:solidFill>
                          <a:schemeClr val="tx1"/>
                        </a:solidFill>
                        <a:latin typeface="Cambria Math" panose="02040503050406030204" pitchFamily="18" charset="0"/>
                        <a:ea typeface="Cambria Math" panose="02040503050406030204" pitchFamily="18" charset="0"/>
                      </a:rPr>
                      <m:t>ℙ</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𝑌</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𝐵</m:t>
                            </m:r>
                          </m:e>
                        </m:d>
                      </m:e>
                    </m:d>
                  </m:oMath>
                </a14:m>
                <a:r>
                  <a:rPr lang="zh-CN" altLang="en-US" sz="1600" dirty="0">
                    <a:solidFill>
                      <a:schemeClr val="tx1"/>
                    </a:solidFill>
                    <a:ea typeface="Cambria Math" panose="02040503050406030204" pitchFamily="18" charset="0"/>
                  </a:rPr>
                  <a:t>成立，有</a:t>
                </a:r>
                <a14:m>
                  <m:oMath xmlns:m="http://schemas.openxmlformats.org/officeDocument/2006/math">
                    <m:r>
                      <a:rPr lang="en-US" altLang="zh-CN" sz="1600" i="1">
                        <a:solidFill>
                          <a:schemeClr val="tx1"/>
                        </a:solidFill>
                        <a:latin typeface="Cambria Math" panose="02040503050406030204" pitchFamily="18" charset="0"/>
                        <a:ea typeface="Cambria Math" panose="02040503050406030204" pitchFamily="18" charset="0"/>
                      </a:rPr>
                      <m:t>ℙ</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𝑥</m:t>
                            </m:r>
                            <m:r>
                              <a:rPr lang="en-US" altLang="zh-CN" sz="1600" i="1">
                                <a:solidFill>
                                  <a:schemeClr val="tx1"/>
                                </a:solidFill>
                                <a:latin typeface="Cambria Math" panose="02040503050406030204" pitchFamily="18" charset="0"/>
                                <a:ea typeface="Cambria Math" panose="02040503050406030204" pitchFamily="18" charset="0"/>
                              </a:rPr>
                              <m:t>+</m:t>
                            </m:r>
                            <m:r>
                              <a:rPr lang="zh-CN" altLang="en-US" sz="1600" i="1">
                                <a:solidFill>
                                  <a:schemeClr val="tx1"/>
                                </a:solidFill>
                                <a:latin typeface="Cambria Math" panose="02040503050406030204" pitchFamily="18" charset="0"/>
                                <a:cs typeface="Arial" panose="020B0604020202020204" pitchFamily="34" charset="0"/>
                              </a:rPr>
                              <m:t>𝜀</m:t>
                            </m:r>
                            <m:r>
                              <a:rPr lang="en-US" altLang="zh-CN" sz="1600" i="1">
                                <a:solidFill>
                                  <a:schemeClr val="tx1"/>
                                </a:solidFill>
                                <a:latin typeface="Cambria Math" panose="02040503050406030204" pitchFamily="18" charset="0"/>
                                <a:cs typeface="Arial" panose="020B0604020202020204" pitchFamily="34" charset="0"/>
                              </a:rPr>
                              <m:t>+</m:t>
                            </m:r>
                            <m:r>
                              <a:rPr lang="en-US" altLang="zh-CN" sz="1600" i="1">
                                <a:solidFill>
                                  <a:schemeClr val="tx1"/>
                                </a:solidFill>
                                <a:latin typeface="Cambria Math" panose="02040503050406030204" pitchFamily="18" charset="0"/>
                                <a:cs typeface="Arial" panose="020B0604020202020204" pitchFamily="34" charset="0"/>
                              </a:rPr>
                              <m:t>𝛿</m:t>
                            </m:r>
                          </m:e>
                        </m:d>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a:solidFill>
                                  <a:schemeClr val="tx1"/>
                                </a:solidFill>
                                <a:latin typeface="Cambria Math" panose="02040503050406030204" pitchFamily="18" charset="0"/>
                                <a:ea typeface="Cambria Math" panose="02040503050406030204" pitchFamily="18" charset="0"/>
                              </a:rPr>
                              <m:t>𝑐</m:t>
                            </m:r>
                          </m:e>
                          <m:sub>
                            <m:r>
                              <a:rPr lang="en-US" altLang="zh-CN" sz="1600" i="1">
                                <a:solidFill>
                                  <a:schemeClr val="tx1"/>
                                </a:solidFill>
                                <a:latin typeface="Cambria Math" panose="02040503050406030204" pitchFamily="18" charset="0"/>
                                <a:ea typeface="Cambria Math" panose="02040503050406030204" pitchFamily="18" charset="0"/>
                              </a:rPr>
                              <m:t>𝐴</m:t>
                            </m:r>
                          </m:sub>
                        </m:sSub>
                      </m:e>
                    </m:d>
                    <m:r>
                      <a:rPr lang="en-US" altLang="zh-CN" sz="1600" i="1">
                        <a:solidFill>
                          <a:schemeClr val="tx1"/>
                        </a:solidFill>
                        <a:latin typeface="Cambria Math" panose="02040503050406030204" pitchFamily="18" charset="0"/>
                        <a:ea typeface="Cambria Math" panose="02040503050406030204" pitchFamily="18" charset="0"/>
                      </a:rPr>
                      <m:t>&gt;</m:t>
                    </m:r>
                    <m:r>
                      <a:rPr lang="en-US" altLang="zh-CN" sz="1600" i="1">
                        <a:solidFill>
                          <a:schemeClr val="tx1"/>
                        </a:solidFill>
                        <a:latin typeface="Cambria Math" panose="02040503050406030204" pitchFamily="18" charset="0"/>
                        <a:ea typeface="Cambria Math" panose="02040503050406030204" pitchFamily="18" charset="0"/>
                      </a:rPr>
                      <m:t>ℙ</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𝑥</m:t>
                        </m:r>
                        <m:r>
                          <a:rPr lang="en-US" altLang="zh-CN" sz="1600" i="1">
                            <a:solidFill>
                              <a:schemeClr val="tx1"/>
                            </a:solidFill>
                            <a:latin typeface="Cambria Math" panose="02040503050406030204" pitchFamily="18" charset="0"/>
                            <a:ea typeface="Cambria Math" panose="02040503050406030204" pitchFamily="18" charset="0"/>
                          </a:rPr>
                          <m:t>+</m:t>
                        </m:r>
                        <m:r>
                          <a:rPr lang="zh-CN" altLang="en-US" sz="1600" i="1">
                            <a:solidFill>
                              <a:schemeClr val="tx1"/>
                            </a:solidFill>
                            <a:latin typeface="Cambria Math" panose="02040503050406030204" pitchFamily="18" charset="0"/>
                            <a:cs typeface="Arial" panose="020B0604020202020204" pitchFamily="34" charset="0"/>
                          </a:rPr>
                          <m:t>𝜀</m:t>
                        </m:r>
                        <m:r>
                          <a:rPr lang="en-US" altLang="zh-CN" sz="1600" i="1">
                            <a:solidFill>
                              <a:schemeClr val="tx1"/>
                            </a:solidFill>
                            <a:latin typeface="Cambria Math" panose="02040503050406030204" pitchFamily="18" charset="0"/>
                            <a:cs typeface="Arial" panose="020B0604020202020204" pitchFamily="34" charset="0"/>
                          </a:rPr>
                          <m:t>+</m:t>
                        </m:r>
                        <m:r>
                          <a:rPr lang="en-US" altLang="zh-CN" sz="1600" i="1">
                            <a:solidFill>
                              <a:schemeClr val="tx1"/>
                            </a:solidFill>
                            <a:latin typeface="Cambria Math" panose="02040503050406030204" pitchFamily="18" charset="0"/>
                            <a:cs typeface="Arial" panose="020B0604020202020204" pitchFamily="34" charset="0"/>
                          </a:rPr>
                          <m:t>𝛿</m:t>
                        </m:r>
                      </m:e>
                    </m:d>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zh-CN" sz="1600" dirty="0">
                  <a:solidFill>
                    <a:schemeClr val="tx1"/>
                  </a:solidFill>
                  <a:latin typeface="Times New Roman" panose="02020603050405020304" pitchFamily="18" charset="0"/>
                  <a:cs typeface="Times New Roman" panose="02020603050405020304" pitchFamily="18" charset="0"/>
                </a:endParaRPr>
              </a:p>
              <a:p>
                <a:pPr marL="342900" indent="-342900">
                  <a:lnSpc>
                    <a:spcPts val="2400"/>
                  </a:lnSpc>
                  <a:spcAft>
                    <a:spcPts val="600"/>
                  </a:spcAf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定义：</a:t>
                </a:r>
                <a14:m>
                  <m:oMath xmlns:m="http://schemas.openxmlformats.org/officeDocument/2006/math">
                    <m:r>
                      <a:rPr lang="en-US" altLang="zh-CN" sz="1600" i="1">
                        <a:latin typeface="Cambria Math" panose="02040503050406030204" pitchFamily="18" charset="0"/>
                        <a:cs typeface="Times New Roman" panose="02020603050405020304" pitchFamily="18" charset="0"/>
                      </a:rPr>
                      <m:t>𝐴</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𝛿</m:t>
                        </m:r>
                      </m:e>
                      <m:sup>
                        <m:r>
                          <a:rPr lang="en-US" altLang="zh-CN" sz="1600" i="1">
                            <a:latin typeface="Cambria Math" panose="02040503050406030204" pitchFamily="18" charset="0"/>
                            <a:cs typeface="Times New Roman" panose="02020603050405020304" pitchFamily="18" charset="0"/>
                          </a:rPr>
                          <m:t>𝑇</m:t>
                        </m:r>
                      </m:sup>
                    </m:sSup>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𝑥</m:t>
                        </m:r>
                      </m:e>
                    </m:d>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𝜎</m:t>
                    </m:r>
                    <m:d>
                      <m:dPr>
                        <m:begChr m:val="|"/>
                        <m:endChr m:val="|"/>
                        <m:ctrlPr>
                          <a:rPr lang="en-US" altLang="zh-CN" sz="1600" i="1">
                            <a:latin typeface="Cambria Math" panose="02040503050406030204" pitchFamily="18" charset="0"/>
                            <a:cs typeface="Times New Roman" panose="02020603050405020304" pitchFamily="18" charset="0"/>
                          </a:rPr>
                        </m:ctrlPr>
                      </m:dPr>
                      <m:e>
                        <m:d>
                          <m:dPr>
                            <m:begChr m:val="|"/>
                            <m:endChr m:val="|"/>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𝛿</m:t>
                            </m:r>
                          </m:e>
                        </m:d>
                      </m:e>
                    </m:d>
                    <m:sSup>
                      <m:sSupPr>
                        <m:ctrlPr>
                          <a:rPr lang="en-US" altLang="zh-CN" sz="1600" i="1">
                            <a:latin typeface="Cambria Math" panose="02040503050406030204" pitchFamily="18" charset="0"/>
                            <a:cs typeface="Times New Roman" panose="02020603050405020304" pitchFamily="18" charset="0"/>
                          </a:rPr>
                        </m:ctrlPr>
                      </m:sSupPr>
                      <m:e>
                        <m:r>
                          <a:rPr lang="zh-CN" altLang="en-US" sz="1600" i="1">
                            <a:latin typeface="Cambria Math" panose="02040503050406030204" pitchFamily="18" charset="0"/>
                            <a:cs typeface="Times New Roman" panose="02020603050405020304" pitchFamily="18" charset="0"/>
                          </a:rPr>
                          <m:t>𝜙</m:t>
                        </m:r>
                      </m:e>
                      <m:sup>
                        <m:r>
                          <a:rPr lang="en-US" altLang="zh-CN" sz="1600" i="1">
                            <a:latin typeface="Cambria Math" panose="02040503050406030204" pitchFamily="18" charset="0"/>
                            <a:cs typeface="Times New Roman" panose="02020603050405020304" pitchFamily="18" charset="0"/>
                          </a:rPr>
                          <m:t>−1</m:t>
                        </m:r>
                      </m:sup>
                    </m:sSup>
                    <m:r>
                      <a:rPr lang="en-US" altLang="zh-CN" sz="1600" i="1">
                        <a:latin typeface="Cambria Math" panose="02040503050406030204" pitchFamily="18" charset="0"/>
                        <a:cs typeface="Times New Roman" panose="02020603050405020304" pitchFamily="18" charset="0"/>
                      </a:rPr>
                      <m:t>(</m:t>
                    </m:r>
                    <m:bar>
                      <m:barPr>
                        <m:ctrlPr>
                          <a:rPr lang="en-US" altLang="zh-CN" sz="1600" i="1" dirty="0">
                            <a:latin typeface="Cambria Math" panose="02040503050406030204" pitchFamily="18" charset="0"/>
                            <a:ea typeface="微软雅黑" panose="020B0503020204020204" pitchFamily="34" charset="-122"/>
                          </a:rPr>
                        </m:ctrlPr>
                      </m:barPr>
                      <m:e>
                        <m:sSub>
                          <m:sSubPr>
                            <m:ctrlPr>
                              <a:rPr lang="en-US" altLang="zh-CN" sz="1600" i="1" dirty="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𝑝</m:t>
                            </m:r>
                          </m:e>
                          <m:sub>
                            <m:r>
                              <a:rPr lang="en-US" altLang="zh-CN" sz="1600" i="1" dirty="0">
                                <a:latin typeface="Cambria Math" panose="02040503050406030204" pitchFamily="18" charset="0"/>
                                <a:ea typeface="微软雅黑" panose="020B0503020204020204" pitchFamily="34" charset="-122"/>
                              </a:rPr>
                              <m:t>𝐴</m:t>
                            </m:r>
                          </m:sub>
                        </m:sSub>
                      </m:e>
                    </m:bar>
                    <m:r>
                      <a:rPr lang="en-US" altLang="zh-CN" sz="1600" i="1">
                        <a:latin typeface="Cambria Math" panose="02040503050406030204" pitchFamily="18" charset="0"/>
                        <a:cs typeface="Times New Roman" panose="02020603050405020304" pitchFamily="18" charset="0"/>
                      </a:rPr>
                      <m:t>)}</m:t>
                    </m:r>
                  </m:oMath>
                </a14:m>
                <a:r>
                  <a:rPr lang="en-US" altLang="zh-CN" sz="1600" dirty="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cs typeface="Times New Roman" panose="02020603050405020304" pitchFamily="18" charset="0"/>
                      </a:rPr>
                      <m:t>𝐵</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𝛿</m:t>
                        </m:r>
                      </m:e>
                      <m:sup>
                        <m:r>
                          <a:rPr lang="en-US" altLang="zh-CN" sz="1600" i="1">
                            <a:latin typeface="Cambria Math" panose="02040503050406030204" pitchFamily="18" charset="0"/>
                            <a:cs typeface="Times New Roman" panose="02020603050405020304" pitchFamily="18" charset="0"/>
                          </a:rPr>
                          <m:t>𝑇</m:t>
                        </m:r>
                      </m:sup>
                    </m:sSup>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𝑥</m:t>
                        </m:r>
                      </m:e>
                    </m:d>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𝜎</m:t>
                    </m:r>
                    <m:d>
                      <m:dPr>
                        <m:begChr m:val="|"/>
                        <m:endChr m:val="|"/>
                        <m:ctrlPr>
                          <a:rPr lang="en-US" altLang="zh-CN" sz="1600" i="1">
                            <a:latin typeface="Cambria Math" panose="02040503050406030204" pitchFamily="18" charset="0"/>
                            <a:cs typeface="Times New Roman" panose="02020603050405020304" pitchFamily="18" charset="0"/>
                          </a:rPr>
                        </m:ctrlPr>
                      </m:dPr>
                      <m:e>
                        <m:d>
                          <m:dPr>
                            <m:begChr m:val="|"/>
                            <m:endChr m:val="|"/>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𝛿</m:t>
                            </m:r>
                          </m:e>
                        </m:d>
                      </m:e>
                    </m:d>
                    <m:sSup>
                      <m:sSupPr>
                        <m:ctrlPr>
                          <a:rPr lang="en-US" altLang="zh-CN" sz="1600" i="1">
                            <a:latin typeface="Cambria Math" panose="02040503050406030204" pitchFamily="18" charset="0"/>
                            <a:cs typeface="Times New Roman" panose="02020603050405020304" pitchFamily="18" charset="0"/>
                          </a:rPr>
                        </m:ctrlPr>
                      </m:sSupPr>
                      <m:e>
                        <m:r>
                          <a:rPr lang="zh-CN" altLang="en-US" sz="1600" i="1">
                            <a:latin typeface="Cambria Math" panose="02040503050406030204" pitchFamily="18" charset="0"/>
                            <a:cs typeface="Times New Roman" panose="02020603050405020304" pitchFamily="18" charset="0"/>
                          </a:rPr>
                          <m:t>𝜙</m:t>
                        </m:r>
                      </m:e>
                      <m:sup>
                        <m:r>
                          <a:rPr lang="en-US" altLang="zh-CN" sz="1600" i="1">
                            <a:latin typeface="Cambria Math" panose="02040503050406030204" pitchFamily="18" charset="0"/>
                            <a:cs typeface="Times New Roman" panose="02020603050405020304" pitchFamily="18" charset="0"/>
                          </a:rPr>
                          <m:t>−1</m:t>
                        </m:r>
                      </m:sup>
                    </m:sSup>
                    <m:r>
                      <a:rPr lang="en-US" altLang="zh-CN" sz="1600" i="1">
                        <a:latin typeface="Cambria Math" panose="02040503050406030204" pitchFamily="18" charset="0"/>
                        <a:cs typeface="Times New Roman" panose="02020603050405020304" pitchFamily="18" charset="0"/>
                      </a:rPr>
                      <m:t>(</m:t>
                    </m:r>
                    <m:bar>
                      <m:barPr>
                        <m:pos m:val="top"/>
                        <m:ctrlPr>
                          <a:rPr lang="en-US" altLang="zh-CN" sz="1600" i="1">
                            <a:latin typeface="Cambria Math" panose="02040503050406030204" pitchFamily="18" charset="0"/>
                            <a:ea typeface="微软雅黑" panose="020B0503020204020204" pitchFamily="34" charset="-122"/>
                          </a:rPr>
                        </m:ctrlPr>
                      </m:barPr>
                      <m:e>
                        <m:sSub>
                          <m:sSubPr>
                            <m:ctrlPr>
                              <a:rPr lang="en-US" altLang="zh-CN" sz="1600" i="1" dirty="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𝑝</m:t>
                            </m:r>
                          </m:e>
                          <m:sub>
                            <m:r>
                              <a:rPr lang="en-US" altLang="zh-CN" sz="1600" i="1" dirty="0">
                                <a:latin typeface="Cambria Math" panose="02040503050406030204" pitchFamily="18" charset="0"/>
                                <a:ea typeface="微软雅黑" panose="020B0503020204020204" pitchFamily="34" charset="-122"/>
                              </a:rPr>
                              <m:t>𝐵</m:t>
                            </m:r>
                          </m:sub>
                        </m:sSub>
                      </m:e>
                    </m:bar>
                    <m:r>
                      <a:rPr lang="en-US" altLang="zh-CN" sz="1600" i="1">
                        <a:latin typeface="Cambria Math" panose="02040503050406030204" pitchFamily="18" charset="0"/>
                        <a:cs typeface="Times New Roman" panose="02020603050405020304" pitchFamily="18" charset="0"/>
                      </a:rPr>
                      <m:t>)}</m:t>
                    </m:r>
                  </m:oMath>
                </a14:m>
                <a:endParaRPr lang="en-US" altLang="zh-CN" sz="1600" dirty="0">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r>
                  <a:rPr lang="en-US" altLang="zh-CN" sz="2000" dirty="0">
                    <a:solidFill>
                      <a:schemeClr val="tx1"/>
                    </a:solidFill>
                    <a:ea typeface="Cambria Math" panose="02040503050406030204" pitchFamily="18" charset="0"/>
                  </a:rPr>
                  <a:t> </a:t>
                </a:r>
                <a14:m>
                  <m:oMath xmlns:m="http://schemas.openxmlformats.org/officeDocument/2006/math">
                    <m:r>
                      <a:rPr lang="en-US" altLang="zh-CN" sz="1600" i="1">
                        <a:solidFill>
                          <a:schemeClr val="tx1"/>
                        </a:solidFill>
                        <a:latin typeface="Cambria Math" panose="02040503050406030204" pitchFamily="18" charset="0"/>
                        <a:ea typeface="Cambria Math" panose="02040503050406030204" pitchFamily="18" charset="0"/>
                      </a:rPr>
                      <m:t>ℙ</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𝑌</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𝐴</m:t>
                            </m:r>
                          </m:e>
                        </m:d>
                      </m:e>
                    </m:d>
                    <m:r>
                      <a:rPr lang="en-US" altLang="zh-CN" sz="1600" i="1">
                        <a:solidFill>
                          <a:schemeClr val="tx1"/>
                        </a:solidFill>
                        <a:latin typeface="Cambria Math" panose="02040503050406030204" pitchFamily="18" charset="0"/>
                        <a:ea typeface="Cambria Math" panose="02040503050406030204" pitchFamily="18" charset="0"/>
                      </a:rPr>
                      <m:t>=</m:t>
                    </m:r>
                    <m:r>
                      <a:rPr lang="zh-CN" altLang="en-US" sz="1600" i="1">
                        <a:solidFill>
                          <a:schemeClr val="tx1"/>
                        </a:solidFill>
                        <a:latin typeface="Cambria Math" panose="02040503050406030204" pitchFamily="18" charset="0"/>
                        <a:cs typeface="Times New Roman" panose="02020603050405020304" pitchFamily="18" charset="0"/>
                      </a:rPr>
                      <m:t>𝜙</m:t>
                    </m:r>
                    <m:r>
                      <a:rPr lang="en-US" altLang="zh-CN" sz="1600" i="1">
                        <a:solidFill>
                          <a:schemeClr val="tx1"/>
                        </a:solidFill>
                        <a:latin typeface="Cambria Math" panose="02040503050406030204" pitchFamily="18" charset="0"/>
                        <a:cs typeface="Times New Roman" panose="02020603050405020304" pitchFamily="18" charset="0"/>
                      </a:rPr>
                      <m:t>(</m:t>
                    </m:r>
                    <m:sSup>
                      <m:sSupPr>
                        <m:ctrlPr>
                          <a:rPr lang="en-US" altLang="zh-CN" sz="1600" i="1">
                            <a:solidFill>
                              <a:schemeClr val="tx1"/>
                            </a:solidFill>
                            <a:latin typeface="Cambria Math" panose="02040503050406030204" pitchFamily="18" charset="0"/>
                            <a:cs typeface="Times New Roman" panose="02020603050405020304" pitchFamily="18" charset="0"/>
                          </a:rPr>
                        </m:ctrlPr>
                      </m:sSupPr>
                      <m:e>
                        <m:r>
                          <a:rPr lang="zh-CN" altLang="en-US" sz="1600" i="1">
                            <a:solidFill>
                              <a:schemeClr val="tx1"/>
                            </a:solidFill>
                            <a:latin typeface="Cambria Math" panose="02040503050406030204" pitchFamily="18" charset="0"/>
                            <a:cs typeface="Times New Roman" panose="02020603050405020304" pitchFamily="18" charset="0"/>
                          </a:rPr>
                          <m:t>𝜙</m:t>
                        </m:r>
                      </m:e>
                      <m:sup>
                        <m:r>
                          <a:rPr lang="en-US" altLang="zh-CN" sz="1600" i="1">
                            <a:solidFill>
                              <a:schemeClr val="tx1"/>
                            </a:solidFill>
                            <a:latin typeface="Cambria Math" panose="02040503050406030204" pitchFamily="18" charset="0"/>
                            <a:cs typeface="Times New Roman" panose="02020603050405020304" pitchFamily="18" charset="0"/>
                          </a:rPr>
                          <m:t>−1</m:t>
                        </m:r>
                      </m:sup>
                    </m:sSup>
                    <m:d>
                      <m:dPr>
                        <m:ctrlPr>
                          <a:rPr lang="en-US" altLang="zh-CN" sz="1600" i="1">
                            <a:solidFill>
                              <a:schemeClr val="tx1"/>
                            </a:solidFill>
                            <a:latin typeface="Cambria Math" panose="02040503050406030204" pitchFamily="18" charset="0"/>
                            <a:cs typeface="Times New Roman" panose="02020603050405020304" pitchFamily="18" charset="0"/>
                          </a:rPr>
                        </m:ctrlPr>
                      </m:dPr>
                      <m:e>
                        <m:bar>
                          <m:barPr>
                            <m:ctrlPr>
                              <a:rPr lang="en-US" altLang="zh-CN" sz="16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600" i="1" dirty="0">
                                    <a:solidFill>
                                      <a:schemeClr val="tx1"/>
                                    </a:solidFill>
                                    <a:latin typeface="Cambria Math" panose="02040503050406030204" pitchFamily="18" charset="0"/>
                                    <a:ea typeface="微软雅黑" panose="020B0503020204020204" pitchFamily="34" charset="-122"/>
                                  </a:rPr>
                                </m:ctrlPr>
                              </m:sSubPr>
                              <m:e>
                                <m:r>
                                  <a:rPr lang="en-US" altLang="zh-CN" sz="1600" i="1" dirty="0">
                                    <a:solidFill>
                                      <a:schemeClr val="tx1"/>
                                    </a:solidFill>
                                    <a:latin typeface="Cambria Math" panose="02040503050406030204" pitchFamily="18" charset="0"/>
                                    <a:ea typeface="微软雅黑" panose="020B0503020204020204" pitchFamily="34" charset="-122"/>
                                  </a:rPr>
                                  <m:t>𝑝</m:t>
                                </m:r>
                              </m:e>
                              <m:sub>
                                <m:r>
                                  <a:rPr lang="en-US" altLang="zh-CN" sz="1600" i="1" dirty="0">
                                    <a:solidFill>
                                      <a:schemeClr val="tx1"/>
                                    </a:solidFill>
                                    <a:latin typeface="Cambria Math" panose="02040503050406030204" pitchFamily="18" charset="0"/>
                                    <a:ea typeface="微软雅黑" panose="020B0503020204020204" pitchFamily="34" charset="-122"/>
                                  </a:rPr>
                                  <m:t>𝐴</m:t>
                                </m:r>
                              </m:sub>
                            </m:sSub>
                          </m:e>
                        </m:bar>
                      </m:e>
                    </m:d>
                    <m:r>
                      <a:rPr lang="en-US" altLang="zh-CN" sz="1600" i="1">
                        <a:solidFill>
                          <a:schemeClr val="tx1"/>
                        </a:solidFill>
                        <a:latin typeface="Cambria Math" panose="02040503050406030204" pitchFamily="18" charset="0"/>
                        <a:cs typeface="Times New Roman" panose="02020603050405020304" pitchFamily="18" charset="0"/>
                      </a:rPr>
                      <m:t>−</m:t>
                    </m:r>
                    <m:f>
                      <m:fPr>
                        <m:ctrlPr>
                          <a:rPr lang="en-US" altLang="zh-CN" sz="1600" i="1" dirty="0">
                            <a:solidFill>
                              <a:schemeClr val="tx1"/>
                            </a:solidFill>
                            <a:latin typeface="Cambria Math" panose="02040503050406030204" pitchFamily="18" charset="0"/>
                            <a:ea typeface="微软雅黑" panose="020B0503020204020204" pitchFamily="34" charset="-122"/>
                          </a:rPr>
                        </m:ctrlPr>
                      </m:fPr>
                      <m:num>
                        <m:d>
                          <m:dPr>
                            <m:begChr m:val="|"/>
                            <m:endChr m:val="|"/>
                            <m:ctrlPr>
                              <a:rPr lang="en-US" altLang="zh-CN"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altLang="zh-CN" sz="1600" i="1">
                                    <a:solidFill>
                                      <a:schemeClr val="tx1"/>
                                    </a:solidFill>
                                    <a:latin typeface="Cambria Math" panose="02040503050406030204" pitchFamily="18" charset="0"/>
                                    <a:cs typeface="Times New Roman" panose="02020603050405020304" pitchFamily="18" charset="0"/>
                                  </a:rPr>
                                </m:ctrlPr>
                              </m:dPr>
                              <m:e>
                                <m:r>
                                  <a:rPr lang="en-US" altLang="zh-CN" sz="1600" i="1">
                                    <a:solidFill>
                                      <a:schemeClr val="tx1"/>
                                    </a:solidFill>
                                    <a:latin typeface="Cambria Math" panose="02040503050406030204" pitchFamily="18" charset="0"/>
                                    <a:cs typeface="Times New Roman" panose="02020603050405020304" pitchFamily="18" charset="0"/>
                                  </a:rPr>
                                  <m:t>𝛿</m:t>
                                </m:r>
                              </m:e>
                            </m:d>
                          </m:e>
                        </m:d>
                      </m:num>
                      <m:den>
                        <m:r>
                          <a:rPr lang="en-US" altLang="zh-CN" sz="1600" i="1">
                            <a:solidFill>
                              <a:schemeClr val="tx1"/>
                            </a:solidFill>
                            <a:latin typeface="Cambria Math" panose="02040503050406030204" pitchFamily="18" charset="0"/>
                            <a:cs typeface="Times New Roman" panose="02020603050405020304" pitchFamily="18" charset="0"/>
                          </a:rPr>
                          <m:t>𝜎</m:t>
                        </m:r>
                      </m:den>
                    </m:f>
                    <m:r>
                      <a:rPr lang="en-US" altLang="zh-CN" sz="1600" i="1">
                        <a:solidFill>
                          <a:schemeClr val="tx1"/>
                        </a:solidFill>
                        <a:latin typeface="Cambria Math" panose="02040503050406030204" pitchFamily="18" charset="0"/>
                        <a:cs typeface="Times New Roman" panose="02020603050405020304" pitchFamily="18" charset="0"/>
                      </a:rPr>
                      <m:t>)</m:t>
                    </m:r>
                  </m:oMath>
                </a14:m>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600" i="1">
                        <a:solidFill>
                          <a:schemeClr val="tx1"/>
                        </a:solidFill>
                        <a:latin typeface="Cambria Math" panose="02040503050406030204" pitchFamily="18" charset="0"/>
                        <a:ea typeface="Cambria Math" panose="02040503050406030204" pitchFamily="18" charset="0"/>
                      </a:rPr>
                      <m:t>ℙ</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𝑌</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𝐵</m:t>
                            </m:r>
                          </m:e>
                        </m:d>
                      </m:e>
                    </m:d>
                    <m:r>
                      <a:rPr lang="en-US" altLang="zh-CN" sz="1600" i="1">
                        <a:solidFill>
                          <a:schemeClr val="tx1"/>
                        </a:solidFill>
                        <a:latin typeface="Cambria Math" panose="02040503050406030204" pitchFamily="18" charset="0"/>
                        <a:ea typeface="Cambria Math" panose="02040503050406030204" pitchFamily="18" charset="0"/>
                      </a:rPr>
                      <m:t>=</m:t>
                    </m:r>
                    <m:r>
                      <a:rPr lang="zh-CN" altLang="en-US" sz="1600" i="1">
                        <a:solidFill>
                          <a:schemeClr val="tx1"/>
                        </a:solidFill>
                        <a:latin typeface="Cambria Math" panose="02040503050406030204" pitchFamily="18" charset="0"/>
                        <a:cs typeface="Times New Roman" panose="02020603050405020304" pitchFamily="18" charset="0"/>
                      </a:rPr>
                      <m:t>𝜙</m:t>
                    </m:r>
                    <m:r>
                      <a:rPr lang="en-US" altLang="zh-CN" sz="1600" i="1">
                        <a:solidFill>
                          <a:schemeClr val="tx1"/>
                        </a:solidFill>
                        <a:latin typeface="Cambria Math" panose="02040503050406030204" pitchFamily="18" charset="0"/>
                        <a:cs typeface="Times New Roman" panose="02020603050405020304" pitchFamily="18" charset="0"/>
                      </a:rPr>
                      <m:t>(</m:t>
                    </m:r>
                    <m:sSup>
                      <m:sSupPr>
                        <m:ctrlPr>
                          <a:rPr lang="en-US" altLang="zh-CN" sz="1600" i="1">
                            <a:solidFill>
                              <a:schemeClr val="tx1"/>
                            </a:solidFill>
                            <a:latin typeface="Cambria Math" panose="02040503050406030204" pitchFamily="18" charset="0"/>
                            <a:cs typeface="Times New Roman" panose="02020603050405020304" pitchFamily="18" charset="0"/>
                          </a:rPr>
                        </m:ctrlPr>
                      </m:sSupPr>
                      <m:e>
                        <m:r>
                          <a:rPr lang="zh-CN" altLang="en-US" sz="1600" i="1">
                            <a:solidFill>
                              <a:schemeClr val="tx1"/>
                            </a:solidFill>
                            <a:latin typeface="Cambria Math" panose="02040503050406030204" pitchFamily="18" charset="0"/>
                            <a:cs typeface="Times New Roman" panose="02020603050405020304" pitchFamily="18" charset="0"/>
                          </a:rPr>
                          <m:t>𝜙</m:t>
                        </m:r>
                      </m:e>
                      <m:sup>
                        <m:r>
                          <a:rPr lang="en-US" altLang="zh-CN" sz="1600" i="1">
                            <a:solidFill>
                              <a:schemeClr val="tx1"/>
                            </a:solidFill>
                            <a:latin typeface="Cambria Math" panose="02040503050406030204" pitchFamily="18" charset="0"/>
                            <a:cs typeface="Times New Roman" panose="02020603050405020304" pitchFamily="18" charset="0"/>
                          </a:rPr>
                          <m:t>−1</m:t>
                        </m:r>
                      </m:sup>
                    </m:sSup>
                    <m:d>
                      <m:dPr>
                        <m:ctrlPr>
                          <a:rPr lang="en-US" altLang="zh-CN" sz="1600" i="1">
                            <a:solidFill>
                              <a:schemeClr val="tx1"/>
                            </a:solidFill>
                            <a:latin typeface="Cambria Math" panose="02040503050406030204" pitchFamily="18" charset="0"/>
                            <a:cs typeface="Times New Roman" panose="02020603050405020304" pitchFamily="18" charset="0"/>
                          </a:rPr>
                        </m:ctrlPr>
                      </m:dPr>
                      <m:e>
                        <m:bar>
                          <m:barPr>
                            <m:pos m:val="top"/>
                            <m:ctrlPr>
                              <a:rPr lang="en-US" altLang="zh-CN" sz="1600" i="1">
                                <a:solidFill>
                                  <a:schemeClr val="tx1"/>
                                </a:solidFill>
                                <a:latin typeface="Cambria Math" panose="02040503050406030204" pitchFamily="18" charset="0"/>
                                <a:ea typeface="微软雅黑" panose="020B0503020204020204" pitchFamily="34" charset="-122"/>
                              </a:rPr>
                            </m:ctrlPr>
                          </m:barPr>
                          <m:e>
                            <m:sSub>
                              <m:sSubPr>
                                <m:ctrlPr>
                                  <a:rPr lang="en-US" altLang="zh-CN" sz="1600" i="1" dirty="0">
                                    <a:solidFill>
                                      <a:schemeClr val="tx1"/>
                                    </a:solidFill>
                                    <a:latin typeface="Cambria Math" panose="02040503050406030204" pitchFamily="18" charset="0"/>
                                    <a:ea typeface="微软雅黑" panose="020B0503020204020204" pitchFamily="34" charset="-122"/>
                                  </a:rPr>
                                </m:ctrlPr>
                              </m:sSubPr>
                              <m:e>
                                <m:r>
                                  <a:rPr lang="en-US" altLang="zh-CN" sz="1600" i="1" dirty="0">
                                    <a:solidFill>
                                      <a:schemeClr val="tx1"/>
                                    </a:solidFill>
                                    <a:latin typeface="Cambria Math" panose="02040503050406030204" pitchFamily="18" charset="0"/>
                                    <a:ea typeface="微软雅黑" panose="020B0503020204020204" pitchFamily="34" charset="-122"/>
                                  </a:rPr>
                                  <m:t>𝑝</m:t>
                                </m:r>
                              </m:e>
                              <m:sub>
                                <m:r>
                                  <a:rPr lang="en-US" altLang="zh-CN" sz="1600" i="1" dirty="0">
                                    <a:solidFill>
                                      <a:schemeClr val="tx1"/>
                                    </a:solidFill>
                                    <a:latin typeface="Cambria Math" panose="02040503050406030204" pitchFamily="18" charset="0"/>
                                    <a:ea typeface="微软雅黑" panose="020B0503020204020204" pitchFamily="34" charset="-122"/>
                                  </a:rPr>
                                  <m:t>𝐵</m:t>
                                </m:r>
                              </m:sub>
                            </m:sSub>
                          </m:e>
                        </m:bar>
                      </m:e>
                    </m:d>
                    <m:r>
                      <a:rPr lang="en-US" altLang="zh-CN" sz="1600" i="1" dirty="0">
                        <a:solidFill>
                          <a:schemeClr val="tx1"/>
                        </a:solidFill>
                        <a:latin typeface="Cambria Math" panose="02040503050406030204" pitchFamily="18" charset="0"/>
                        <a:ea typeface="微软雅黑" panose="020B0503020204020204" pitchFamily="34" charset="-122"/>
                      </a:rPr>
                      <m:t>+</m:t>
                    </m:r>
                    <m:f>
                      <m:fPr>
                        <m:ctrlPr>
                          <a:rPr lang="en-US" altLang="zh-CN" sz="1600" i="1" dirty="0">
                            <a:solidFill>
                              <a:schemeClr val="tx1"/>
                            </a:solidFill>
                            <a:latin typeface="Cambria Math" panose="02040503050406030204" pitchFamily="18" charset="0"/>
                            <a:ea typeface="微软雅黑" panose="020B0503020204020204" pitchFamily="34" charset="-122"/>
                          </a:rPr>
                        </m:ctrlPr>
                      </m:fPr>
                      <m:num>
                        <m:d>
                          <m:dPr>
                            <m:begChr m:val="|"/>
                            <m:endChr m:val="|"/>
                            <m:ctrlPr>
                              <a:rPr lang="en-US" altLang="zh-CN"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altLang="zh-CN" sz="1600" i="1">
                                    <a:solidFill>
                                      <a:schemeClr val="tx1"/>
                                    </a:solidFill>
                                    <a:latin typeface="Cambria Math" panose="02040503050406030204" pitchFamily="18" charset="0"/>
                                    <a:cs typeface="Times New Roman" panose="02020603050405020304" pitchFamily="18" charset="0"/>
                                  </a:rPr>
                                </m:ctrlPr>
                              </m:dPr>
                              <m:e>
                                <m:r>
                                  <a:rPr lang="en-US" altLang="zh-CN" sz="1600" i="1">
                                    <a:solidFill>
                                      <a:schemeClr val="tx1"/>
                                    </a:solidFill>
                                    <a:latin typeface="Cambria Math" panose="02040503050406030204" pitchFamily="18" charset="0"/>
                                    <a:cs typeface="Times New Roman" panose="02020603050405020304" pitchFamily="18" charset="0"/>
                                  </a:rPr>
                                  <m:t>𝛿</m:t>
                                </m:r>
                              </m:e>
                            </m:d>
                          </m:e>
                        </m:d>
                      </m:num>
                      <m:den>
                        <m:r>
                          <a:rPr lang="en-US" altLang="zh-CN" sz="1600" i="1">
                            <a:solidFill>
                              <a:schemeClr val="tx1"/>
                            </a:solidFill>
                            <a:latin typeface="Cambria Math" panose="02040503050406030204" pitchFamily="18" charset="0"/>
                            <a:cs typeface="Times New Roman" panose="02020603050405020304" pitchFamily="18" charset="0"/>
                          </a:rPr>
                          <m:t>𝜎</m:t>
                        </m:r>
                      </m:den>
                    </m:f>
                    <m:r>
                      <a:rPr lang="en-US" altLang="zh-CN" sz="1600" i="1">
                        <a:solidFill>
                          <a:schemeClr val="tx1"/>
                        </a:solidFill>
                        <a:latin typeface="Cambria Math" panose="02040503050406030204" pitchFamily="18" charset="0"/>
                        <a:cs typeface="Times New Roman" panose="02020603050405020304" pitchFamily="18" charset="0"/>
                      </a:rPr>
                      <m:t>)</m:t>
                    </m:r>
                  </m:oMath>
                </a14:m>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D7556B91-25B3-4734-890D-271DBBB95FE6}"/>
                  </a:ext>
                </a:extLst>
              </p:cNvPr>
              <p:cNvSpPr txBox="1">
                <a:spLocks noRot="1" noChangeAspect="1" noMove="1" noResize="1" noEditPoints="1" noAdjustHandles="1" noChangeArrowheads="1" noChangeShapeType="1" noTextEdit="1"/>
              </p:cNvSpPr>
              <p:nvPr/>
            </p:nvSpPr>
            <p:spPr>
              <a:xfrm>
                <a:off x="564617" y="1574790"/>
                <a:ext cx="7967823" cy="1892954"/>
              </a:xfrm>
              <a:prstGeom prst="rect">
                <a:avLst/>
              </a:prstGeom>
              <a:blipFill>
                <a:blip r:embed="rId5"/>
                <a:stretch>
                  <a:fillRect l="-689" t="-1608" b="-1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EFBFD60-D789-42DC-B5A6-27D9AA0BD1D7}"/>
                  </a:ext>
                </a:extLst>
              </p:cNvPr>
              <p:cNvSpPr/>
              <p:nvPr/>
            </p:nvSpPr>
            <p:spPr>
              <a:xfrm>
                <a:off x="2346340" y="3669983"/>
                <a:ext cx="652807"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set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𝐵</m:t>
                    </m:r>
                  </m:oMath>
                </a14:m>
                <a:endParaRPr lang="zh-CN" altLang="en-US" dirty="0"/>
              </a:p>
            </p:txBody>
          </p:sp>
        </mc:Choice>
        <mc:Fallback xmlns="">
          <p:sp>
            <p:nvSpPr>
              <p:cNvPr id="6" name="矩形 5">
                <a:extLst>
                  <a:ext uri="{FF2B5EF4-FFF2-40B4-BE49-F238E27FC236}">
                    <a16:creationId xmlns:a16="http://schemas.microsoft.com/office/drawing/2014/main" id="{AEFBFD60-D789-42DC-B5A6-27D9AA0BD1D7}"/>
                  </a:ext>
                </a:extLst>
              </p:cNvPr>
              <p:cNvSpPr>
                <a:spLocks noRot="1" noChangeAspect="1" noMove="1" noResize="1" noEditPoints="1" noAdjustHandles="1" noChangeArrowheads="1" noChangeShapeType="1" noTextEdit="1"/>
              </p:cNvSpPr>
              <p:nvPr/>
            </p:nvSpPr>
            <p:spPr>
              <a:xfrm>
                <a:off x="2346340" y="3669983"/>
                <a:ext cx="652807" cy="369332"/>
              </a:xfrm>
              <a:prstGeom prst="rect">
                <a:avLst/>
              </a:prstGeom>
              <a:blipFill>
                <a:blip r:embed="rId6"/>
                <a:stretch>
                  <a:fillRect l="-8411" t="-9836"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738DC87B-8D90-4EBB-A982-2C492FBCABA3}"/>
                  </a:ext>
                </a:extLst>
              </p:cNvPr>
              <p:cNvSpPr/>
              <p:nvPr/>
            </p:nvSpPr>
            <p:spPr>
              <a:xfrm>
                <a:off x="415290" y="5864554"/>
                <a:ext cx="652807"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set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𝐴</m:t>
                    </m:r>
                  </m:oMath>
                </a14:m>
                <a:endParaRPr lang="zh-CN" altLang="en-US" dirty="0"/>
              </a:p>
            </p:txBody>
          </p:sp>
        </mc:Choice>
        <mc:Fallback xmlns="">
          <p:sp>
            <p:nvSpPr>
              <p:cNvPr id="15" name="矩形 14">
                <a:extLst>
                  <a:ext uri="{FF2B5EF4-FFF2-40B4-BE49-F238E27FC236}">
                    <a16:creationId xmlns:a16="http://schemas.microsoft.com/office/drawing/2014/main" id="{738DC87B-8D90-4EBB-A982-2C492FBCABA3}"/>
                  </a:ext>
                </a:extLst>
              </p:cNvPr>
              <p:cNvSpPr>
                <a:spLocks noRot="1" noChangeAspect="1" noMove="1" noResize="1" noEditPoints="1" noAdjustHandles="1" noChangeArrowheads="1" noChangeShapeType="1" noTextEdit="1"/>
              </p:cNvSpPr>
              <p:nvPr/>
            </p:nvSpPr>
            <p:spPr>
              <a:xfrm>
                <a:off x="415290" y="5864554"/>
                <a:ext cx="652807" cy="369332"/>
              </a:xfrm>
              <a:prstGeom prst="rect">
                <a:avLst/>
              </a:prstGeom>
              <a:blipFill>
                <a:blip r:embed="rId7"/>
                <a:stretch>
                  <a:fillRect l="-7477" t="-9836"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0CE3F24-90E2-44D1-8420-49535813606E}"/>
                  </a:ext>
                </a:extLst>
              </p:cNvPr>
              <p:cNvSpPr/>
              <p:nvPr/>
            </p:nvSpPr>
            <p:spPr>
              <a:xfrm>
                <a:off x="4847454" y="3673409"/>
                <a:ext cx="652807"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set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𝐵</m:t>
                    </m:r>
                  </m:oMath>
                </a14:m>
                <a:endParaRPr lang="zh-CN" altLang="en-US" dirty="0"/>
              </a:p>
            </p:txBody>
          </p:sp>
        </mc:Choice>
        <mc:Fallback xmlns="">
          <p:sp>
            <p:nvSpPr>
              <p:cNvPr id="16" name="矩形 15">
                <a:extLst>
                  <a:ext uri="{FF2B5EF4-FFF2-40B4-BE49-F238E27FC236}">
                    <a16:creationId xmlns:a16="http://schemas.microsoft.com/office/drawing/2014/main" id="{70CE3F24-90E2-44D1-8420-49535813606E}"/>
                  </a:ext>
                </a:extLst>
              </p:cNvPr>
              <p:cNvSpPr>
                <a:spLocks noRot="1" noChangeAspect="1" noMove="1" noResize="1" noEditPoints="1" noAdjustHandles="1" noChangeArrowheads="1" noChangeShapeType="1" noTextEdit="1"/>
              </p:cNvSpPr>
              <p:nvPr/>
            </p:nvSpPr>
            <p:spPr>
              <a:xfrm>
                <a:off x="4847454" y="3673409"/>
                <a:ext cx="652807" cy="369332"/>
              </a:xfrm>
              <a:prstGeom prst="rect">
                <a:avLst/>
              </a:prstGeom>
              <a:blipFill>
                <a:blip r:embed="rId8"/>
                <a:stretch>
                  <a:fillRect l="-7477" t="-1166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80111FBB-6E2D-46C4-A848-081AFA102794}"/>
                  </a:ext>
                </a:extLst>
              </p:cNvPr>
              <p:cNvSpPr/>
              <p:nvPr/>
            </p:nvSpPr>
            <p:spPr>
              <a:xfrm>
                <a:off x="2916404" y="5867980"/>
                <a:ext cx="652807"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set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𝐴</m:t>
                    </m:r>
                  </m:oMath>
                </a14:m>
                <a:endParaRPr lang="zh-CN" altLang="en-US" dirty="0"/>
              </a:p>
            </p:txBody>
          </p:sp>
        </mc:Choice>
        <mc:Fallback xmlns="">
          <p:sp>
            <p:nvSpPr>
              <p:cNvPr id="19" name="矩形 18">
                <a:extLst>
                  <a:ext uri="{FF2B5EF4-FFF2-40B4-BE49-F238E27FC236}">
                    <a16:creationId xmlns:a16="http://schemas.microsoft.com/office/drawing/2014/main" id="{80111FBB-6E2D-46C4-A848-081AFA102794}"/>
                  </a:ext>
                </a:extLst>
              </p:cNvPr>
              <p:cNvSpPr>
                <a:spLocks noRot="1" noChangeAspect="1" noMove="1" noResize="1" noEditPoints="1" noAdjustHandles="1" noChangeArrowheads="1" noChangeShapeType="1" noTextEdit="1"/>
              </p:cNvSpPr>
              <p:nvPr/>
            </p:nvSpPr>
            <p:spPr>
              <a:xfrm>
                <a:off x="2916404" y="5867980"/>
                <a:ext cx="652807" cy="369332"/>
              </a:xfrm>
              <a:prstGeom prst="rect">
                <a:avLst/>
              </a:prstGeom>
              <a:blipFill>
                <a:blip r:embed="rId9"/>
                <a:stretch>
                  <a:fillRect l="-7407" t="-1166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4380F59-D38F-47DE-BFF2-E0AC0EC5BA9C}"/>
                  </a:ext>
                </a:extLst>
              </p:cNvPr>
              <p:cNvSpPr/>
              <p:nvPr/>
            </p:nvSpPr>
            <p:spPr>
              <a:xfrm>
                <a:off x="393629" y="4160871"/>
                <a:ext cx="16467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𝛿</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𝜀</m:t>
                      </m:r>
                    </m:oMath>
                  </m:oMathPara>
                </a14:m>
                <a:endParaRPr lang="zh-CN" altLang="en-US" b="1" dirty="0">
                  <a:solidFill>
                    <a:srgbClr val="FFC000"/>
                  </a:solidFill>
                </a:endParaRPr>
              </a:p>
            </p:txBody>
          </p:sp>
        </mc:Choice>
        <mc:Fallback xmlns="">
          <p:sp>
            <p:nvSpPr>
              <p:cNvPr id="9" name="矩形 8">
                <a:extLst>
                  <a:ext uri="{FF2B5EF4-FFF2-40B4-BE49-F238E27FC236}">
                    <a16:creationId xmlns:a16="http://schemas.microsoft.com/office/drawing/2014/main" id="{94380F59-D38F-47DE-BFF2-E0AC0EC5BA9C}"/>
                  </a:ext>
                </a:extLst>
              </p:cNvPr>
              <p:cNvSpPr>
                <a:spLocks noRot="1" noChangeAspect="1" noMove="1" noResize="1" noEditPoints="1" noAdjustHandles="1" noChangeArrowheads="1" noChangeShapeType="1" noTextEdit="1"/>
              </p:cNvSpPr>
              <p:nvPr/>
            </p:nvSpPr>
            <p:spPr>
              <a:xfrm>
                <a:off x="393629" y="4160871"/>
                <a:ext cx="1646733"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6113CA3-0940-4BAF-BFAD-78B44D5D8DF6}"/>
                  </a:ext>
                </a:extLst>
              </p:cNvPr>
              <p:cNvSpPr/>
              <p:nvPr/>
            </p:nvSpPr>
            <p:spPr>
              <a:xfrm>
                <a:off x="1216996" y="5464880"/>
                <a:ext cx="12537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𝑿</m:t>
                      </m:r>
                      <m:r>
                        <a:rPr lang="en-US" altLang="zh-CN" i="1" dirty="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i="1" dirty="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𝜀</m:t>
                      </m:r>
                    </m:oMath>
                  </m:oMathPara>
                </a14:m>
                <a:endParaRPr lang="zh-CN" altLang="en-US" b="1" dirty="0">
                  <a:solidFill>
                    <a:srgbClr val="FFC000"/>
                  </a:solidFill>
                </a:endParaRPr>
              </a:p>
            </p:txBody>
          </p:sp>
        </mc:Choice>
        <mc:Fallback xmlns="">
          <p:sp>
            <p:nvSpPr>
              <p:cNvPr id="20" name="矩形 19">
                <a:extLst>
                  <a:ext uri="{FF2B5EF4-FFF2-40B4-BE49-F238E27FC236}">
                    <a16:creationId xmlns:a16="http://schemas.microsoft.com/office/drawing/2014/main" id="{56113CA3-0940-4BAF-BFAD-78B44D5D8DF6}"/>
                  </a:ext>
                </a:extLst>
              </p:cNvPr>
              <p:cNvSpPr>
                <a:spLocks noRot="1" noChangeAspect="1" noMove="1" noResize="1" noEditPoints="1" noAdjustHandles="1" noChangeArrowheads="1" noChangeShapeType="1" noTextEdit="1"/>
              </p:cNvSpPr>
              <p:nvPr/>
            </p:nvSpPr>
            <p:spPr>
              <a:xfrm>
                <a:off x="1216996" y="5464880"/>
                <a:ext cx="125374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54F246-7AEE-4130-8696-F0E8481D4FA4}"/>
                  </a:ext>
                </a:extLst>
              </p:cNvPr>
              <p:cNvSpPr/>
              <p:nvPr/>
            </p:nvSpPr>
            <p:spPr>
              <a:xfrm>
                <a:off x="3946758" y="4124655"/>
                <a:ext cx="382669" cy="4062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𝒀</m:t>
                      </m:r>
                    </m:oMath>
                  </m:oMathPara>
                </a14:m>
                <a:endParaRPr lang="zh-CN" altLang="en-US" b="1" dirty="0">
                  <a:solidFill>
                    <a:srgbClr val="FFC000"/>
                  </a:solidFill>
                </a:endParaRPr>
              </a:p>
            </p:txBody>
          </p:sp>
        </mc:Choice>
        <mc:Fallback xmlns="">
          <p:sp>
            <p:nvSpPr>
              <p:cNvPr id="21" name="矩形 20">
                <a:extLst>
                  <a:ext uri="{FF2B5EF4-FFF2-40B4-BE49-F238E27FC236}">
                    <a16:creationId xmlns:a16="http://schemas.microsoft.com/office/drawing/2014/main" id="{D754F246-7AEE-4130-8696-F0E8481D4FA4}"/>
                  </a:ext>
                </a:extLst>
              </p:cNvPr>
              <p:cNvSpPr>
                <a:spLocks noRot="1" noChangeAspect="1" noMove="1" noResize="1" noEditPoints="1" noAdjustHandles="1" noChangeArrowheads="1" noChangeShapeType="1" noTextEdit="1"/>
              </p:cNvSpPr>
              <p:nvPr/>
            </p:nvSpPr>
            <p:spPr>
              <a:xfrm>
                <a:off x="3946758" y="4124655"/>
                <a:ext cx="382669" cy="4062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E2578CAD-3BA6-47D3-8F91-479F664A00CF}"/>
                  </a:ext>
                </a:extLst>
              </p:cNvPr>
              <p:cNvSpPr/>
              <p:nvPr/>
            </p:nvSpPr>
            <p:spPr>
              <a:xfrm>
                <a:off x="3347864" y="4870940"/>
                <a:ext cx="397866" cy="4062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𝑿</m:t>
                      </m:r>
                    </m:oMath>
                  </m:oMathPara>
                </a14:m>
                <a:endParaRPr lang="zh-CN" altLang="en-US" b="1" dirty="0">
                  <a:solidFill>
                    <a:srgbClr val="FFC000"/>
                  </a:solidFill>
                </a:endParaRPr>
              </a:p>
            </p:txBody>
          </p:sp>
        </mc:Choice>
        <mc:Fallback xmlns="">
          <p:sp>
            <p:nvSpPr>
              <p:cNvPr id="22" name="矩形 21">
                <a:extLst>
                  <a:ext uri="{FF2B5EF4-FFF2-40B4-BE49-F238E27FC236}">
                    <a16:creationId xmlns:a16="http://schemas.microsoft.com/office/drawing/2014/main" id="{E2578CAD-3BA6-47D3-8F91-479F664A00CF}"/>
                  </a:ext>
                </a:extLst>
              </p:cNvPr>
              <p:cNvSpPr>
                <a:spLocks noRot="1" noChangeAspect="1" noMove="1" noResize="1" noEditPoints="1" noAdjustHandles="1" noChangeArrowheads="1" noChangeShapeType="1" noTextEdit="1"/>
              </p:cNvSpPr>
              <p:nvPr/>
            </p:nvSpPr>
            <p:spPr>
              <a:xfrm>
                <a:off x="3347864" y="4870940"/>
                <a:ext cx="397866" cy="4062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31021E5-9619-48BF-B08C-E15C2787E48C}"/>
                  </a:ext>
                </a:extLst>
              </p:cNvPr>
              <p:cNvSpPr/>
              <p:nvPr/>
            </p:nvSpPr>
            <p:spPr>
              <a:xfrm>
                <a:off x="1262200" y="5705762"/>
                <a:ext cx="1208536" cy="307777"/>
              </a:xfrm>
              <a:prstGeom prst="rect">
                <a:avLst/>
              </a:prstGeom>
            </p:spPr>
            <p:txBody>
              <a:bodyPr wrap="none">
                <a:spAutoFit/>
              </a:bodyPr>
              <a:lstStyle/>
              <a:p>
                <a:r>
                  <a:rPr lang="en-US" altLang="zh-CN" sz="1400"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level sets of </a:t>
                </a:r>
                <a14:m>
                  <m:oMath xmlns:m="http://schemas.openxmlformats.org/officeDocument/2006/math">
                    <m:r>
                      <a:rPr lang="en-US" altLang="zh-CN" sz="1400" i="1" dirty="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𝑋</m:t>
                    </m:r>
                  </m:oMath>
                </a14:m>
                <a:endParaRPr lang="zh-CN" altLang="en-US" sz="1400" dirty="0">
                  <a:solidFill>
                    <a:srgbClr val="FFC000"/>
                  </a:solidFill>
                </a:endParaRPr>
              </a:p>
            </p:txBody>
          </p:sp>
        </mc:Choice>
        <mc:Fallback xmlns="">
          <p:sp>
            <p:nvSpPr>
              <p:cNvPr id="12" name="矩形 11">
                <a:extLst>
                  <a:ext uri="{FF2B5EF4-FFF2-40B4-BE49-F238E27FC236}">
                    <a16:creationId xmlns:a16="http://schemas.microsoft.com/office/drawing/2014/main" id="{131021E5-9619-48BF-B08C-E15C2787E48C}"/>
                  </a:ext>
                </a:extLst>
              </p:cNvPr>
              <p:cNvSpPr>
                <a:spLocks noRot="1" noChangeAspect="1" noMove="1" noResize="1" noEditPoints="1" noAdjustHandles="1" noChangeArrowheads="1" noChangeShapeType="1" noTextEdit="1"/>
              </p:cNvSpPr>
              <p:nvPr/>
            </p:nvSpPr>
            <p:spPr>
              <a:xfrm>
                <a:off x="1262200" y="5705762"/>
                <a:ext cx="1208536" cy="307777"/>
              </a:xfrm>
              <a:prstGeom prst="rect">
                <a:avLst/>
              </a:prstGeom>
              <a:blipFill>
                <a:blip r:embed="rId14"/>
                <a:stretch>
                  <a:fillRect l="-1515" t="-6000"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5F2D7746-C42C-44EC-9C66-3E468E068C9B}"/>
                  </a:ext>
                </a:extLst>
              </p:cNvPr>
              <p:cNvSpPr/>
              <p:nvPr/>
            </p:nvSpPr>
            <p:spPr>
              <a:xfrm>
                <a:off x="418365" y="4393802"/>
                <a:ext cx="1208536" cy="307777"/>
              </a:xfrm>
              <a:prstGeom prst="rect">
                <a:avLst/>
              </a:prstGeom>
            </p:spPr>
            <p:txBody>
              <a:bodyPr wrap="none">
                <a:spAutoFit/>
              </a:bodyPr>
              <a:lstStyle/>
              <a:p>
                <a:r>
                  <a:rPr lang="en-US" altLang="zh-CN" sz="1400"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level sets of </a:t>
                </a:r>
                <a14:m>
                  <m:oMath xmlns:m="http://schemas.openxmlformats.org/officeDocument/2006/math">
                    <m:r>
                      <a:rPr lang="en-US" altLang="zh-CN" sz="1400" b="0"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𝑌</m:t>
                    </m:r>
                  </m:oMath>
                </a14:m>
                <a:endParaRPr lang="zh-CN" altLang="en-US" sz="1400" dirty="0">
                  <a:solidFill>
                    <a:srgbClr val="FFC000"/>
                  </a:solidFill>
                </a:endParaRPr>
              </a:p>
            </p:txBody>
          </p:sp>
        </mc:Choice>
        <mc:Fallback xmlns="">
          <p:sp>
            <p:nvSpPr>
              <p:cNvPr id="23" name="矩形 22">
                <a:extLst>
                  <a:ext uri="{FF2B5EF4-FFF2-40B4-BE49-F238E27FC236}">
                    <a16:creationId xmlns:a16="http://schemas.microsoft.com/office/drawing/2014/main" id="{5F2D7746-C42C-44EC-9C66-3E468E068C9B}"/>
                  </a:ext>
                </a:extLst>
              </p:cNvPr>
              <p:cNvSpPr>
                <a:spLocks noRot="1" noChangeAspect="1" noMove="1" noResize="1" noEditPoints="1" noAdjustHandles="1" noChangeArrowheads="1" noChangeShapeType="1" noTextEdit="1"/>
              </p:cNvSpPr>
              <p:nvPr/>
            </p:nvSpPr>
            <p:spPr>
              <a:xfrm>
                <a:off x="418365" y="4393802"/>
                <a:ext cx="1208536" cy="307777"/>
              </a:xfrm>
              <a:prstGeom prst="rect">
                <a:avLst/>
              </a:prstGeom>
              <a:blipFill>
                <a:blip r:embed="rId15"/>
                <a:stretch>
                  <a:fillRect l="-1515" t="-6000" b="-18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5060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24</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399494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Metric of normal classification</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Standard test set accuracy: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𝑆𝑇𝐷</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𝐴𝐶𝐶</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𝐶𝑜𝑟𝑟𝑒𝑐𝑡𝑙𝑦</m:t>
                            </m:r>
                          </m:sub>
                        </m:sSub>
                      </m:num>
                      <m:den>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𝑇𝑜𝑡𝑎𝑙</m:t>
                            </m:r>
                          </m:sub>
                        </m:sSub>
                      </m:den>
                    </m:f>
                  </m:oMath>
                </a14:m>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ts val="1200"/>
                  </a:spcBef>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Metric of certified classification</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Certified test set accuracy at radius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𝑟</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p>
              <a:p>
                <a:pPr>
                  <a:spcAft>
                    <a:spcPts val="600"/>
                  </a:spcAft>
                </a:pPr>
                <a:r>
                  <a:rPr lang="en-US" altLang="zh-CN" sz="2000" b="0" dirty="0">
                    <a:ea typeface="微软雅黑" panose="020B0503020204020204" pitchFamily="34" charset="-122"/>
                    <a:cs typeface="Times New Roman" panose="02020603050405020304" pitchFamily="18" charset="0"/>
                  </a:rPr>
                  <a:t>									</a:t>
                </a:r>
                <a14:m>
                  <m:oMath xmlns:m="http://schemas.openxmlformats.org/officeDocument/2006/math">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𝐶𝐸𝑅𝑇</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𝐴𝐶𝐶</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𝐶𝑜𝑟𝑟𝑒𝑐𝑡𝑙𝑦</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𝑅𝑜𝑏𝑢𝑠𝑡</m:t>
                            </m:r>
                          </m:sub>
                        </m:sSub>
                      </m:num>
                      <m:den>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𝑇𝑜𝑡𝑎𝑙</m:t>
                            </m:r>
                          </m:sub>
                        </m:sSub>
                      </m:den>
                    </m:f>
                  </m:oMath>
                </a14:m>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Arial" panose="020B0604020202020204" pitchFamily="34" charset="0"/>
                  <a:buChar char="•"/>
                </a:pPr>
                <a14:m>
                  <m:oMath xmlns:m="http://schemas.openxmlformats.org/officeDocument/2006/math">
                    <m: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𝑔</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classifies correctly (without abstaining) and certifies robust with a radius </a:t>
                </a:r>
                <a14:m>
                  <m:oMath xmlns:m="http://schemas.openxmlformats.org/officeDocument/2006/math">
                    <m:r>
                      <a:rPr lang="en-US" altLang="zh-CN" sz="20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20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𝑟</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Aft>
                    <a:spcPts val="600"/>
                  </a:spcAft>
                  <a:buFont typeface="Arial" panose="020B0604020202020204" pitchFamily="34" charset="0"/>
                  <a:buChar char="•"/>
                </a:pP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𝑟</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is similar toThreshold size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defined in </a:t>
                </a:r>
                <a:r>
                  <a:rPr lang="en-US" altLang="zh-CN" sz="2000" dirty="0">
                    <a:latin typeface="Times New Roman" panose="02020603050405020304" pitchFamily="18" charset="0"/>
                  </a:rPr>
                  <a:t>Lecuyer. </a:t>
                </a:r>
                <a:r>
                  <a:rPr lang="en-US" altLang="zh-CN" sz="2000" dirty="0">
                    <a:latin typeface="Times New Roman" panose="02020603050405020304" pitchFamily="18" charset="0"/>
                    <a:ea typeface="微软雅黑" panose="020B0503020204020204" pitchFamily="34" charset="-122"/>
                  </a:rPr>
                  <a:t>IEEE S&amp;P 2019.</a:t>
                </a:r>
                <a:endParaRPr lang="en-US" altLang="zh-CN" sz="2000" dirty="0">
                  <a:latin typeface="Times New Roman" panose="02020603050405020304" pitchFamily="18" charset="0"/>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3994940"/>
              </a:xfrm>
              <a:prstGeom prst="rect">
                <a:avLst/>
              </a:prstGeom>
              <a:blipFill>
                <a:blip r:embed="rId3"/>
                <a:stretch>
                  <a:fillRect l="-689" t="-76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Tree>
    <p:extLst>
      <p:ext uri="{BB962C8B-B14F-4D97-AF65-F5344CB8AC3E}">
        <p14:creationId xmlns:p14="http://schemas.microsoft.com/office/powerpoint/2010/main" val="552288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B905EC9-330C-4C02-BB58-AEFD5A31AB53}"/>
              </a:ext>
            </a:extLst>
          </p:cNvPr>
          <p:cNvPicPr>
            <a:picLocks noChangeAspect="1"/>
          </p:cNvPicPr>
          <p:nvPr/>
        </p:nvPicPr>
        <p:blipFill>
          <a:blip r:embed="rId3"/>
          <a:stretch>
            <a:fillRect/>
          </a:stretch>
        </p:blipFill>
        <p:spPr>
          <a:xfrm>
            <a:off x="369419" y="4127955"/>
            <a:ext cx="8371606" cy="1978286"/>
          </a:xfrm>
          <a:prstGeom prst="rect">
            <a:avLst/>
          </a:prstGeom>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25</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 Certified robustness to adversarial examples with differential privacy. SP,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78000" y="6107046"/>
            <a:ext cx="960520"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8</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BBB037A-0C98-4F72-AF66-54CA18C5EA7F}"/>
                  </a:ext>
                </a:extLst>
              </p:cNvPr>
              <p:cNvSpPr txBox="1"/>
              <p:nvPr/>
            </p:nvSpPr>
            <p:spPr>
              <a:xfrm>
                <a:off x="564617" y="1574790"/>
                <a:ext cx="7967823" cy="2477601"/>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Experiments with randomized smoothing on ImageNet with σ = 0.25.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Left: certified accuracies obtained using CERTIFY VS. those obtained using the guarantees derived in prior works (SP2019).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Middle: certified accuracy if the </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number of samples </a:t>
                </a:r>
                <a14:m>
                  <m:oMath xmlns:m="http://schemas.openxmlformats.org/officeDocument/2006/math">
                    <m:r>
                      <a:rPr lang="en-US" altLang="zh-CN" sz="2000"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𝑛</m:t>
                    </m:r>
                  </m:oMath>
                </a14:m>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used by CERTIFY had been larger or smaller.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Right: certified accuracy as the </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failure probability </a:t>
                </a:r>
                <a14:m>
                  <m:oMath xmlns:m="http://schemas.openxmlformats.org/officeDocument/2006/math">
                    <m:r>
                      <a:rPr lang="en-US" altLang="zh-CN" sz="2000"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𝛼</m:t>
                    </m:r>
                  </m:oMath>
                </a14:m>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of CERTIFY is varied.</a:t>
                </a:r>
              </a:p>
            </p:txBody>
          </p:sp>
        </mc:Choice>
        <mc:Fallback xmlns="">
          <p:sp>
            <p:nvSpPr>
              <p:cNvPr id="14" name="文本框 13">
                <a:extLst>
                  <a:ext uri="{FF2B5EF4-FFF2-40B4-BE49-F238E27FC236}">
                    <a16:creationId xmlns:a16="http://schemas.microsoft.com/office/drawing/2014/main" id="{2BBB037A-0C98-4F72-AF66-54CA18C5EA7F}"/>
                  </a:ext>
                </a:extLst>
              </p:cNvPr>
              <p:cNvSpPr txBox="1">
                <a:spLocks noRot="1" noChangeAspect="1" noMove="1" noResize="1" noEditPoints="1" noAdjustHandles="1" noChangeArrowheads="1" noChangeShapeType="1" noTextEdit="1"/>
              </p:cNvSpPr>
              <p:nvPr/>
            </p:nvSpPr>
            <p:spPr>
              <a:xfrm>
                <a:off x="564617" y="1574790"/>
                <a:ext cx="7967823" cy="2477601"/>
              </a:xfrm>
              <a:prstGeom prst="rect">
                <a:avLst/>
              </a:prstGeom>
              <a:blipFill>
                <a:blip r:embed="rId4"/>
                <a:stretch>
                  <a:fillRect l="-689" t="-1229" r="-1224" b="-3440"/>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C83DCF66-60BE-49F2-B211-F92307476E88}"/>
              </a:ext>
            </a:extLst>
          </p:cNvPr>
          <p:cNvSpPr/>
          <p:nvPr/>
        </p:nvSpPr>
        <p:spPr>
          <a:xfrm>
            <a:off x="1331640" y="4587030"/>
            <a:ext cx="1598515" cy="253916"/>
          </a:xfrm>
          <a:prstGeom prst="rect">
            <a:avLst/>
          </a:prstGeom>
        </p:spPr>
        <p:txBody>
          <a:bodyPr wrap="none">
            <a:spAutoFit/>
          </a:bodyPr>
          <a:lstStyle/>
          <a:p>
            <a:r>
              <a:rPr lang="en-US" altLang="zh-CN" sz="105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higher certified accuracies</a:t>
            </a:r>
            <a:endParaRPr lang="zh-CN" altLang="en-US" sz="1050" dirty="0">
              <a:solidFill>
                <a:srgbClr val="0070C0"/>
              </a:solidFill>
            </a:endParaRPr>
          </a:p>
        </p:txBody>
      </p:sp>
      <p:sp>
        <p:nvSpPr>
          <p:cNvPr id="12" name="矩形 11">
            <a:extLst>
              <a:ext uri="{FF2B5EF4-FFF2-40B4-BE49-F238E27FC236}">
                <a16:creationId xmlns:a16="http://schemas.microsoft.com/office/drawing/2014/main" id="{43F1BF6C-302A-4E2C-AA33-8E10C71249D5}"/>
              </a:ext>
            </a:extLst>
          </p:cNvPr>
          <p:cNvSpPr/>
          <p:nvPr/>
        </p:nvSpPr>
        <p:spPr>
          <a:xfrm>
            <a:off x="6318372" y="5323408"/>
            <a:ext cx="2214068" cy="253916"/>
          </a:xfrm>
          <a:prstGeom prst="rect">
            <a:avLst/>
          </a:prstGeom>
        </p:spPr>
        <p:txBody>
          <a:bodyPr wrap="none">
            <a:spAutoFit/>
          </a:bodyPr>
          <a:lstStyle/>
          <a:p>
            <a:r>
              <a:rPr lang="en-US" altLang="zh-CN" sz="105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certified accuracy is not sensitive to α</a:t>
            </a:r>
            <a:endParaRPr lang="zh-CN" altLang="en-US" sz="1050" dirty="0">
              <a:solidFill>
                <a:srgbClr val="0070C0"/>
              </a:solidFill>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4EDFCEF-000C-4429-AD75-2723F50032D2}"/>
                  </a:ext>
                </a:extLst>
              </p:cNvPr>
              <p:cNvSpPr/>
              <p:nvPr/>
            </p:nvSpPr>
            <p:spPr>
              <a:xfrm>
                <a:off x="4716016" y="4974900"/>
                <a:ext cx="1117485" cy="253916"/>
              </a:xfrm>
              <a:prstGeom prst="rect">
                <a:avLst/>
              </a:prstGeom>
            </p:spPr>
            <p:txBody>
              <a:bodyPr wrap="none">
                <a:spAutoFit/>
              </a:bodyPr>
              <a:lstStyle/>
              <a:p>
                <a:r>
                  <a:rPr lang="zh-CN" altLang="en-US" sz="1050" dirty="0">
                    <a:solidFill>
                      <a:srgbClr val="0070C0"/>
                    </a:solidFill>
                  </a:rPr>
                  <a:t>larger </a:t>
                </a:r>
                <a14:m>
                  <m:oMath xmlns:m="http://schemas.openxmlformats.org/officeDocument/2006/math">
                    <m:r>
                      <a:rPr lang="zh-CN" altLang="en-US" sz="1050" i="1" dirty="0" smtClean="0">
                        <a:solidFill>
                          <a:srgbClr val="0070C0"/>
                        </a:solidFill>
                        <a:latin typeface="Cambria Math" panose="02040503050406030204" pitchFamily="18" charset="0"/>
                      </a:rPr>
                      <m:t>𝑛</m:t>
                    </m:r>
                  </m:oMath>
                </a14:m>
                <a:r>
                  <a:rPr lang="zh-CN" altLang="en-US" sz="1050" dirty="0">
                    <a:solidFill>
                      <a:srgbClr val="0070C0"/>
                    </a:solidFill>
                  </a:rPr>
                  <a:t>, larger </a:t>
                </a:r>
                <a14:m>
                  <m:oMath xmlns:m="http://schemas.openxmlformats.org/officeDocument/2006/math">
                    <m:r>
                      <a:rPr lang="en-US" altLang="zh-CN" sz="1050" i="1" dirty="0" smtClean="0">
                        <a:solidFill>
                          <a:srgbClr val="0070C0"/>
                        </a:solidFill>
                        <a:latin typeface="Cambria Math" panose="02040503050406030204" pitchFamily="18" charset="0"/>
                      </a:rPr>
                      <m:t>𝑅</m:t>
                    </m:r>
                  </m:oMath>
                </a14:m>
                <a:endParaRPr lang="zh-CN" altLang="en-US" sz="1050" dirty="0">
                  <a:solidFill>
                    <a:srgbClr val="0070C0"/>
                  </a:solidFill>
                </a:endParaRPr>
              </a:p>
            </p:txBody>
          </p:sp>
        </mc:Choice>
        <mc:Fallback xmlns="">
          <p:sp>
            <p:nvSpPr>
              <p:cNvPr id="15" name="矩形 14">
                <a:extLst>
                  <a:ext uri="{FF2B5EF4-FFF2-40B4-BE49-F238E27FC236}">
                    <a16:creationId xmlns:a16="http://schemas.microsoft.com/office/drawing/2014/main" id="{D4EDFCEF-000C-4429-AD75-2723F50032D2}"/>
                  </a:ext>
                </a:extLst>
              </p:cNvPr>
              <p:cNvSpPr>
                <a:spLocks noRot="1" noChangeAspect="1" noMove="1" noResize="1" noEditPoints="1" noAdjustHandles="1" noChangeArrowheads="1" noChangeShapeType="1" noTextEdit="1"/>
              </p:cNvSpPr>
              <p:nvPr/>
            </p:nvSpPr>
            <p:spPr>
              <a:xfrm>
                <a:off x="4716016" y="4974900"/>
                <a:ext cx="1117485" cy="253916"/>
              </a:xfrm>
              <a:prstGeom prst="rect">
                <a:avLst/>
              </a:prstGeom>
              <a:blipFill>
                <a:blip r:embed="rId5"/>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64DC202-4280-4884-868D-D56FB5CFB2E1}"/>
                  </a:ext>
                </a:extLst>
              </p:cNvPr>
              <p:cNvSpPr/>
              <p:nvPr/>
            </p:nvSpPr>
            <p:spPr>
              <a:xfrm>
                <a:off x="7020272" y="4583681"/>
                <a:ext cx="699101"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dirty="0" smtClean="0">
                          <a:solidFill>
                            <a:srgbClr val="7030A0"/>
                          </a:solidFill>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1000" b="0" i="1" dirty="0" smtClean="0">
                          <a:solidFill>
                            <a:srgbClr val="7030A0"/>
                          </a:solidFill>
                          <a:latin typeface="Cambria Math" panose="02040503050406030204" pitchFamily="18" charset="0"/>
                          <a:ea typeface="微软雅黑" panose="020B0503020204020204" pitchFamily="34" charset="-122"/>
                          <a:cs typeface="Times New Roman" panose="02020603050405020304" pitchFamily="18" charset="0"/>
                        </a:rPr>
                        <m:t>=0.01</m:t>
                      </m:r>
                    </m:oMath>
                  </m:oMathPara>
                </a14:m>
                <a:endParaRPr lang="zh-CN" altLang="en-US" sz="1000" dirty="0">
                  <a:solidFill>
                    <a:srgbClr val="7030A0"/>
                  </a:solidFill>
                </a:endParaRPr>
              </a:p>
            </p:txBody>
          </p:sp>
        </mc:Choice>
        <mc:Fallback xmlns="">
          <p:sp>
            <p:nvSpPr>
              <p:cNvPr id="9" name="矩形 8">
                <a:extLst>
                  <a:ext uri="{FF2B5EF4-FFF2-40B4-BE49-F238E27FC236}">
                    <a16:creationId xmlns:a16="http://schemas.microsoft.com/office/drawing/2014/main" id="{064DC202-4280-4884-868D-D56FB5CFB2E1}"/>
                  </a:ext>
                </a:extLst>
              </p:cNvPr>
              <p:cNvSpPr>
                <a:spLocks noRot="1" noChangeAspect="1" noMove="1" noResize="1" noEditPoints="1" noAdjustHandles="1" noChangeArrowheads="1" noChangeShapeType="1" noTextEdit="1"/>
              </p:cNvSpPr>
              <p:nvPr/>
            </p:nvSpPr>
            <p:spPr>
              <a:xfrm>
                <a:off x="7020272" y="4583681"/>
                <a:ext cx="699101" cy="24622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B612B0D7-93C4-42AA-80F5-7D7272D89F0B}"/>
                  </a:ext>
                </a:extLst>
              </p:cNvPr>
              <p:cNvSpPr/>
              <p:nvPr/>
            </p:nvSpPr>
            <p:spPr>
              <a:xfrm>
                <a:off x="6732240" y="4145395"/>
                <a:ext cx="981231"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10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=0.000001</m:t>
                      </m:r>
                    </m:oMath>
                  </m:oMathPara>
                </a14:m>
                <a:endParaRPr lang="zh-CN" altLang="en-US" sz="1000" dirty="0">
                  <a:solidFill>
                    <a:srgbClr val="0070C0"/>
                  </a:solidFill>
                </a:endParaRPr>
              </a:p>
            </p:txBody>
          </p:sp>
        </mc:Choice>
        <mc:Fallback xmlns="">
          <p:sp>
            <p:nvSpPr>
              <p:cNvPr id="16" name="矩形 15">
                <a:extLst>
                  <a:ext uri="{FF2B5EF4-FFF2-40B4-BE49-F238E27FC236}">
                    <a16:creationId xmlns:a16="http://schemas.microsoft.com/office/drawing/2014/main" id="{B612B0D7-93C4-42AA-80F5-7D7272D89F0B}"/>
                  </a:ext>
                </a:extLst>
              </p:cNvPr>
              <p:cNvSpPr>
                <a:spLocks noRot="1" noChangeAspect="1" noMove="1" noResize="1" noEditPoints="1" noAdjustHandles="1" noChangeArrowheads="1" noChangeShapeType="1" noTextEdit="1"/>
              </p:cNvSpPr>
              <p:nvPr/>
            </p:nvSpPr>
            <p:spPr>
              <a:xfrm>
                <a:off x="6732240" y="4145395"/>
                <a:ext cx="981231" cy="24622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F38F9CF6-1B46-4845-BEAF-3E45E30CF0E5}"/>
                  </a:ext>
                </a:extLst>
              </p:cNvPr>
              <p:cNvSpPr/>
              <p:nvPr/>
            </p:nvSpPr>
            <p:spPr>
              <a:xfrm>
                <a:off x="6873305" y="4356057"/>
                <a:ext cx="840166"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dirty="0" smtClean="0">
                          <a:solidFill>
                            <a:srgbClr val="00B050"/>
                          </a:solidFill>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1000" b="0" i="1" dirty="0" smtClean="0">
                          <a:solidFill>
                            <a:srgbClr val="00B050"/>
                          </a:solidFill>
                          <a:latin typeface="Cambria Math" panose="02040503050406030204" pitchFamily="18" charset="0"/>
                          <a:ea typeface="微软雅黑" panose="020B0503020204020204" pitchFamily="34" charset="-122"/>
                          <a:cs typeface="Times New Roman" panose="02020603050405020304" pitchFamily="18" charset="0"/>
                        </a:rPr>
                        <m:t>=0.0001</m:t>
                      </m:r>
                    </m:oMath>
                  </m:oMathPara>
                </a14:m>
                <a:endParaRPr lang="zh-CN" altLang="en-US" sz="1000" dirty="0">
                  <a:solidFill>
                    <a:srgbClr val="00B050"/>
                  </a:solidFill>
                </a:endParaRPr>
              </a:p>
            </p:txBody>
          </p:sp>
        </mc:Choice>
        <mc:Fallback xmlns="">
          <p:sp>
            <p:nvSpPr>
              <p:cNvPr id="17" name="矩形 16">
                <a:extLst>
                  <a:ext uri="{FF2B5EF4-FFF2-40B4-BE49-F238E27FC236}">
                    <a16:creationId xmlns:a16="http://schemas.microsoft.com/office/drawing/2014/main" id="{F38F9CF6-1B46-4845-BEAF-3E45E30CF0E5}"/>
                  </a:ext>
                </a:extLst>
              </p:cNvPr>
              <p:cNvSpPr>
                <a:spLocks noRot="1" noChangeAspect="1" noMove="1" noResize="1" noEditPoints="1" noAdjustHandles="1" noChangeArrowheads="1" noChangeShapeType="1" noTextEdit="1"/>
              </p:cNvSpPr>
              <p:nvPr/>
            </p:nvSpPr>
            <p:spPr>
              <a:xfrm>
                <a:off x="6873305" y="4356057"/>
                <a:ext cx="840166" cy="246221"/>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9444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26</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Contribution</a:t>
              </a:r>
            </a:p>
          </p:txBody>
        </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30989E9-F221-4C54-8154-6F9346C5C2DE}"/>
                  </a:ext>
                </a:extLst>
              </p:cNvPr>
              <p:cNvSpPr txBox="1"/>
              <p:nvPr/>
            </p:nvSpPr>
            <p:spPr>
              <a:xfrm>
                <a:off x="564617" y="1574790"/>
                <a:ext cx="8193186" cy="440120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latin typeface="Times New Roman" panose="02020603050405020304" pitchFamily="18" charset="0"/>
                  </a:rPr>
                  <a:t>Prove the first tight robustness guarantee for randomized smoothing. </a:t>
                </a:r>
              </a:p>
              <a:p>
                <a:pPr marL="342900" indent="-342900">
                  <a:spcAft>
                    <a:spcPts val="600"/>
                  </a:spcAft>
                  <a:buFont typeface="Wingdings" panose="05000000000000000000" pitchFamily="2" charset="2"/>
                  <a:buChar char="l"/>
                </a:pPr>
                <a:r>
                  <a:rPr lang="en-US" altLang="zh-CN" sz="2000" dirty="0">
                    <a:latin typeface="Times New Roman" panose="02020603050405020304" pitchFamily="18" charset="0"/>
                  </a:rPr>
                  <a:t>Analysis reveals that smoothing with Gaussian noise naturally induces certifiable robustness under the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m:t>
                        </m:r>
                      </m:e>
                      <m:sub>
                        <m:r>
                          <a:rPr lang="en-US" altLang="zh-CN" sz="2000" b="0" i="1" smtClean="0">
                            <a:latin typeface="Cambria Math" panose="02040503050406030204" pitchFamily="18" charset="0"/>
                          </a:rPr>
                          <m:t>2</m:t>
                        </m:r>
                      </m:sub>
                    </m:sSub>
                  </m:oMath>
                </a14:m>
                <a:r>
                  <a:rPr lang="en-US" altLang="zh-CN" sz="2000" dirty="0">
                    <a:latin typeface="Times New Roman" panose="02020603050405020304" pitchFamily="18" charset="0"/>
                  </a:rPr>
                  <a:t> norm.</a:t>
                </a:r>
              </a:p>
              <a:p>
                <a:pPr marL="342900" indent="-342900">
                  <a:spcAft>
                    <a:spcPts val="600"/>
                  </a:spcAft>
                  <a:buFont typeface="Wingdings" panose="05000000000000000000" pitchFamily="2" charset="2"/>
                  <a:buChar char="l"/>
                </a:pPr>
                <a:r>
                  <a:rPr lang="en-US" altLang="zh-CN" sz="2000" dirty="0">
                    <a:latin typeface="Times New Roman" panose="02020603050405020304" pitchFamily="18" charset="0"/>
                  </a:rPr>
                  <a:t>Suspect that other noise distributions might induce robustness to other perturbation sets such as general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b="0" i="1" smtClean="0">
                            <a:latin typeface="Cambria Math" panose="02040503050406030204" pitchFamily="18" charset="0"/>
                          </a:rPr>
                          <m:t>𝑝</m:t>
                        </m:r>
                      </m:sub>
                    </m:sSub>
                  </m:oMath>
                </a14:m>
                <a:r>
                  <a:rPr lang="en-US" altLang="zh-CN" sz="2000" dirty="0">
                    <a:latin typeface="Times New Roman" panose="02020603050405020304" pitchFamily="18" charset="0"/>
                  </a:rPr>
                  <a:t> norm balls.</a:t>
                </a:r>
              </a:p>
              <a:p>
                <a:pPr marL="342900" indent="-342900">
                  <a:spcAft>
                    <a:spcPts val="600"/>
                  </a:spcAft>
                  <a:buFont typeface="Wingdings" panose="05000000000000000000" pitchFamily="2" charset="2"/>
                  <a:buChar char="l"/>
                </a:pPr>
                <a:r>
                  <a:rPr lang="en-US" altLang="zh-CN" sz="2000" dirty="0">
                    <a:latin typeface="Times New Roman" panose="02020603050405020304" pitchFamily="18" charset="0"/>
                  </a:rPr>
                  <a:t>Enables the use of large networks on large scale datasets and does not constrain the architecture of the classifier.</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Datasets: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rPr>
                  <a:t>ImageNet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rPr>
                  <a:t>CIFAR10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Networks: </a:t>
                </a:r>
              </a:p>
              <a:p>
                <a:pPr marL="342900" indent="-342900">
                  <a:spcAft>
                    <a:spcPts val="600"/>
                  </a:spcAft>
                  <a:buFont typeface="Arial" panose="020B0604020202020204" pitchFamily="34" charset="0"/>
                  <a:buChar char="•"/>
                </a:pPr>
                <a:r>
                  <a:rPr lang="en-US" altLang="zh-CN" sz="2000" dirty="0" err="1">
                    <a:latin typeface="Times New Roman" panose="02020603050405020304" pitchFamily="18" charset="0"/>
                    <a:ea typeface="宋体" panose="02010600030101010101" pitchFamily="2" charset="-122"/>
                  </a:rPr>
                  <a:t>ResNet</a:t>
                </a:r>
                <a:endParaRPr lang="en-US" altLang="zh-CN" sz="2000" dirty="0">
                  <a:latin typeface="Times New Roman" panose="02020603050405020304" pitchFamily="18" charset="0"/>
                  <a:ea typeface="宋体" panose="02010600030101010101" pitchFamily="2" charset="-122"/>
                </a:endParaRPr>
              </a:p>
            </p:txBody>
          </p:sp>
        </mc:Choice>
        <mc:Fallback xmlns="">
          <p:sp>
            <p:nvSpPr>
              <p:cNvPr id="11" name="文本框 10">
                <a:extLst>
                  <a:ext uri="{FF2B5EF4-FFF2-40B4-BE49-F238E27FC236}">
                    <a16:creationId xmlns:a16="http://schemas.microsoft.com/office/drawing/2014/main" id="{630989E9-F221-4C54-8154-6F9346C5C2DE}"/>
                  </a:ext>
                </a:extLst>
              </p:cNvPr>
              <p:cNvSpPr txBox="1">
                <a:spLocks noRot="1" noChangeAspect="1" noMove="1" noResize="1" noEditPoints="1" noAdjustHandles="1" noChangeArrowheads="1" noChangeShapeType="1" noTextEdit="1"/>
              </p:cNvSpPr>
              <p:nvPr/>
            </p:nvSpPr>
            <p:spPr>
              <a:xfrm>
                <a:off x="564617" y="1574790"/>
                <a:ext cx="8193186" cy="4401205"/>
              </a:xfrm>
              <a:prstGeom prst="rect">
                <a:avLst/>
              </a:prstGeom>
              <a:blipFill>
                <a:blip r:embed="rId3"/>
                <a:stretch>
                  <a:fillRect l="-670" t="-693" b="-2078"/>
                </a:stretch>
              </a:blipFill>
            </p:spPr>
            <p:txBody>
              <a:bodyPr/>
              <a:lstStyle/>
              <a:p>
                <a:r>
                  <a:rPr lang="zh-CN" altLang="en-US">
                    <a:noFill/>
                  </a:rPr>
                  <a:t> </a:t>
                </a:r>
              </a:p>
            </p:txBody>
          </p:sp>
        </mc:Fallback>
      </mc:AlternateContent>
      <p:sp>
        <p:nvSpPr>
          <p:cNvPr id="10" name="对角圆角矩形 34">
            <a:extLst>
              <a:ext uri="{FF2B5EF4-FFF2-40B4-BE49-F238E27FC236}">
                <a16:creationId xmlns:a16="http://schemas.microsoft.com/office/drawing/2014/main" id="{69971818-2401-4C7A-B303-2A86145A0AFF}"/>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2" name="文本框 11">
            <a:extLst>
              <a:ext uri="{FF2B5EF4-FFF2-40B4-BE49-F238E27FC236}">
                <a16:creationId xmlns:a16="http://schemas.microsoft.com/office/drawing/2014/main" id="{40320C57-663E-4BCE-A9E7-1909DEE99FC4}"/>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9" name="矩形 8">
            <a:extLst>
              <a:ext uri="{FF2B5EF4-FFF2-40B4-BE49-F238E27FC236}">
                <a16:creationId xmlns:a16="http://schemas.microsoft.com/office/drawing/2014/main" id="{ED323B62-B086-4859-9BB2-C7CFB2D98C30}"/>
              </a:ext>
            </a:extLst>
          </p:cNvPr>
          <p:cNvSpPr/>
          <p:nvPr/>
        </p:nvSpPr>
        <p:spPr>
          <a:xfrm>
            <a:off x="4664925" y="6121038"/>
            <a:ext cx="2027030" cy="369332"/>
          </a:xfrm>
          <a:prstGeom prst="rect">
            <a:avLst/>
          </a:prstGeom>
        </p:spPr>
        <p:txBody>
          <a:bodyPr wrap="squar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CIFAR10</a:t>
            </a:r>
            <a:endParaRPr lang="zh-CN" altLang="en-US" dirty="0"/>
          </a:p>
        </p:txBody>
      </p:sp>
      <p:sp>
        <p:nvSpPr>
          <p:cNvPr id="13" name="矩形 12">
            <a:extLst>
              <a:ext uri="{FF2B5EF4-FFF2-40B4-BE49-F238E27FC236}">
                <a16:creationId xmlns:a16="http://schemas.microsoft.com/office/drawing/2014/main" id="{FF9DA45D-4119-47BF-BED2-F1FF1D4BE885}"/>
              </a:ext>
            </a:extLst>
          </p:cNvPr>
          <p:cNvSpPr/>
          <p:nvPr/>
        </p:nvSpPr>
        <p:spPr>
          <a:xfrm>
            <a:off x="7141241" y="6121038"/>
            <a:ext cx="1095172"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ImageNet</a:t>
            </a:r>
            <a:endParaRPr lang="zh-CN" altLang="en-US" dirty="0"/>
          </a:p>
        </p:txBody>
      </p:sp>
      <p:grpSp>
        <p:nvGrpSpPr>
          <p:cNvPr id="14" name="组合 13">
            <a:extLst>
              <a:ext uri="{FF2B5EF4-FFF2-40B4-BE49-F238E27FC236}">
                <a16:creationId xmlns:a16="http://schemas.microsoft.com/office/drawing/2014/main" id="{7A272767-937D-417F-9F7E-A07CBBD1B7CC}"/>
              </a:ext>
            </a:extLst>
          </p:cNvPr>
          <p:cNvGrpSpPr/>
          <p:nvPr/>
        </p:nvGrpSpPr>
        <p:grpSpPr>
          <a:xfrm>
            <a:off x="6772626" y="4160249"/>
            <a:ext cx="1832403" cy="1933047"/>
            <a:chOff x="5049674" y="2975172"/>
            <a:chExt cx="2876933" cy="3034947"/>
          </a:xfrm>
        </p:grpSpPr>
        <p:pic>
          <p:nvPicPr>
            <p:cNvPr id="15" name="图片 14">
              <a:extLst>
                <a:ext uri="{FF2B5EF4-FFF2-40B4-BE49-F238E27FC236}">
                  <a16:creationId xmlns:a16="http://schemas.microsoft.com/office/drawing/2014/main" id="{DD863BFA-3207-4268-A3EE-1A5DD8EF2365}"/>
                </a:ext>
              </a:extLst>
            </p:cNvPr>
            <p:cNvPicPr>
              <a:picLocks noChangeAspect="1"/>
            </p:cNvPicPr>
            <p:nvPr/>
          </p:nvPicPr>
          <p:blipFill rotWithShape="1">
            <a:blip r:embed="rId4"/>
            <a:srcRect b="2765"/>
            <a:stretch/>
          </p:blipFill>
          <p:spPr>
            <a:xfrm>
              <a:off x="5049674" y="2975172"/>
              <a:ext cx="2876933" cy="2853601"/>
            </a:xfrm>
            <a:prstGeom prst="rect">
              <a:avLst/>
            </a:prstGeom>
          </p:spPr>
        </p:pic>
        <p:grpSp>
          <p:nvGrpSpPr>
            <p:cNvPr id="16" name="组合 15">
              <a:extLst>
                <a:ext uri="{FF2B5EF4-FFF2-40B4-BE49-F238E27FC236}">
                  <a16:creationId xmlns:a16="http://schemas.microsoft.com/office/drawing/2014/main" id="{86D7B55E-D81B-4CDA-8365-88BEDE425DA9}"/>
                </a:ext>
              </a:extLst>
            </p:cNvPr>
            <p:cNvGrpSpPr/>
            <p:nvPr/>
          </p:nvGrpSpPr>
          <p:grpSpPr>
            <a:xfrm>
              <a:off x="5122501" y="5877272"/>
              <a:ext cx="2761868" cy="132847"/>
              <a:chOff x="3060515" y="5908966"/>
              <a:chExt cx="3732606" cy="179540"/>
            </a:xfrm>
          </p:grpSpPr>
          <p:pic>
            <p:nvPicPr>
              <p:cNvPr id="17" name="图片 16">
                <a:extLst>
                  <a:ext uri="{FF2B5EF4-FFF2-40B4-BE49-F238E27FC236}">
                    <a16:creationId xmlns:a16="http://schemas.microsoft.com/office/drawing/2014/main" id="{55252733-93B9-465E-A7AA-C01B9948DCED}"/>
                  </a:ext>
                </a:extLst>
              </p:cNvPr>
              <p:cNvPicPr>
                <a:picLocks noChangeAspect="1"/>
              </p:cNvPicPr>
              <p:nvPr/>
            </p:nvPicPr>
            <p:blipFill rotWithShape="1">
              <a:blip r:embed="rId5"/>
              <a:srcRect l="959" t="94684" r="90149"/>
              <a:stretch/>
            </p:blipFill>
            <p:spPr>
              <a:xfrm>
                <a:off x="3060515" y="5908966"/>
                <a:ext cx="813086" cy="179540"/>
              </a:xfrm>
              <a:prstGeom prst="rect">
                <a:avLst/>
              </a:prstGeom>
            </p:spPr>
          </p:pic>
          <p:pic>
            <p:nvPicPr>
              <p:cNvPr id="18" name="图片 17">
                <a:extLst>
                  <a:ext uri="{FF2B5EF4-FFF2-40B4-BE49-F238E27FC236}">
                    <a16:creationId xmlns:a16="http://schemas.microsoft.com/office/drawing/2014/main" id="{49C74505-ECEC-4DE5-8EB5-F20BAF4FFD0B}"/>
                  </a:ext>
                </a:extLst>
              </p:cNvPr>
              <p:cNvPicPr>
                <a:picLocks noChangeAspect="1"/>
              </p:cNvPicPr>
              <p:nvPr/>
            </p:nvPicPr>
            <p:blipFill rotWithShape="1">
              <a:blip r:embed="rId5"/>
              <a:srcRect l="31022" t="94684" r="60316"/>
              <a:stretch/>
            </p:blipFill>
            <p:spPr>
              <a:xfrm>
                <a:off x="4022410" y="5908966"/>
                <a:ext cx="792088" cy="179540"/>
              </a:xfrm>
              <a:prstGeom prst="rect">
                <a:avLst/>
              </a:prstGeom>
            </p:spPr>
          </p:pic>
          <p:pic>
            <p:nvPicPr>
              <p:cNvPr id="19" name="图片 18">
                <a:extLst>
                  <a:ext uri="{FF2B5EF4-FFF2-40B4-BE49-F238E27FC236}">
                    <a16:creationId xmlns:a16="http://schemas.microsoft.com/office/drawing/2014/main" id="{82F2376D-53CF-42D9-A7BC-FAF129919186}"/>
                  </a:ext>
                </a:extLst>
              </p:cNvPr>
              <p:cNvPicPr>
                <a:picLocks noChangeAspect="1"/>
              </p:cNvPicPr>
              <p:nvPr/>
            </p:nvPicPr>
            <p:blipFill rotWithShape="1">
              <a:blip r:embed="rId5"/>
              <a:srcRect l="60854" t="94684" r="29696"/>
              <a:stretch/>
            </p:blipFill>
            <p:spPr>
              <a:xfrm>
                <a:off x="4955851" y="5908966"/>
                <a:ext cx="864096" cy="179540"/>
              </a:xfrm>
              <a:prstGeom prst="rect">
                <a:avLst/>
              </a:prstGeom>
            </p:spPr>
          </p:pic>
          <p:pic>
            <p:nvPicPr>
              <p:cNvPr id="20" name="图片 19">
                <a:extLst>
                  <a:ext uri="{FF2B5EF4-FFF2-40B4-BE49-F238E27FC236}">
                    <a16:creationId xmlns:a16="http://schemas.microsoft.com/office/drawing/2014/main" id="{D3F5C0EF-3677-4CE9-8401-782358D2AAB1}"/>
                  </a:ext>
                </a:extLst>
              </p:cNvPr>
              <p:cNvPicPr>
                <a:picLocks noChangeAspect="1"/>
              </p:cNvPicPr>
              <p:nvPr/>
            </p:nvPicPr>
            <p:blipFill rotWithShape="1">
              <a:blip r:embed="rId5"/>
              <a:srcRect l="90725" t="94684"/>
              <a:stretch/>
            </p:blipFill>
            <p:spPr>
              <a:xfrm>
                <a:off x="5945019" y="5908966"/>
                <a:ext cx="848102" cy="179540"/>
              </a:xfrm>
              <a:prstGeom prst="rect">
                <a:avLst/>
              </a:prstGeom>
            </p:spPr>
          </p:pic>
        </p:grpSp>
      </p:grpSp>
      <p:grpSp>
        <p:nvGrpSpPr>
          <p:cNvPr id="21" name="组合 20">
            <a:extLst>
              <a:ext uri="{FF2B5EF4-FFF2-40B4-BE49-F238E27FC236}">
                <a16:creationId xmlns:a16="http://schemas.microsoft.com/office/drawing/2014/main" id="{99CC7CBC-5C81-4A78-836E-B01C169BCD51}"/>
              </a:ext>
            </a:extLst>
          </p:cNvPr>
          <p:cNvGrpSpPr/>
          <p:nvPr/>
        </p:nvGrpSpPr>
        <p:grpSpPr>
          <a:xfrm>
            <a:off x="4745530" y="4160249"/>
            <a:ext cx="1833134" cy="1933047"/>
            <a:chOff x="798074" y="2975172"/>
            <a:chExt cx="2878080" cy="3034947"/>
          </a:xfrm>
        </p:grpSpPr>
        <p:grpSp>
          <p:nvGrpSpPr>
            <p:cNvPr id="22" name="组合 21">
              <a:extLst>
                <a:ext uri="{FF2B5EF4-FFF2-40B4-BE49-F238E27FC236}">
                  <a16:creationId xmlns:a16="http://schemas.microsoft.com/office/drawing/2014/main" id="{472FFB10-F99E-4A76-93C5-2620392E34C2}"/>
                </a:ext>
              </a:extLst>
            </p:cNvPr>
            <p:cNvGrpSpPr/>
            <p:nvPr/>
          </p:nvGrpSpPr>
          <p:grpSpPr>
            <a:xfrm>
              <a:off x="798074" y="2975172"/>
              <a:ext cx="2878080" cy="2897665"/>
              <a:chOff x="2851215" y="2711460"/>
              <a:chExt cx="3121870" cy="3143110"/>
            </a:xfrm>
          </p:grpSpPr>
          <p:pic>
            <p:nvPicPr>
              <p:cNvPr id="28" name="图片 27">
                <a:extLst>
                  <a:ext uri="{FF2B5EF4-FFF2-40B4-BE49-F238E27FC236}">
                    <a16:creationId xmlns:a16="http://schemas.microsoft.com/office/drawing/2014/main" id="{E9973835-A6C6-4EE4-B710-65F493464378}"/>
                  </a:ext>
                </a:extLst>
              </p:cNvPr>
              <p:cNvPicPr>
                <a:picLocks noChangeAspect="1"/>
              </p:cNvPicPr>
              <p:nvPr/>
            </p:nvPicPr>
            <p:blipFill rotWithShape="1">
              <a:blip r:embed="rId5"/>
              <a:srcRect l="91108" b="8343"/>
              <a:stretch/>
            </p:blipFill>
            <p:spPr>
              <a:xfrm>
                <a:off x="5159998" y="2711460"/>
                <a:ext cx="813087" cy="3095314"/>
              </a:xfrm>
              <a:prstGeom prst="rect">
                <a:avLst/>
              </a:prstGeom>
            </p:spPr>
          </p:pic>
          <p:pic>
            <p:nvPicPr>
              <p:cNvPr id="29" name="图片 28">
                <a:extLst>
                  <a:ext uri="{FF2B5EF4-FFF2-40B4-BE49-F238E27FC236}">
                    <a16:creationId xmlns:a16="http://schemas.microsoft.com/office/drawing/2014/main" id="{7C8A280A-43A3-4FA6-AF81-40DACF21950D}"/>
                  </a:ext>
                </a:extLst>
              </p:cNvPr>
              <p:cNvPicPr>
                <a:picLocks noChangeAspect="1"/>
              </p:cNvPicPr>
              <p:nvPr/>
            </p:nvPicPr>
            <p:blipFill rotWithShape="1">
              <a:blip r:embed="rId5"/>
              <a:srcRect l="61302" r="30254" b="6927"/>
              <a:stretch/>
            </p:blipFill>
            <p:spPr>
              <a:xfrm>
                <a:off x="4408229" y="2711460"/>
                <a:ext cx="772124" cy="3143110"/>
              </a:xfrm>
              <a:prstGeom prst="rect">
                <a:avLst/>
              </a:prstGeom>
            </p:spPr>
          </p:pic>
          <p:pic>
            <p:nvPicPr>
              <p:cNvPr id="30" name="图片 29">
                <a:extLst>
                  <a:ext uri="{FF2B5EF4-FFF2-40B4-BE49-F238E27FC236}">
                    <a16:creationId xmlns:a16="http://schemas.microsoft.com/office/drawing/2014/main" id="{73B56EF6-F0F0-4281-8730-94E77B55EF1B}"/>
                  </a:ext>
                </a:extLst>
              </p:cNvPr>
              <p:cNvPicPr>
                <a:picLocks noChangeAspect="1"/>
              </p:cNvPicPr>
              <p:nvPr/>
            </p:nvPicPr>
            <p:blipFill rotWithShape="1">
              <a:blip r:embed="rId5"/>
              <a:srcRect l="959" r="90149" b="8343"/>
              <a:stretch/>
            </p:blipFill>
            <p:spPr>
              <a:xfrm>
                <a:off x="2851215" y="2711460"/>
                <a:ext cx="813086" cy="3095314"/>
              </a:xfrm>
              <a:prstGeom prst="rect">
                <a:avLst/>
              </a:prstGeom>
            </p:spPr>
          </p:pic>
          <p:pic>
            <p:nvPicPr>
              <p:cNvPr id="31" name="图片 30">
                <a:extLst>
                  <a:ext uri="{FF2B5EF4-FFF2-40B4-BE49-F238E27FC236}">
                    <a16:creationId xmlns:a16="http://schemas.microsoft.com/office/drawing/2014/main" id="{DBD8C4A5-D596-4873-9AB4-2AAB796F6F94}"/>
                  </a:ext>
                </a:extLst>
              </p:cNvPr>
              <p:cNvPicPr>
                <a:picLocks noChangeAspect="1"/>
              </p:cNvPicPr>
              <p:nvPr/>
            </p:nvPicPr>
            <p:blipFill rotWithShape="1">
              <a:blip r:embed="rId5"/>
              <a:srcRect l="31022" r="60316" b="6927"/>
              <a:stretch/>
            </p:blipFill>
            <p:spPr>
              <a:xfrm>
                <a:off x="3616141" y="2711461"/>
                <a:ext cx="792088" cy="3143109"/>
              </a:xfrm>
              <a:prstGeom prst="rect">
                <a:avLst/>
              </a:prstGeom>
            </p:spPr>
          </p:pic>
        </p:grpSp>
        <p:grpSp>
          <p:nvGrpSpPr>
            <p:cNvPr id="23" name="组合 22">
              <a:extLst>
                <a:ext uri="{FF2B5EF4-FFF2-40B4-BE49-F238E27FC236}">
                  <a16:creationId xmlns:a16="http://schemas.microsoft.com/office/drawing/2014/main" id="{B2F31D92-5D5A-4787-9577-E6B309746A8A}"/>
                </a:ext>
              </a:extLst>
            </p:cNvPr>
            <p:cNvGrpSpPr/>
            <p:nvPr/>
          </p:nvGrpSpPr>
          <p:grpSpPr>
            <a:xfrm>
              <a:off x="860357" y="5877272"/>
              <a:ext cx="2717418" cy="132847"/>
              <a:chOff x="3120589" y="5908966"/>
              <a:chExt cx="3672532" cy="179540"/>
            </a:xfrm>
          </p:grpSpPr>
          <p:pic>
            <p:nvPicPr>
              <p:cNvPr id="24" name="图片 23">
                <a:extLst>
                  <a:ext uri="{FF2B5EF4-FFF2-40B4-BE49-F238E27FC236}">
                    <a16:creationId xmlns:a16="http://schemas.microsoft.com/office/drawing/2014/main" id="{2D886C9D-53FA-461A-9010-1BF727A34F30}"/>
                  </a:ext>
                </a:extLst>
              </p:cNvPr>
              <p:cNvPicPr>
                <a:picLocks noChangeAspect="1"/>
              </p:cNvPicPr>
              <p:nvPr/>
            </p:nvPicPr>
            <p:blipFill rotWithShape="1">
              <a:blip r:embed="rId5"/>
              <a:srcRect l="959" t="94684" r="90149"/>
              <a:stretch/>
            </p:blipFill>
            <p:spPr>
              <a:xfrm>
                <a:off x="3120589" y="5908966"/>
                <a:ext cx="813086" cy="179540"/>
              </a:xfrm>
              <a:prstGeom prst="rect">
                <a:avLst/>
              </a:prstGeom>
            </p:spPr>
          </p:pic>
          <p:pic>
            <p:nvPicPr>
              <p:cNvPr id="25" name="图片 24">
                <a:extLst>
                  <a:ext uri="{FF2B5EF4-FFF2-40B4-BE49-F238E27FC236}">
                    <a16:creationId xmlns:a16="http://schemas.microsoft.com/office/drawing/2014/main" id="{ED2EEDF4-5362-4A5C-B5D9-D3B7EA3848A2}"/>
                  </a:ext>
                </a:extLst>
              </p:cNvPr>
              <p:cNvPicPr>
                <a:picLocks noChangeAspect="1"/>
              </p:cNvPicPr>
              <p:nvPr/>
            </p:nvPicPr>
            <p:blipFill rotWithShape="1">
              <a:blip r:embed="rId5"/>
              <a:srcRect l="31022" t="94684" r="60316"/>
              <a:stretch/>
            </p:blipFill>
            <p:spPr>
              <a:xfrm>
                <a:off x="4075215" y="5908966"/>
                <a:ext cx="792088" cy="179540"/>
              </a:xfrm>
              <a:prstGeom prst="rect">
                <a:avLst/>
              </a:prstGeom>
            </p:spPr>
          </p:pic>
          <p:pic>
            <p:nvPicPr>
              <p:cNvPr id="26" name="图片 25">
                <a:extLst>
                  <a:ext uri="{FF2B5EF4-FFF2-40B4-BE49-F238E27FC236}">
                    <a16:creationId xmlns:a16="http://schemas.microsoft.com/office/drawing/2014/main" id="{68F3C336-3AF9-4BFD-8B29-5EAB84E7A7F1}"/>
                  </a:ext>
                </a:extLst>
              </p:cNvPr>
              <p:cNvPicPr>
                <a:picLocks noChangeAspect="1"/>
              </p:cNvPicPr>
              <p:nvPr/>
            </p:nvPicPr>
            <p:blipFill rotWithShape="1">
              <a:blip r:embed="rId5"/>
              <a:srcRect l="60854" t="94684" r="29696"/>
              <a:stretch/>
            </p:blipFill>
            <p:spPr>
              <a:xfrm>
                <a:off x="5015924" y="5908966"/>
                <a:ext cx="864096" cy="179540"/>
              </a:xfrm>
              <a:prstGeom prst="rect">
                <a:avLst/>
              </a:prstGeom>
            </p:spPr>
          </p:pic>
          <p:pic>
            <p:nvPicPr>
              <p:cNvPr id="27" name="图片 26">
                <a:extLst>
                  <a:ext uri="{FF2B5EF4-FFF2-40B4-BE49-F238E27FC236}">
                    <a16:creationId xmlns:a16="http://schemas.microsoft.com/office/drawing/2014/main" id="{49C52149-E851-489F-913D-7796B8B8A05B}"/>
                  </a:ext>
                </a:extLst>
              </p:cNvPr>
              <p:cNvPicPr>
                <a:picLocks noChangeAspect="1"/>
              </p:cNvPicPr>
              <p:nvPr/>
            </p:nvPicPr>
            <p:blipFill rotWithShape="1">
              <a:blip r:embed="rId5"/>
              <a:srcRect l="90725" t="94684"/>
              <a:stretch/>
            </p:blipFill>
            <p:spPr>
              <a:xfrm>
                <a:off x="5945019" y="5908966"/>
                <a:ext cx="848102" cy="179540"/>
              </a:xfrm>
              <a:prstGeom prst="rect">
                <a:avLst/>
              </a:prstGeom>
            </p:spPr>
          </p:pic>
        </p:grpSp>
      </p:grpSp>
    </p:spTree>
    <p:extLst>
      <p:ext uri="{BB962C8B-B14F-4D97-AF65-F5344CB8AC3E}">
        <p14:creationId xmlns:p14="http://schemas.microsoft.com/office/powerpoint/2010/main" val="2091452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27</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Authors</a:t>
              </a:r>
            </a:p>
          </p:txBody>
        </p:sp>
      </p:grpSp>
      <p:sp>
        <p:nvSpPr>
          <p:cNvPr id="13" name="文本框 12">
            <a:extLst>
              <a:ext uri="{FF2B5EF4-FFF2-40B4-BE49-F238E27FC236}">
                <a16:creationId xmlns:a16="http://schemas.microsoft.com/office/drawing/2014/main" id="{75E5FFF8-212E-4151-9E60-4EFEE3315F4E}"/>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8" name="对角圆角矩形 34">
            <a:extLst>
              <a:ext uri="{FF2B5EF4-FFF2-40B4-BE49-F238E27FC236}">
                <a16:creationId xmlns:a16="http://schemas.microsoft.com/office/drawing/2014/main" id="{667E5B37-3F0D-4F69-8EB8-BF2A960B7645}"/>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1" name="矩形 10">
            <a:extLst>
              <a:ext uri="{FF2B5EF4-FFF2-40B4-BE49-F238E27FC236}">
                <a16:creationId xmlns:a16="http://schemas.microsoft.com/office/drawing/2014/main" id="{0F425B8C-8582-4893-B96F-D8D20E9BCCF7}"/>
              </a:ext>
            </a:extLst>
          </p:cNvPr>
          <p:cNvSpPr/>
          <p:nvPr/>
        </p:nvSpPr>
        <p:spPr>
          <a:xfrm>
            <a:off x="738529" y="5169966"/>
            <a:ext cx="1873251" cy="646331"/>
          </a:xfrm>
          <a:prstGeom prst="rect">
            <a:avLst/>
          </a:prstGeom>
        </p:spPr>
        <p:txBody>
          <a:bodyPr wrap="squar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Jeremy Cohen</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PhD at CMU</a:t>
            </a:r>
            <a:endParaRPr lang="zh-CN" altLang="en-US" dirty="0"/>
          </a:p>
        </p:txBody>
      </p:sp>
      <p:pic>
        <p:nvPicPr>
          <p:cNvPr id="1028" name="Picture 4" descr="https://csd.cmu.edu/sites/default/files/styles/directory_photos/public/zkolter.jpg?itok=9eO-2J1d">
            <a:extLst>
              <a:ext uri="{FF2B5EF4-FFF2-40B4-BE49-F238E27FC236}">
                <a16:creationId xmlns:a16="http://schemas.microsoft.com/office/drawing/2014/main" id="{F91E32D3-CFF4-499A-9F59-D3FE917C8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2220" y="2024060"/>
            <a:ext cx="1873250" cy="28098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zicokolter.com/img/jeremycohen.jpg">
            <a:extLst>
              <a:ext uri="{FF2B5EF4-FFF2-40B4-BE49-F238E27FC236}">
                <a16:creationId xmlns:a16="http://schemas.microsoft.com/office/drawing/2014/main" id="{2C80DA4E-3305-4513-9E4A-8515E124BE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76" r="17957"/>
          <a:stretch/>
        </p:blipFill>
        <p:spPr bwMode="auto">
          <a:xfrm>
            <a:off x="738530" y="2024062"/>
            <a:ext cx="1873251" cy="280987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C5DACD6E-D128-4CB6-94F7-FFC9FE207C85}"/>
              </a:ext>
            </a:extLst>
          </p:cNvPr>
          <p:cNvSpPr/>
          <p:nvPr/>
        </p:nvSpPr>
        <p:spPr>
          <a:xfrm>
            <a:off x="6532220" y="5169966"/>
            <a:ext cx="1873251" cy="923330"/>
          </a:xfrm>
          <a:prstGeom prst="rect">
            <a:avLst/>
          </a:prstGeom>
        </p:spPr>
        <p:txBody>
          <a:bodyPr wrap="squar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J. Zico Kolter</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Associate Professor at CMU</a:t>
            </a:r>
            <a:endParaRPr lang="zh-CN" altLang="en-US" dirty="0"/>
          </a:p>
        </p:txBody>
      </p:sp>
      <p:pic>
        <p:nvPicPr>
          <p:cNvPr id="10" name="图片 9">
            <a:extLst>
              <a:ext uri="{FF2B5EF4-FFF2-40B4-BE49-F238E27FC236}">
                <a16:creationId xmlns:a16="http://schemas.microsoft.com/office/drawing/2014/main" id="{DF7FE262-79DD-4BB5-98F7-3D75DB126F6B}"/>
              </a:ext>
            </a:extLst>
          </p:cNvPr>
          <p:cNvPicPr>
            <a:picLocks noChangeAspect="1"/>
          </p:cNvPicPr>
          <p:nvPr/>
        </p:nvPicPr>
        <p:blipFill rotWithShape="1">
          <a:blip r:embed="rId5">
            <a:extLst>
              <a:ext uri="{28A0092B-C50C-407E-A947-70E740481C1C}">
                <a14:useLocalDpi xmlns:a14="http://schemas.microsoft.com/office/drawing/2010/main" val="0"/>
              </a:ext>
            </a:extLst>
          </a:blip>
          <a:srcRect l="19327" t="48131" r="49143" b="16331"/>
          <a:stretch/>
        </p:blipFill>
        <p:spPr>
          <a:xfrm>
            <a:off x="3635375" y="2024061"/>
            <a:ext cx="1873251" cy="2809876"/>
          </a:xfrm>
          <a:prstGeom prst="rect">
            <a:avLst/>
          </a:prstGeom>
        </p:spPr>
      </p:pic>
      <p:sp>
        <p:nvSpPr>
          <p:cNvPr id="17" name="矩形 16">
            <a:extLst>
              <a:ext uri="{FF2B5EF4-FFF2-40B4-BE49-F238E27FC236}">
                <a16:creationId xmlns:a16="http://schemas.microsoft.com/office/drawing/2014/main" id="{0E547B39-DA7D-4F3A-82CC-52083A8224F4}"/>
              </a:ext>
            </a:extLst>
          </p:cNvPr>
          <p:cNvSpPr/>
          <p:nvPr/>
        </p:nvSpPr>
        <p:spPr>
          <a:xfrm>
            <a:off x="3637495" y="5169966"/>
            <a:ext cx="1873251" cy="646331"/>
          </a:xfrm>
          <a:prstGeom prst="rect">
            <a:avLst/>
          </a:prstGeom>
        </p:spPr>
        <p:txBody>
          <a:bodyPr wrap="squar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Elan Rosenfeld</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PhD at CMU</a:t>
            </a:r>
            <a:endParaRPr lang="zh-CN" altLang="en-US" dirty="0"/>
          </a:p>
        </p:txBody>
      </p:sp>
      <p:pic>
        <p:nvPicPr>
          <p:cNvPr id="16" name="图片 15">
            <a:extLst>
              <a:ext uri="{FF2B5EF4-FFF2-40B4-BE49-F238E27FC236}">
                <a16:creationId xmlns:a16="http://schemas.microsoft.com/office/drawing/2014/main" id="{319821B6-DDBE-4A19-AB55-4AC7863CF198}"/>
              </a:ext>
            </a:extLst>
          </p:cNvPr>
          <p:cNvPicPr>
            <a:picLocks noChangeAspect="1"/>
          </p:cNvPicPr>
          <p:nvPr/>
        </p:nvPicPr>
        <p:blipFill rotWithShape="1">
          <a:blip r:embed="rId6">
            <a:extLst>
              <a:ext uri="{28A0092B-C50C-407E-A947-70E740481C1C}">
                <a14:useLocalDpi xmlns:a14="http://schemas.microsoft.com/office/drawing/2010/main" val="0"/>
              </a:ext>
            </a:extLst>
          </a:blip>
          <a:srcRect l="15837" r="17599"/>
          <a:stretch/>
        </p:blipFill>
        <p:spPr>
          <a:xfrm>
            <a:off x="6532220" y="2016837"/>
            <a:ext cx="1873250" cy="2814284"/>
          </a:xfrm>
          <a:prstGeom prst="rect">
            <a:avLst/>
          </a:prstGeom>
        </p:spPr>
      </p:pic>
    </p:spTree>
    <p:extLst>
      <p:ext uri="{BB962C8B-B14F-4D97-AF65-F5344CB8AC3E}">
        <p14:creationId xmlns:p14="http://schemas.microsoft.com/office/powerpoint/2010/main" val="3907702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E0B275-11C4-4244-AA6E-7A15F4EF5C47}"/>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28</a:t>
            </a:fld>
            <a:endParaRPr lang="en-US" altLang="zh-CN" b="0" dirty="0"/>
          </a:p>
        </p:txBody>
      </p:sp>
      <p:sp>
        <p:nvSpPr>
          <p:cNvPr id="3" name="Rectangle 3">
            <a:extLst>
              <a:ext uri="{FF2B5EF4-FFF2-40B4-BE49-F238E27FC236}">
                <a16:creationId xmlns:a16="http://schemas.microsoft.com/office/drawing/2014/main" id="{0E94B40B-79E1-4181-91E8-0F05AF71A72A}"/>
              </a:ext>
            </a:extLst>
          </p:cNvPr>
          <p:cNvSpPr>
            <a:spLocks noChangeArrowheads="1"/>
          </p:cNvSpPr>
          <p:nvPr/>
        </p:nvSpPr>
        <p:spPr bwMode="auto">
          <a:xfrm>
            <a:off x="701291" y="2151807"/>
            <a:ext cx="7741419"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lvl="0" indent="-342900" algn="r" defTabSz="914400">
              <a:lnSpc>
                <a:spcPct val="90000"/>
              </a:lnSpc>
              <a:spcBef>
                <a:spcPct val="20000"/>
              </a:spcBef>
              <a:buClr>
                <a:srgbClr val="66FFFF"/>
              </a:buClr>
              <a:defRPr/>
            </a:pPr>
            <a:r>
              <a:rPr lang="en-US" altLang="zh-CN" sz="3600" b="1" dirty="0">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Evaluation of Randomized Smoothing</a:t>
            </a:r>
          </a:p>
        </p:txBody>
      </p:sp>
    </p:spTree>
    <p:extLst>
      <p:ext uri="{BB962C8B-B14F-4D97-AF65-F5344CB8AC3E}">
        <p14:creationId xmlns:p14="http://schemas.microsoft.com/office/powerpoint/2010/main" val="2309528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29</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20292" y="6107046"/>
            <a:ext cx="1075937"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14</a:t>
            </a:r>
            <a:endParaRPr lang="zh-CN" altLang="en-US" dirty="0"/>
          </a:p>
        </p:txBody>
      </p:sp>
      <p:sp>
        <p:nvSpPr>
          <p:cNvPr id="14" name="文本框 13">
            <a:extLst>
              <a:ext uri="{FF2B5EF4-FFF2-40B4-BE49-F238E27FC236}">
                <a16:creationId xmlns:a16="http://schemas.microsoft.com/office/drawing/2014/main" id="{2BBB037A-0C98-4F72-AF66-54CA18C5EA7F}"/>
              </a:ext>
            </a:extLst>
          </p:cNvPr>
          <p:cNvSpPr txBox="1"/>
          <p:nvPr/>
        </p:nvSpPr>
        <p:spPr>
          <a:xfrm>
            <a:off x="564617" y="1574790"/>
            <a:ext cx="7967823" cy="707886"/>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The approximate certified accuracy VS. a high-probability lower bound on the certified accuracy.</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 name="图片 11">
            <a:extLst>
              <a:ext uri="{FF2B5EF4-FFF2-40B4-BE49-F238E27FC236}">
                <a16:creationId xmlns:a16="http://schemas.microsoft.com/office/drawing/2014/main" id="{557E6BE5-73D2-421B-850D-143DA5AA5EE0}"/>
              </a:ext>
            </a:extLst>
          </p:cNvPr>
          <p:cNvPicPr>
            <a:picLocks noChangeAspect="1"/>
          </p:cNvPicPr>
          <p:nvPr/>
        </p:nvPicPr>
        <p:blipFill>
          <a:blip r:embed="rId3"/>
          <a:stretch>
            <a:fillRect/>
          </a:stretch>
        </p:blipFill>
        <p:spPr>
          <a:xfrm>
            <a:off x="2207301" y="2566860"/>
            <a:ext cx="4729399" cy="3539381"/>
          </a:xfrm>
          <a:prstGeom prst="rect">
            <a:avLst/>
          </a:prstGeom>
        </p:spPr>
      </p:pic>
      <p:sp>
        <p:nvSpPr>
          <p:cNvPr id="16" name="文本框 15">
            <a:extLst>
              <a:ext uri="{FF2B5EF4-FFF2-40B4-BE49-F238E27FC236}">
                <a16:creationId xmlns:a16="http://schemas.microsoft.com/office/drawing/2014/main" id="{FE4B63EF-6D91-467F-B158-028881BCFA5F}"/>
              </a:ext>
            </a:extLst>
          </p:cNvPr>
          <p:cNvSpPr txBox="1"/>
          <p:nvPr/>
        </p:nvSpPr>
        <p:spPr>
          <a:xfrm>
            <a:off x="358718" y="4574892"/>
            <a:ext cx="1818997" cy="1169551"/>
          </a:xfrm>
          <a:prstGeom prst="rect">
            <a:avLst/>
          </a:prstGeom>
          <a:solidFill>
            <a:schemeClr val="bg1">
              <a:lumMod val="95000"/>
            </a:schemeClr>
          </a:solidFill>
        </p:spPr>
        <p:txBody>
          <a:bodyPr wrap="square" rtlCol="0">
            <a:spAutoFit/>
          </a:bodyPr>
          <a:lstStyle/>
          <a:p>
            <a:pPr>
              <a:spcAft>
                <a:spcPts val="600"/>
              </a:spcAft>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Approximate certified accuracy can</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be</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converted into a lower bound on the </a:t>
            </a:r>
            <a:r>
              <a:rPr lang="en-US" altLang="zh-CN" sz="1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true certified accuracy.</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9EC29F6-62C7-40D3-9E40-98D6D1E07FA7}"/>
                  </a:ext>
                </a:extLst>
              </p:cNvPr>
              <p:cNvSpPr txBox="1"/>
              <p:nvPr/>
            </p:nvSpPr>
            <p:spPr>
              <a:xfrm>
                <a:off x="6966286" y="4051672"/>
                <a:ext cx="1761931" cy="1692771"/>
              </a:xfrm>
              <a:prstGeom prst="rect">
                <a:avLst/>
              </a:prstGeom>
              <a:solidFill>
                <a:schemeClr val="bg1">
                  <a:lumMod val="95000"/>
                </a:schemeClr>
              </a:solidFill>
            </p:spPr>
            <p:txBody>
              <a:bodyPr wrap="square" rtlCol="0">
                <a:spAutoFit/>
              </a:bodyPr>
              <a:lstStyle/>
              <a:p>
                <a:pPr>
                  <a:spcAft>
                    <a:spcPts val="600"/>
                  </a:spcAft>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Dataset: ImageNet</a:t>
                </a:r>
              </a:p>
              <a:p>
                <a:pPr>
                  <a:spcAft>
                    <a:spcPts val="600"/>
                  </a:spcAft>
                </a:pPr>
                <a14:m>
                  <m:oMath xmlns:m="http://schemas.openxmlformats.org/officeDocument/2006/math">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𝑓</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ResNet50 </a:t>
                </a:r>
              </a:p>
              <a:p>
                <a:pPr>
                  <a:spcAft>
                    <a:spcPts val="600"/>
                  </a:spcAft>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noise level: </a:t>
                </a:r>
                <a14:m>
                  <m:oMath xmlns:m="http://schemas.openxmlformats.org/officeDocument/2006/math">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𝜎</m:t>
                    </m:r>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=0.25</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p>
              <a:p>
                <a:pPr>
                  <a:spcAft>
                    <a:spcPts val="600"/>
                  </a:spcAft>
                </a:pP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Testset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500 examples </a:t>
                </a:r>
              </a:p>
              <a:p>
                <a:pPr>
                  <a:spcAft>
                    <a:spcPts val="600"/>
                  </a:spcAft>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CERTIFY: </a:t>
                </a:r>
                <a14:m>
                  <m:oMath xmlns:m="http://schemas.openxmlformats.org/officeDocument/2006/math">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 0.001</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p>
            </p:txBody>
          </p:sp>
        </mc:Choice>
        <mc:Fallback xmlns="">
          <p:sp>
            <p:nvSpPr>
              <p:cNvPr id="17" name="文本框 16">
                <a:extLst>
                  <a:ext uri="{FF2B5EF4-FFF2-40B4-BE49-F238E27FC236}">
                    <a16:creationId xmlns:a16="http://schemas.microsoft.com/office/drawing/2014/main" id="{99EC29F6-62C7-40D3-9E40-98D6D1E07FA7}"/>
                  </a:ext>
                </a:extLst>
              </p:cNvPr>
              <p:cNvSpPr txBox="1">
                <a:spLocks noRot="1" noChangeAspect="1" noMove="1" noResize="1" noEditPoints="1" noAdjustHandles="1" noChangeArrowheads="1" noChangeShapeType="1" noTextEdit="1"/>
              </p:cNvSpPr>
              <p:nvPr/>
            </p:nvSpPr>
            <p:spPr>
              <a:xfrm>
                <a:off x="6966286" y="4051672"/>
                <a:ext cx="1761931" cy="1692771"/>
              </a:xfrm>
              <a:prstGeom prst="rect">
                <a:avLst/>
              </a:prstGeom>
              <a:blipFill>
                <a:blip r:embed="rId4"/>
                <a:stretch>
                  <a:fillRect l="-1038" t="-722" r="-3460" b="-28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7991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Overview</a:t>
              </a:r>
            </a:p>
          </p:txBody>
        </p:sp>
      </p:grpSp>
      <p:sp>
        <p:nvSpPr>
          <p:cNvPr id="50" name="文本框 49">
            <a:extLst>
              <a:ext uri="{FF2B5EF4-FFF2-40B4-BE49-F238E27FC236}">
                <a16:creationId xmlns:a16="http://schemas.microsoft.com/office/drawing/2014/main" id="{5D05CA25-9AD6-4423-825E-70A9E15C864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21" name="对角圆角矩形 34">
            <a:extLst>
              <a:ext uri="{FF2B5EF4-FFF2-40B4-BE49-F238E27FC236}">
                <a16:creationId xmlns:a16="http://schemas.microsoft.com/office/drawing/2014/main" id="{C5658F01-2123-4CF8-8B3D-EE470180D9BB}"/>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E36B659-C6D7-4456-B769-7E140B1C8EC3}"/>
                  </a:ext>
                </a:extLst>
              </p:cNvPr>
              <p:cNvSpPr txBox="1"/>
              <p:nvPr/>
            </p:nvSpPr>
            <p:spPr>
              <a:xfrm>
                <a:off x="564617" y="1574790"/>
                <a:ext cx="7967823" cy="186204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Applying Gaussian noise and taking majority class label.</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Essence:	Smoothing the decision boundary of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Way: 	Sampling Gaussian noise to perturb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 multiple times, then vote 			on the labels most frequently given by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Purpose:	Output the majority class label as the prediction of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FE36B659-C6D7-4456-B769-7E140B1C8EC3}"/>
                  </a:ext>
                </a:extLst>
              </p:cNvPr>
              <p:cNvSpPr txBox="1">
                <a:spLocks noRot="1" noChangeAspect="1" noMove="1" noResize="1" noEditPoints="1" noAdjustHandles="1" noChangeArrowheads="1" noChangeShapeType="1" noTextEdit="1"/>
              </p:cNvSpPr>
              <p:nvPr/>
            </p:nvSpPr>
            <p:spPr>
              <a:xfrm>
                <a:off x="564617" y="1574790"/>
                <a:ext cx="7967823" cy="1862048"/>
              </a:xfrm>
              <a:prstGeom prst="rect">
                <a:avLst/>
              </a:prstGeom>
              <a:blipFill>
                <a:blip r:embed="rId3"/>
                <a:stretch>
                  <a:fillRect l="-689" t="-1634" r="-1454" b="-4902"/>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955FE231-275B-4FFC-8B5D-2B35F28E8DDF}"/>
              </a:ext>
            </a:extLst>
          </p:cNvPr>
          <p:cNvGrpSpPr/>
          <p:nvPr/>
        </p:nvGrpSpPr>
        <p:grpSpPr>
          <a:xfrm>
            <a:off x="2643981" y="3717032"/>
            <a:ext cx="5663657" cy="2552614"/>
            <a:chOff x="2643981" y="3890916"/>
            <a:chExt cx="5663657" cy="2552614"/>
          </a:xfrm>
        </p:grpSpPr>
        <p:sp>
          <p:nvSpPr>
            <p:cNvPr id="27" name="椭圆 26">
              <a:extLst>
                <a:ext uri="{FF2B5EF4-FFF2-40B4-BE49-F238E27FC236}">
                  <a16:creationId xmlns:a16="http://schemas.microsoft.com/office/drawing/2014/main" id="{9940F4B2-5EA3-4067-833B-A433F973EA4D}"/>
                </a:ext>
              </a:extLst>
            </p:cNvPr>
            <p:cNvSpPr/>
            <p:nvPr/>
          </p:nvSpPr>
          <p:spPr>
            <a:xfrm>
              <a:off x="3029310" y="4100610"/>
              <a:ext cx="2049979" cy="2049979"/>
            </a:xfrm>
            <a:prstGeom prst="ellipse">
              <a:avLst/>
            </a:prstGeom>
            <a:noFill/>
            <a:ln w="38100">
              <a:solidFill>
                <a:schemeClr val="tx1"/>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grpSp>
          <p:nvGrpSpPr>
            <p:cNvPr id="6" name="组合 5">
              <a:extLst>
                <a:ext uri="{FF2B5EF4-FFF2-40B4-BE49-F238E27FC236}">
                  <a16:creationId xmlns:a16="http://schemas.microsoft.com/office/drawing/2014/main" id="{4DA1FCAB-8536-40A5-9477-22B3644593BE}"/>
                </a:ext>
              </a:extLst>
            </p:cNvPr>
            <p:cNvGrpSpPr/>
            <p:nvPr/>
          </p:nvGrpSpPr>
          <p:grpSpPr>
            <a:xfrm>
              <a:off x="2643981" y="3890916"/>
              <a:ext cx="2884375" cy="2552614"/>
              <a:chOff x="2660941" y="3375586"/>
              <a:chExt cx="3466694" cy="3067938"/>
            </a:xfrm>
          </p:grpSpPr>
          <p:pic>
            <p:nvPicPr>
              <p:cNvPr id="11" name="图片 10">
                <a:extLst>
                  <a:ext uri="{FF2B5EF4-FFF2-40B4-BE49-F238E27FC236}">
                    <a16:creationId xmlns:a16="http://schemas.microsoft.com/office/drawing/2014/main" id="{21D1D600-2A7E-44A5-AE7E-00B0C9D540EE}"/>
                  </a:ext>
                </a:extLst>
              </p:cNvPr>
              <p:cNvPicPr>
                <a:picLocks noChangeAspect="1"/>
              </p:cNvPicPr>
              <p:nvPr/>
            </p:nvPicPr>
            <p:blipFill>
              <a:blip r:embed="rId4"/>
              <a:stretch>
                <a:fillRect/>
              </a:stretch>
            </p:blipFill>
            <p:spPr>
              <a:xfrm>
                <a:off x="4170961" y="4690088"/>
                <a:ext cx="370037" cy="370036"/>
              </a:xfrm>
              <a:prstGeom prst="rect">
                <a:avLst/>
              </a:prstGeom>
            </p:spPr>
          </p:pic>
          <p:sp>
            <p:nvSpPr>
              <p:cNvPr id="16" name="任意多边形: 形状 15">
                <a:extLst>
                  <a:ext uri="{FF2B5EF4-FFF2-40B4-BE49-F238E27FC236}">
                    <a16:creationId xmlns:a16="http://schemas.microsoft.com/office/drawing/2014/main" id="{B433F6FF-A3F2-4E79-8FA3-66875F0D69D7}"/>
                  </a:ext>
                </a:extLst>
              </p:cNvPr>
              <p:cNvSpPr/>
              <p:nvPr/>
            </p:nvSpPr>
            <p:spPr>
              <a:xfrm>
                <a:off x="4683406" y="3375586"/>
                <a:ext cx="1444229" cy="3067938"/>
              </a:xfrm>
              <a:custGeom>
                <a:avLst/>
                <a:gdLst>
                  <a:gd name="connsiteX0" fmla="*/ 1444239 w 1444239"/>
                  <a:gd name="connsiteY0" fmla="*/ 0 h 3067941"/>
                  <a:gd name="connsiteX1" fmla="*/ 880216 w 1444239"/>
                  <a:gd name="connsiteY1" fmla="*/ 1965533 h 3067941"/>
                  <a:gd name="connsiteX2" fmla="*/ 0 w 1444239"/>
                  <a:gd name="connsiteY2" fmla="*/ 3067941 h 3067941"/>
                  <a:gd name="connsiteX3" fmla="*/ 0 w 1444239"/>
                  <a:gd name="connsiteY3" fmla="*/ 3067941 h 3067941"/>
                </a:gdLst>
                <a:ahLst/>
                <a:cxnLst>
                  <a:cxn ang="0">
                    <a:pos x="connsiteX0" y="connsiteY0"/>
                  </a:cxn>
                  <a:cxn ang="0">
                    <a:pos x="connsiteX1" y="connsiteY1"/>
                  </a:cxn>
                  <a:cxn ang="0">
                    <a:pos x="connsiteX2" y="connsiteY2"/>
                  </a:cxn>
                  <a:cxn ang="0">
                    <a:pos x="connsiteX3" y="connsiteY3"/>
                  </a:cxn>
                </a:cxnLst>
                <a:rect l="l" t="t" r="r" b="b"/>
                <a:pathLst>
                  <a:path w="1444239" h="3067941">
                    <a:moveTo>
                      <a:pt x="1444239" y="0"/>
                    </a:moveTo>
                    <a:cubicBezTo>
                      <a:pt x="1282580" y="727105"/>
                      <a:pt x="1120922" y="1454210"/>
                      <a:pt x="880216" y="1965533"/>
                    </a:cubicBezTo>
                    <a:cubicBezTo>
                      <a:pt x="639510" y="2476856"/>
                      <a:pt x="0" y="3067941"/>
                      <a:pt x="0" y="3067941"/>
                    </a:cubicBezTo>
                    <a:lnTo>
                      <a:pt x="0" y="3067941"/>
                    </a:ln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769821AC-75DB-4F17-A848-311496DE75A6}"/>
                  </a:ext>
                </a:extLst>
              </p:cNvPr>
              <p:cNvSpPr/>
              <p:nvPr/>
            </p:nvSpPr>
            <p:spPr>
              <a:xfrm>
                <a:off x="2660941" y="3403740"/>
                <a:ext cx="1171099" cy="2994398"/>
              </a:xfrm>
              <a:custGeom>
                <a:avLst/>
                <a:gdLst>
                  <a:gd name="connsiteX0" fmla="*/ 1362984 w 1362984"/>
                  <a:gd name="connsiteY0" fmla="*/ 0 h 2956159"/>
                  <a:gd name="connsiteX1" fmla="*/ 1140793 w 1362984"/>
                  <a:gd name="connsiteY1" fmla="*/ 273465 h 2956159"/>
                  <a:gd name="connsiteX2" fmla="*/ 1277526 w 1362984"/>
                  <a:gd name="connsiteY2" fmla="*/ 572568 h 2956159"/>
                  <a:gd name="connsiteX3" fmla="*/ 739141 w 1362984"/>
                  <a:gd name="connsiteY3" fmla="*/ 640934 h 2956159"/>
                  <a:gd name="connsiteX4" fmla="*/ 98207 w 1362984"/>
                  <a:gd name="connsiteY4" fmla="*/ 2674833 h 2956159"/>
                  <a:gd name="connsiteX5" fmla="*/ 12749 w 1362984"/>
                  <a:gd name="connsiteY5" fmla="*/ 2888478 h 2956159"/>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40289 w 1240289"/>
                  <a:gd name="connsiteY0" fmla="*/ 0 h 2588103"/>
                  <a:gd name="connsiteX1" fmla="*/ 1018098 w 1240289"/>
                  <a:gd name="connsiteY1" fmla="*/ 273465 h 2588103"/>
                  <a:gd name="connsiteX2" fmla="*/ 1154831 w 1240289"/>
                  <a:gd name="connsiteY2" fmla="*/ 572568 h 2588103"/>
                  <a:gd name="connsiteX3" fmla="*/ 616446 w 1240289"/>
                  <a:gd name="connsiteY3" fmla="*/ 640934 h 2588103"/>
                  <a:gd name="connsiteX4" fmla="*/ 0 w 1240289"/>
                  <a:gd name="connsiteY4" fmla="*/ 2588103 h 2588103"/>
                  <a:gd name="connsiteX0" fmla="*/ 1252533 w 1252533"/>
                  <a:gd name="connsiteY0" fmla="*/ 0 h 2520646"/>
                  <a:gd name="connsiteX1" fmla="*/ 1030342 w 1252533"/>
                  <a:gd name="connsiteY1" fmla="*/ 273465 h 2520646"/>
                  <a:gd name="connsiteX2" fmla="*/ 1167075 w 1252533"/>
                  <a:gd name="connsiteY2" fmla="*/ 572568 h 2520646"/>
                  <a:gd name="connsiteX3" fmla="*/ 628690 w 1252533"/>
                  <a:gd name="connsiteY3" fmla="*/ 640934 h 2520646"/>
                  <a:gd name="connsiteX4" fmla="*/ 0 w 1252533"/>
                  <a:gd name="connsiteY4" fmla="*/ 2520646 h 25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33" h="2520646">
                    <a:moveTo>
                      <a:pt x="1252533" y="0"/>
                    </a:moveTo>
                    <a:cubicBezTo>
                      <a:pt x="1148559" y="89018"/>
                      <a:pt x="1044585" y="178037"/>
                      <a:pt x="1030342" y="273465"/>
                    </a:cubicBezTo>
                    <a:cubicBezTo>
                      <a:pt x="1016099" y="368893"/>
                      <a:pt x="1234017" y="511323"/>
                      <a:pt x="1167075" y="572568"/>
                    </a:cubicBezTo>
                    <a:cubicBezTo>
                      <a:pt x="1100133" y="633813"/>
                      <a:pt x="823203" y="316254"/>
                      <a:pt x="628690" y="640934"/>
                    </a:cubicBezTo>
                    <a:cubicBezTo>
                      <a:pt x="434178" y="965614"/>
                      <a:pt x="59845" y="2338789"/>
                      <a:pt x="0" y="2520646"/>
                    </a:cubicBezTo>
                  </a:path>
                </a:pathLst>
              </a:custGeom>
              <a:noFill/>
              <a:ln w="19050">
                <a:solidFill>
                  <a:schemeClr val="tx1"/>
                </a:solidFill>
              </a:ln>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207689E-1035-47D7-A6A4-36742720BCF4}"/>
                      </a:ext>
                    </a:extLst>
                  </p:cNvPr>
                  <p:cNvSpPr/>
                  <p:nvPr/>
                </p:nvSpPr>
                <p:spPr>
                  <a:xfrm>
                    <a:off x="4279889" y="4977051"/>
                    <a:ext cx="3700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ea typeface="微软雅黑" panose="020B0503020204020204" pitchFamily="34" charset="-122"/>
                            </a:rPr>
                            <m:t>𝑥</m:t>
                          </m:r>
                        </m:oMath>
                      </m:oMathPara>
                    </a14:m>
                    <a:endParaRPr lang="zh-CN" altLang="en-US" dirty="0">
                      <a:solidFill>
                        <a:schemeClr val="tx1"/>
                      </a:solidFill>
                    </a:endParaRPr>
                  </a:p>
                </p:txBody>
              </p:sp>
            </mc:Choice>
            <mc:Fallback xmlns="">
              <p:sp>
                <p:nvSpPr>
                  <p:cNvPr id="23" name="矩形 22">
                    <a:extLst>
                      <a:ext uri="{FF2B5EF4-FFF2-40B4-BE49-F238E27FC236}">
                        <a16:creationId xmlns:a16="http://schemas.microsoft.com/office/drawing/2014/main" id="{7207689E-1035-47D7-A6A4-36742720BCF4}"/>
                      </a:ext>
                    </a:extLst>
                  </p:cNvPr>
                  <p:cNvSpPr>
                    <a:spLocks noRot="1" noChangeAspect="1" noMove="1" noResize="1" noEditPoints="1" noAdjustHandles="1" noChangeArrowheads="1" noChangeShapeType="1" noTextEdit="1"/>
                  </p:cNvSpPr>
                  <p:nvPr/>
                </p:nvSpPr>
                <p:spPr>
                  <a:xfrm>
                    <a:off x="4279889" y="4977051"/>
                    <a:ext cx="370037" cy="369332"/>
                  </a:xfrm>
                  <a:prstGeom prst="rect">
                    <a:avLst/>
                  </a:prstGeom>
                  <a:blipFill>
                    <a:blip r:embed="rId5"/>
                    <a:stretch>
                      <a:fillRect b="-3922"/>
                    </a:stretch>
                  </a:blipFill>
                </p:spPr>
                <p:txBody>
                  <a:bodyPr/>
                  <a:lstStyle/>
                  <a:p>
                    <a:r>
                      <a:rPr lang="zh-CN" altLang="en-US">
                        <a:noFill/>
                      </a:rPr>
                      <a:t> </a:t>
                    </a:r>
                  </a:p>
                </p:txBody>
              </p:sp>
            </mc:Fallback>
          </mc:AlternateContent>
        </p:grpSp>
        <p:sp>
          <p:nvSpPr>
            <p:cNvPr id="7" name="椭圆 6">
              <a:extLst>
                <a:ext uri="{FF2B5EF4-FFF2-40B4-BE49-F238E27FC236}">
                  <a16:creationId xmlns:a16="http://schemas.microsoft.com/office/drawing/2014/main" id="{41B6422B-CAAF-499E-AEC4-68BACDE89142}"/>
                </a:ext>
              </a:extLst>
            </p:cNvPr>
            <p:cNvSpPr/>
            <p:nvPr/>
          </p:nvSpPr>
          <p:spPr>
            <a:xfrm>
              <a:off x="3413802" y="4485102"/>
              <a:ext cx="1280995" cy="1280995"/>
            </a:xfrm>
            <a:prstGeom prst="ellipse">
              <a:avLst/>
            </a:prstGeom>
            <a:noFill/>
            <a:ln w="38100">
              <a:solidFill>
                <a:schemeClr val="tx1"/>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5" name="椭圆 24">
              <a:extLst>
                <a:ext uri="{FF2B5EF4-FFF2-40B4-BE49-F238E27FC236}">
                  <a16:creationId xmlns:a16="http://schemas.microsoft.com/office/drawing/2014/main" id="{4FA9B2E2-EC10-4F1B-82D4-698B01F37F75}"/>
                </a:ext>
              </a:extLst>
            </p:cNvPr>
            <p:cNvSpPr/>
            <p:nvPr/>
          </p:nvSpPr>
          <p:spPr>
            <a:xfrm>
              <a:off x="3611763" y="4683063"/>
              <a:ext cx="885073" cy="885073"/>
            </a:xfrm>
            <a:prstGeom prst="ellipse">
              <a:avLst/>
            </a:prstGeom>
            <a:noFill/>
            <a:ln w="38100">
              <a:solidFill>
                <a:schemeClr val="tx1"/>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6" name="椭圆 25">
              <a:extLst>
                <a:ext uri="{FF2B5EF4-FFF2-40B4-BE49-F238E27FC236}">
                  <a16:creationId xmlns:a16="http://schemas.microsoft.com/office/drawing/2014/main" id="{5061D511-6E5A-4862-A2E3-200DF5BB4F43}"/>
                </a:ext>
              </a:extLst>
            </p:cNvPr>
            <p:cNvSpPr/>
            <p:nvPr/>
          </p:nvSpPr>
          <p:spPr>
            <a:xfrm>
              <a:off x="3198508" y="4269808"/>
              <a:ext cx="1711583" cy="1711583"/>
            </a:xfrm>
            <a:prstGeom prst="ellipse">
              <a:avLst/>
            </a:prstGeom>
            <a:noFill/>
            <a:ln w="38100">
              <a:solidFill>
                <a:schemeClr val="tx1"/>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ECD034F-DCF1-4650-803F-339D75E3FEF3}"/>
                    </a:ext>
                  </a:extLst>
                </p:cNvPr>
                <p:cNvSpPr/>
                <p:nvPr/>
              </p:nvSpPr>
              <p:spPr>
                <a:xfrm>
                  <a:off x="4572000" y="6036440"/>
                  <a:ext cx="3735638" cy="369332"/>
                </a:xfrm>
                <a:prstGeom prst="rect">
                  <a:avLst/>
                </a:prstGeom>
              </p:spPr>
              <p:txBody>
                <a:bodyPr wrap="none">
                  <a:spAutoFit/>
                </a:bodyPr>
                <a:lstStyle/>
                <a:p>
                  <a:r>
                    <a:rPr lang="en-US" altLang="zh-CN" dirty="0">
                      <a:latin typeface="Times New Roman" panose="02020603050405020304" pitchFamily="18" charset="0"/>
                    </a:rPr>
                    <a:t>Decision boundary of base classifier </a:t>
                  </a:r>
                  <a14:m>
                    <m:oMath xmlns:m="http://schemas.openxmlformats.org/officeDocument/2006/math">
                      <m:r>
                        <a:rPr lang="en-US" altLang="zh-CN" i="1" dirty="0" smtClean="0">
                          <a:latin typeface="Cambria Math" panose="02040503050406030204" pitchFamily="18" charset="0"/>
                        </a:rPr>
                        <m:t>𝑓</m:t>
                      </m:r>
                    </m:oMath>
                  </a14:m>
                  <a:endParaRPr lang="zh-CN" altLang="en-US" dirty="0"/>
                </a:p>
              </p:txBody>
            </p:sp>
          </mc:Choice>
          <mc:Fallback xmlns="">
            <p:sp>
              <p:nvSpPr>
                <p:cNvPr id="24" name="矩形 23">
                  <a:extLst>
                    <a:ext uri="{FF2B5EF4-FFF2-40B4-BE49-F238E27FC236}">
                      <a16:creationId xmlns:a16="http://schemas.microsoft.com/office/drawing/2014/main" id="{BECD034F-DCF1-4650-803F-339D75E3FEF3}"/>
                    </a:ext>
                  </a:extLst>
                </p:cNvPr>
                <p:cNvSpPr>
                  <a:spLocks noRot="1" noChangeAspect="1" noMove="1" noResize="1" noEditPoints="1" noAdjustHandles="1" noChangeArrowheads="1" noChangeShapeType="1" noTextEdit="1"/>
                </p:cNvSpPr>
                <p:nvPr/>
              </p:nvSpPr>
              <p:spPr>
                <a:xfrm>
                  <a:off x="4572000" y="6036440"/>
                  <a:ext cx="3735638" cy="369332"/>
                </a:xfrm>
                <a:prstGeom prst="rect">
                  <a:avLst/>
                </a:prstGeom>
                <a:blipFill>
                  <a:blip r:embed="rId6"/>
                  <a:stretch>
                    <a:fillRect l="-1305" t="-11667" b="-25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40234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30</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309212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Randomized smoothing is effective for images of higher resolution.</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Images in higher resolution can </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tolerate higher levels </a:t>
                </a:r>
                <a14:m>
                  <m:oMath xmlns:m="http://schemas.openxmlformats.org/officeDocument/2006/math">
                    <m:r>
                      <a:rPr lang="en-US" altLang="zh-CN" sz="2000"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𝜎</m:t>
                    </m:r>
                  </m:oMath>
                </a14:m>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of isotropic Gaussian noise before their class-distinguishing content gets destroyed.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In high resolution, smoothing can be performed with a larger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𝜎</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leading to larger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000" i="1" dirty="0" smtClean="0">
                            <a:solidFill>
                              <a:schemeClr val="tx1"/>
                            </a:solidFill>
                            <a:latin typeface="Cambria Math" panose="02040503050406030204" pitchFamily="18" charset="0"/>
                            <a:cs typeface="Times New Roman" panose="02020603050405020304" pitchFamily="18" charset="0"/>
                          </a:rPr>
                        </m:ctrlPr>
                      </m:fPr>
                      <m:num>
                        <m:r>
                          <a:rPr lang="en-US" altLang="zh-CN" sz="2000" b="0" i="1" dirty="0">
                            <a:solidFill>
                              <a:schemeClr val="tx1"/>
                            </a:solidFill>
                            <a:latin typeface="Cambria Math" panose="02040503050406030204" pitchFamily="18" charset="0"/>
                            <a:cs typeface="Times New Roman" panose="02020603050405020304" pitchFamily="18" charset="0"/>
                          </a:rPr>
                          <m:t>𝜎</m:t>
                        </m:r>
                      </m:num>
                      <m:den>
                        <m:r>
                          <a:rPr lang="en-US" altLang="zh-CN" sz="2000" b="0" i="1" dirty="0">
                            <a:solidFill>
                              <a:schemeClr val="tx1"/>
                            </a:solidFill>
                            <a:latin typeface="Cambria Math" panose="02040503050406030204" pitchFamily="18" charset="0"/>
                            <a:cs typeface="Times New Roman" panose="02020603050405020304" pitchFamily="18" charset="0"/>
                          </a:rPr>
                          <m:t>2</m:t>
                        </m:r>
                      </m:den>
                    </m:f>
                    <m:d>
                      <m:dPr>
                        <m:ctrlPr>
                          <a:rPr lang="en-US" altLang="zh-CN" sz="2000" i="1" dirty="0">
                            <a:solidFill>
                              <a:schemeClr val="tx1"/>
                            </a:solidFill>
                            <a:latin typeface="Cambria Math" panose="02040503050406030204" pitchFamily="18" charset="0"/>
                            <a:cs typeface="Times New Roman" panose="02020603050405020304" pitchFamily="18" charset="0"/>
                          </a:rPr>
                        </m:ctrlPr>
                      </m:dPr>
                      <m:e>
                        <m:sSup>
                          <m:sSupPr>
                            <m:ctrlPr>
                              <a:rPr lang="en-US" altLang="zh-CN"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2000" b="0" i="1">
                                <a:solidFill>
                                  <a:schemeClr val="tx1"/>
                                </a:solidFill>
                                <a:latin typeface="Cambria Math" panose="02040503050406030204" pitchFamily="18" charset="0"/>
                                <a:cs typeface="Times New Roman" panose="02020603050405020304" pitchFamily="18" charset="0"/>
                              </a:rPr>
                              <m:t>𝜙</m:t>
                            </m:r>
                          </m:e>
                          <m:sup>
                            <m:r>
                              <a:rPr lang="en-US" altLang="zh-CN" sz="20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zh-CN"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bar>
                              <m:barPr>
                                <m:ctrlPr>
                                  <a:rPr lang="en-US" altLang="zh-CN" sz="20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b="0" i="1" dirty="0">
                                        <a:solidFill>
                                          <a:schemeClr val="tx1"/>
                                        </a:solidFill>
                                        <a:latin typeface="Cambria Math" panose="02040503050406030204" pitchFamily="18" charset="0"/>
                                        <a:ea typeface="微软雅黑" panose="020B0503020204020204" pitchFamily="34" charset="-122"/>
                                      </a:rPr>
                                      <m:t>𝑝</m:t>
                                    </m:r>
                                  </m:e>
                                  <m:sub>
                                    <m:r>
                                      <a:rPr lang="en-US" altLang="zh-CN" sz="2000" b="0" i="1" dirty="0">
                                        <a:solidFill>
                                          <a:schemeClr val="tx1"/>
                                        </a:solidFill>
                                        <a:latin typeface="Cambria Math" panose="02040503050406030204" pitchFamily="18" charset="0"/>
                                        <a:ea typeface="微软雅黑" panose="020B0503020204020204" pitchFamily="34" charset="-122"/>
                                      </a:rPr>
                                      <m:t>𝐴</m:t>
                                    </m:r>
                                  </m:sub>
                                </m:sSub>
                              </m:e>
                            </m:bar>
                          </m:e>
                        </m:d>
                        <m:r>
                          <a:rPr lang="en-US" altLang="zh-CN" sz="20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0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2000" b="0" i="1">
                                <a:solidFill>
                                  <a:schemeClr val="tx1"/>
                                </a:solidFill>
                                <a:latin typeface="Cambria Math" panose="02040503050406030204" pitchFamily="18" charset="0"/>
                                <a:cs typeface="Times New Roman" panose="02020603050405020304" pitchFamily="18" charset="0"/>
                              </a:rPr>
                              <m:t>𝜙</m:t>
                            </m:r>
                          </m:e>
                          <m:sup>
                            <m:r>
                              <a:rPr lang="en-US" altLang="zh-CN" sz="20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sSup>
                        <m:r>
                          <a:rPr lang="en-US" altLang="zh-CN" sz="20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bar>
                          <m:barPr>
                            <m:pos m:val="top"/>
                            <m:ctrlPr>
                              <a:rPr lang="en-US" altLang="zh-CN" sz="2000" i="1">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b="0" i="1" dirty="0">
                                    <a:solidFill>
                                      <a:schemeClr val="tx1"/>
                                    </a:solidFill>
                                    <a:latin typeface="Cambria Math" panose="02040503050406030204" pitchFamily="18" charset="0"/>
                                    <a:ea typeface="微软雅黑" panose="020B0503020204020204" pitchFamily="34" charset="-122"/>
                                  </a:rPr>
                                  <m:t>𝑝</m:t>
                                </m:r>
                              </m:e>
                              <m:sub>
                                <m:r>
                                  <a:rPr lang="en-US" altLang="zh-CN" sz="2000" b="0" i="1" dirty="0">
                                    <a:solidFill>
                                      <a:schemeClr val="tx1"/>
                                    </a:solidFill>
                                    <a:latin typeface="Cambria Math" panose="02040503050406030204" pitchFamily="18" charset="0"/>
                                    <a:ea typeface="微软雅黑" panose="020B0503020204020204" pitchFamily="34" charset="-122"/>
                                  </a:rPr>
                                  <m:t>𝐵</m:t>
                                </m:r>
                              </m:sub>
                            </m:sSub>
                          </m:e>
                        </m:bar>
                        <m:r>
                          <a:rPr lang="en-US" altLang="zh-CN" sz="20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d>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3092129"/>
              </a:xfrm>
              <a:prstGeom prst="rect">
                <a:avLst/>
              </a:prstGeom>
              <a:blipFill>
                <a:blip r:embed="rId3"/>
                <a:stretch>
                  <a:fillRect l="-689" t="-98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78000" y="610704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4</a:t>
            </a:r>
            <a:endParaRPr lang="zh-CN" altLang="en-US" dirty="0"/>
          </a:p>
        </p:txBody>
      </p:sp>
      <p:pic>
        <p:nvPicPr>
          <p:cNvPr id="7" name="图片 6">
            <a:extLst>
              <a:ext uri="{FF2B5EF4-FFF2-40B4-BE49-F238E27FC236}">
                <a16:creationId xmlns:a16="http://schemas.microsoft.com/office/drawing/2014/main" id="{C0278CE0-8184-4085-8E7F-D9C246AD45F6}"/>
              </a:ext>
            </a:extLst>
          </p:cNvPr>
          <p:cNvPicPr>
            <a:picLocks noChangeAspect="1"/>
          </p:cNvPicPr>
          <p:nvPr/>
        </p:nvPicPr>
        <p:blipFill>
          <a:blip r:embed="rId4"/>
          <a:stretch>
            <a:fillRect/>
          </a:stretch>
        </p:blipFill>
        <p:spPr>
          <a:xfrm>
            <a:off x="467746" y="4068084"/>
            <a:ext cx="8208912" cy="2003288"/>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63376DAB-1BAE-43A2-ACAC-F28527489DDE}"/>
                  </a:ext>
                </a:extLst>
              </p:cNvPr>
              <p:cNvSpPr/>
              <p:nvPr/>
            </p:nvSpPr>
            <p:spPr>
              <a:xfrm>
                <a:off x="728081" y="3698752"/>
                <a:ext cx="1555234" cy="369332"/>
              </a:xfrm>
              <a:prstGeom prst="rect">
                <a:avLst/>
              </a:prstGeom>
            </p:spPr>
            <p:txBody>
              <a:bodyPr wrap="none">
                <a:spAutoFit/>
              </a:bodyPr>
              <a:lstStyle/>
              <a:p>
                <a:pPr algn="ct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56</m:t>
                    </m:r>
                    <m:r>
                      <a:rPr lang="en-US" altLang="zh-CN"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56</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clean</a:t>
                </a:r>
                <a:endParaRPr lang="zh-CN" altLang="en-US" dirty="0"/>
              </a:p>
            </p:txBody>
          </p:sp>
        </mc:Choice>
        <mc:Fallback xmlns="">
          <p:sp>
            <p:nvSpPr>
              <p:cNvPr id="17" name="矩形 16">
                <a:extLst>
                  <a:ext uri="{FF2B5EF4-FFF2-40B4-BE49-F238E27FC236}">
                    <a16:creationId xmlns:a16="http://schemas.microsoft.com/office/drawing/2014/main" id="{63376DAB-1BAE-43A2-ACAC-F28527489DDE}"/>
                  </a:ext>
                </a:extLst>
              </p:cNvPr>
              <p:cNvSpPr>
                <a:spLocks noRot="1" noChangeAspect="1" noMove="1" noResize="1" noEditPoints="1" noAdjustHandles="1" noChangeArrowheads="1" noChangeShapeType="1" noTextEdit="1"/>
              </p:cNvSpPr>
              <p:nvPr/>
            </p:nvSpPr>
            <p:spPr>
              <a:xfrm>
                <a:off x="728081" y="3698752"/>
                <a:ext cx="1555234" cy="369332"/>
              </a:xfrm>
              <a:prstGeom prst="rect">
                <a:avLst/>
              </a:prstGeom>
              <a:blipFill>
                <a:blip r:embed="rId5"/>
                <a:stretch>
                  <a:fillRect t="-11667" r="-1172"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4B39734-23E7-452B-9982-B644F2F62B1A}"/>
                  </a:ext>
                </a:extLst>
              </p:cNvPr>
              <p:cNvSpPr/>
              <p:nvPr/>
            </p:nvSpPr>
            <p:spPr>
              <a:xfrm>
                <a:off x="6780353" y="3698752"/>
                <a:ext cx="1773242" cy="369332"/>
              </a:xfrm>
              <a:prstGeom prst="rect">
                <a:avLst/>
              </a:prstGeom>
            </p:spPr>
            <p:txBody>
              <a:bodyPr wrap="none">
                <a:spAutoFit/>
              </a:bodyPr>
              <a:lstStyle/>
              <a:p>
                <a:pPr algn="ctr"/>
                <a14:m>
                  <m:oMath xmlns:m="http://schemas.openxmlformats.org/officeDocument/2006/math">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224</m:t>
                    </m:r>
                    <m:r>
                      <a:rPr lang="en-US" altLang="zh-CN" i="1" dirty="0">
                        <a:latin typeface="Cambria Math" panose="02040503050406030204" pitchFamily="18" charset="0"/>
                        <a:ea typeface="Cambria Math" panose="02040503050406030204" pitchFamily="18" charset="0"/>
                        <a:cs typeface="Times New Roman" panose="02020603050405020304" pitchFamily="18" charset="0"/>
                      </a:rPr>
                      <m:t>×224 </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noisy</a:t>
                </a:r>
                <a:endParaRPr lang="zh-CN" altLang="en-US" dirty="0"/>
              </a:p>
            </p:txBody>
          </p:sp>
        </mc:Choice>
        <mc:Fallback xmlns="">
          <p:sp>
            <p:nvSpPr>
              <p:cNvPr id="18" name="矩形 17">
                <a:extLst>
                  <a:ext uri="{FF2B5EF4-FFF2-40B4-BE49-F238E27FC236}">
                    <a16:creationId xmlns:a16="http://schemas.microsoft.com/office/drawing/2014/main" id="{54B39734-23E7-452B-9982-B644F2F62B1A}"/>
                  </a:ext>
                </a:extLst>
              </p:cNvPr>
              <p:cNvSpPr>
                <a:spLocks noRot="1" noChangeAspect="1" noMove="1" noResize="1" noEditPoints="1" noAdjustHandles="1" noChangeArrowheads="1" noChangeShapeType="1" noTextEdit="1"/>
              </p:cNvSpPr>
              <p:nvPr/>
            </p:nvSpPr>
            <p:spPr>
              <a:xfrm>
                <a:off x="6780353" y="3698752"/>
                <a:ext cx="1773242" cy="369332"/>
              </a:xfrm>
              <a:prstGeom prst="rect">
                <a:avLst/>
              </a:prstGeom>
              <a:blipFill>
                <a:blip r:embed="rId6"/>
                <a:stretch>
                  <a:fillRect t="-11667" r="-240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3B32F8A-8DCE-40EB-A504-E5EFC0D9CB00}"/>
                  </a:ext>
                </a:extLst>
              </p:cNvPr>
              <p:cNvSpPr/>
              <p:nvPr/>
            </p:nvSpPr>
            <p:spPr>
              <a:xfrm>
                <a:off x="2679249" y="3698752"/>
                <a:ext cx="1760418" cy="369332"/>
              </a:xfrm>
              <a:prstGeom prst="rect">
                <a:avLst/>
              </a:prstGeom>
            </p:spPr>
            <p:txBody>
              <a:bodyPr wrap="none">
                <a:spAutoFit/>
              </a:bodyPr>
              <a:lstStyle/>
              <a:p>
                <a:pPr algn="ctr"/>
                <a14:m>
                  <m:oMath xmlns:m="http://schemas.openxmlformats.org/officeDocument/2006/math">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224</m:t>
                    </m:r>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×224</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clean</a:t>
                </a:r>
                <a:endParaRPr lang="zh-CN" altLang="en-US" dirty="0"/>
              </a:p>
            </p:txBody>
          </p:sp>
        </mc:Choice>
        <mc:Fallback xmlns="">
          <p:sp>
            <p:nvSpPr>
              <p:cNvPr id="20" name="矩形 19">
                <a:extLst>
                  <a:ext uri="{FF2B5EF4-FFF2-40B4-BE49-F238E27FC236}">
                    <a16:creationId xmlns:a16="http://schemas.microsoft.com/office/drawing/2014/main" id="{03B32F8A-8DCE-40EB-A504-E5EFC0D9CB00}"/>
                  </a:ext>
                </a:extLst>
              </p:cNvPr>
              <p:cNvSpPr>
                <a:spLocks noRot="1" noChangeAspect="1" noMove="1" noResize="1" noEditPoints="1" noAdjustHandles="1" noChangeArrowheads="1" noChangeShapeType="1" noTextEdit="1"/>
              </p:cNvSpPr>
              <p:nvPr/>
            </p:nvSpPr>
            <p:spPr>
              <a:xfrm>
                <a:off x="2679249" y="3698752"/>
                <a:ext cx="1760418" cy="369332"/>
              </a:xfrm>
              <a:prstGeom prst="rect">
                <a:avLst/>
              </a:prstGeom>
              <a:blipFill>
                <a:blip r:embed="rId7"/>
                <a:stretch>
                  <a:fillRect t="-11667" r="-277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E6DA6112-6452-4F3B-89DD-74BF17D44992}"/>
                  </a:ext>
                </a:extLst>
              </p:cNvPr>
              <p:cNvSpPr/>
              <p:nvPr/>
            </p:nvSpPr>
            <p:spPr>
              <a:xfrm>
                <a:off x="4854834" y="3698752"/>
                <a:ext cx="1516762" cy="369332"/>
              </a:xfrm>
              <a:prstGeom prst="rect">
                <a:avLst/>
              </a:prstGeom>
            </p:spPr>
            <p:txBody>
              <a:bodyPr wrap="none">
                <a:spAutoFit/>
              </a:bodyPr>
              <a:lstStyle/>
              <a:p>
                <a:pPr algn="ctr"/>
                <a14:m>
                  <m:oMath xmlns:m="http://schemas.openxmlformats.org/officeDocument/2006/math">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56</m:t>
                    </m:r>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56 </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noisy</a:t>
                </a:r>
                <a:endParaRPr lang="zh-CN" altLang="en-US" dirty="0"/>
              </a:p>
            </p:txBody>
          </p:sp>
        </mc:Choice>
        <mc:Fallback xmlns="">
          <p:sp>
            <p:nvSpPr>
              <p:cNvPr id="21" name="矩形 20">
                <a:extLst>
                  <a:ext uri="{FF2B5EF4-FFF2-40B4-BE49-F238E27FC236}">
                    <a16:creationId xmlns:a16="http://schemas.microsoft.com/office/drawing/2014/main" id="{E6DA6112-6452-4F3B-89DD-74BF17D44992}"/>
                  </a:ext>
                </a:extLst>
              </p:cNvPr>
              <p:cNvSpPr>
                <a:spLocks noRot="1" noChangeAspect="1" noMove="1" noResize="1" noEditPoints="1" noAdjustHandles="1" noChangeArrowheads="1" noChangeShapeType="1" noTextEdit="1"/>
              </p:cNvSpPr>
              <p:nvPr/>
            </p:nvSpPr>
            <p:spPr>
              <a:xfrm>
                <a:off x="4854834" y="3698752"/>
                <a:ext cx="1516762" cy="369332"/>
              </a:xfrm>
              <a:prstGeom prst="rect">
                <a:avLst/>
              </a:prstGeom>
              <a:blipFill>
                <a:blip r:embed="rId8"/>
                <a:stretch>
                  <a:fillRect t="-11667" r="-281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A3CF069-5FF2-4DD4-80A4-2336152BF817}"/>
                  </a:ext>
                </a:extLst>
              </p:cNvPr>
              <p:cNvSpPr/>
              <p:nvPr/>
            </p:nvSpPr>
            <p:spPr>
              <a:xfrm>
                <a:off x="5121317" y="6065217"/>
                <a:ext cx="9837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𝜎</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=0.5</m:t>
                      </m:r>
                    </m:oMath>
                  </m:oMathPara>
                </a14:m>
                <a:endParaRPr lang="zh-CN" altLang="en-US" dirty="0"/>
              </a:p>
            </p:txBody>
          </p:sp>
        </mc:Choice>
        <mc:Fallback xmlns="">
          <p:sp>
            <p:nvSpPr>
              <p:cNvPr id="6" name="矩形 5">
                <a:extLst>
                  <a:ext uri="{FF2B5EF4-FFF2-40B4-BE49-F238E27FC236}">
                    <a16:creationId xmlns:a16="http://schemas.microsoft.com/office/drawing/2014/main" id="{2A3CF069-5FF2-4DD4-80A4-2336152BF817}"/>
                  </a:ext>
                </a:extLst>
              </p:cNvPr>
              <p:cNvSpPr>
                <a:spLocks noRot="1" noChangeAspect="1" noMove="1" noResize="1" noEditPoints="1" noAdjustHandles="1" noChangeArrowheads="1" noChangeShapeType="1" noTextEdit="1"/>
              </p:cNvSpPr>
              <p:nvPr/>
            </p:nvSpPr>
            <p:spPr>
              <a:xfrm>
                <a:off x="5121317" y="6065217"/>
                <a:ext cx="983795"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09D5683-B46E-4EAB-9A24-E9E895871721}"/>
                  </a:ext>
                </a:extLst>
              </p:cNvPr>
              <p:cNvSpPr/>
              <p:nvPr/>
            </p:nvSpPr>
            <p:spPr>
              <a:xfrm>
                <a:off x="7175076" y="6068204"/>
                <a:ext cx="9837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𝜎</m:t>
                      </m:r>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=0.5</m:t>
                      </m:r>
                    </m:oMath>
                  </m:oMathPara>
                </a14:m>
                <a:endParaRPr lang="zh-CN" altLang="en-US" dirty="0"/>
              </a:p>
            </p:txBody>
          </p:sp>
        </mc:Choice>
        <mc:Fallback xmlns="">
          <p:sp>
            <p:nvSpPr>
              <p:cNvPr id="16" name="矩形 15">
                <a:extLst>
                  <a:ext uri="{FF2B5EF4-FFF2-40B4-BE49-F238E27FC236}">
                    <a16:creationId xmlns:a16="http://schemas.microsoft.com/office/drawing/2014/main" id="{A09D5683-B46E-4EAB-9A24-E9E895871721}"/>
                  </a:ext>
                </a:extLst>
              </p:cNvPr>
              <p:cNvSpPr>
                <a:spLocks noRot="1" noChangeAspect="1" noMove="1" noResize="1" noEditPoints="1" noAdjustHandles="1" noChangeArrowheads="1" noChangeShapeType="1" noTextEdit="1"/>
              </p:cNvSpPr>
              <p:nvPr/>
            </p:nvSpPr>
            <p:spPr>
              <a:xfrm>
                <a:off x="7175076" y="6068204"/>
                <a:ext cx="983795" cy="369332"/>
              </a:xfrm>
              <a:prstGeom prst="rect">
                <a:avLst/>
              </a:prstGeom>
              <a:blipFill>
                <a:blip r:embed="rId10"/>
                <a:stretch>
                  <a:fillRect/>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65A39FD5-8A0C-4B63-BFF8-0E108866D13B}"/>
              </a:ext>
            </a:extLst>
          </p:cNvPr>
          <p:cNvSpPr/>
          <p:nvPr/>
        </p:nvSpPr>
        <p:spPr>
          <a:xfrm>
            <a:off x="429121" y="6060712"/>
            <a:ext cx="2153154"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class “hummingbird”</a:t>
            </a:r>
            <a:endParaRPr lang="zh-CN" altLang="en-US" dirty="0"/>
          </a:p>
        </p:txBody>
      </p:sp>
    </p:spTree>
    <p:extLst>
      <p:ext uri="{BB962C8B-B14F-4D97-AF65-F5344CB8AC3E}">
        <p14:creationId xmlns:p14="http://schemas.microsoft.com/office/powerpoint/2010/main" val="1640986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31</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1395750" y="6107046"/>
            <a:ext cx="2027030"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17 CIFAR10</a:t>
            </a:r>
            <a:endParaRPr lang="zh-CN" altLang="en-US"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38960DF-52DA-4E3B-ABF1-529EECD3499A}"/>
                  </a:ext>
                </a:extLst>
              </p:cNvPr>
              <p:cNvSpPr txBox="1"/>
              <p:nvPr/>
            </p:nvSpPr>
            <p:spPr>
              <a:xfrm>
                <a:off x="564617" y="1574790"/>
                <a:ext cx="7967823" cy="1400383"/>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Images additively corrupted by varying levels of Gaussian noise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(0,</m:t>
                    </m:r>
                    <m:sSup>
                      <m:sSupPr>
                        <m:ctrlPr>
                          <a:rPr lang="en-US" altLang="zh-CN" sz="20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 </m:t>
                    </m:r>
                  </m:oMath>
                </a14:m>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Pixel values greater than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1.0 (=255)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or less than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0.0 (=0)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were clipped to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1.0</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or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0.0</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20" name="文本框 19">
                <a:extLst>
                  <a:ext uri="{FF2B5EF4-FFF2-40B4-BE49-F238E27FC236}">
                    <a16:creationId xmlns:a16="http://schemas.microsoft.com/office/drawing/2014/main" id="{C38960DF-52DA-4E3B-ABF1-529EECD3499A}"/>
                  </a:ext>
                </a:extLst>
              </p:cNvPr>
              <p:cNvSpPr txBox="1">
                <a:spLocks noRot="1" noChangeAspect="1" noMove="1" noResize="1" noEditPoints="1" noAdjustHandles="1" noChangeArrowheads="1" noChangeShapeType="1" noTextEdit="1"/>
              </p:cNvSpPr>
              <p:nvPr/>
            </p:nvSpPr>
            <p:spPr>
              <a:xfrm>
                <a:off x="564617" y="1574790"/>
                <a:ext cx="7967823" cy="1400383"/>
              </a:xfrm>
              <a:prstGeom prst="rect">
                <a:avLst/>
              </a:prstGeom>
              <a:blipFill>
                <a:blip r:embed="rId3"/>
                <a:stretch>
                  <a:fillRect l="-689" t="-2174" b="-6957"/>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5E44380D-C55C-430E-9045-222432195BAE}"/>
              </a:ext>
            </a:extLst>
          </p:cNvPr>
          <p:cNvSpPr/>
          <p:nvPr/>
        </p:nvSpPr>
        <p:spPr>
          <a:xfrm>
            <a:off x="5647335" y="6107046"/>
            <a:ext cx="204414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18 ImageNet</a:t>
            </a:r>
            <a:endParaRPr lang="zh-CN" altLang="en-US" dirty="0"/>
          </a:p>
        </p:txBody>
      </p:sp>
      <p:grpSp>
        <p:nvGrpSpPr>
          <p:cNvPr id="8" name="组合 7">
            <a:extLst>
              <a:ext uri="{FF2B5EF4-FFF2-40B4-BE49-F238E27FC236}">
                <a16:creationId xmlns:a16="http://schemas.microsoft.com/office/drawing/2014/main" id="{6C981413-B138-408A-AE24-198D44B08A32}"/>
              </a:ext>
            </a:extLst>
          </p:cNvPr>
          <p:cNvGrpSpPr/>
          <p:nvPr/>
        </p:nvGrpSpPr>
        <p:grpSpPr>
          <a:xfrm>
            <a:off x="5230944" y="2975172"/>
            <a:ext cx="2876933" cy="3034947"/>
            <a:chOff x="5049674" y="2975172"/>
            <a:chExt cx="2876933" cy="3034947"/>
          </a:xfrm>
        </p:grpSpPr>
        <p:pic>
          <p:nvPicPr>
            <p:cNvPr id="19" name="图片 18">
              <a:extLst>
                <a:ext uri="{FF2B5EF4-FFF2-40B4-BE49-F238E27FC236}">
                  <a16:creationId xmlns:a16="http://schemas.microsoft.com/office/drawing/2014/main" id="{A28909FB-65C9-4317-BBE5-7EF240931BA3}"/>
                </a:ext>
              </a:extLst>
            </p:cNvPr>
            <p:cNvPicPr>
              <a:picLocks noChangeAspect="1"/>
            </p:cNvPicPr>
            <p:nvPr/>
          </p:nvPicPr>
          <p:blipFill rotWithShape="1">
            <a:blip r:embed="rId4"/>
            <a:srcRect b="2765"/>
            <a:stretch/>
          </p:blipFill>
          <p:spPr>
            <a:xfrm>
              <a:off x="5049674" y="2975172"/>
              <a:ext cx="2876933" cy="2853601"/>
            </a:xfrm>
            <a:prstGeom prst="rect">
              <a:avLst/>
            </a:prstGeom>
          </p:spPr>
        </p:pic>
        <p:grpSp>
          <p:nvGrpSpPr>
            <p:cNvPr id="22" name="组合 21">
              <a:extLst>
                <a:ext uri="{FF2B5EF4-FFF2-40B4-BE49-F238E27FC236}">
                  <a16:creationId xmlns:a16="http://schemas.microsoft.com/office/drawing/2014/main" id="{040D8FC9-0FAE-4EE8-BECC-DBA7537FB49A}"/>
                </a:ext>
              </a:extLst>
            </p:cNvPr>
            <p:cNvGrpSpPr/>
            <p:nvPr/>
          </p:nvGrpSpPr>
          <p:grpSpPr>
            <a:xfrm>
              <a:off x="5122501" y="5877272"/>
              <a:ext cx="2761868" cy="132847"/>
              <a:chOff x="3060515" y="5908966"/>
              <a:chExt cx="3732606" cy="179540"/>
            </a:xfrm>
          </p:grpSpPr>
          <p:pic>
            <p:nvPicPr>
              <p:cNvPr id="23" name="图片 22">
                <a:extLst>
                  <a:ext uri="{FF2B5EF4-FFF2-40B4-BE49-F238E27FC236}">
                    <a16:creationId xmlns:a16="http://schemas.microsoft.com/office/drawing/2014/main" id="{1178BA59-217A-4F4C-983D-F7B300032548}"/>
                  </a:ext>
                </a:extLst>
              </p:cNvPr>
              <p:cNvPicPr>
                <a:picLocks noChangeAspect="1"/>
              </p:cNvPicPr>
              <p:nvPr/>
            </p:nvPicPr>
            <p:blipFill rotWithShape="1">
              <a:blip r:embed="rId5"/>
              <a:srcRect l="959" t="94684" r="90149"/>
              <a:stretch/>
            </p:blipFill>
            <p:spPr>
              <a:xfrm>
                <a:off x="3060515" y="5908966"/>
                <a:ext cx="813086" cy="179540"/>
              </a:xfrm>
              <a:prstGeom prst="rect">
                <a:avLst/>
              </a:prstGeom>
            </p:spPr>
          </p:pic>
          <p:pic>
            <p:nvPicPr>
              <p:cNvPr id="24" name="图片 23">
                <a:extLst>
                  <a:ext uri="{FF2B5EF4-FFF2-40B4-BE49-F238E27FC236}">
                    <a16:creationId xmlns:a16="http://schemas.microsoft.com/office/drawing/2014/main" id="{A0218270-5323-4085-970A-7D830874569F}"/>
                  </a:ext>
                </a:extLst>
              </p:cNvPr>
              <p:cNvPicPr>
                <a:picLocks noChangeAspect="1"/>
              </p:cNvPicPr>
              <p:nvPr/>
            </p:nvPicPr>
            <p:blipFill rotWithShape="1">
              <a:blip r:embed="rId5"/>
              <a:srcRect l="31022" t="94684" r="60316"/>
              <a:stretch/>
            </p:blipFill>
            <p:spPr>
              <a:xfrm>
                <a:off x="4022410" y="5908966"/>
                <a:ext cx="792088" cy="179540"/>
              </a:xfrm>
              <a:prstGeom prst="rect">
                <a:avLst/>
              </a:prstGeom>
            </p:spPr>
          </p:pic>
          <p:pic>
            <p:nvPicPr>
              <p:cNvPr id="25" name="图片 24">
                <a:extLst>
                  <a:ext uri="{FF2B5EF4-FFF2-40B4-BE49-F238E27FC236}">
                    <a16:creationId xmlns:a16="http://schemas.microsoft.com/office/drawing/2014/main" id="{4D22EFB3-2DD0-448F-A0D2-90D426C6DF9F}"/>
                  </a:ext>
                </a:extLst>
              </p:cNvPr>
              <p:cNvPicPr>
                <a:picLocks noChangeAspect="1"/>
              </p:cNvPicPr>
              <p:nvPr/>
            </p:nvPicPr>
            <p:blipFill rotWithShape="1">
              <a:blip r:embed="rId5"/>
              <a:srcRect l="60854" t="94684" r="29696"/>
              <a:stretch/>
            </p:blipFill>
            <p:spPr>
              <a:xfrm>
                <a:off x="4955851" y="5908966"/>
                <a:ext cx="864096" cy="179540"/>
              </a:xfrm>
              <a:prstGeom prst="rect">
                <a:avLst/>
              </a:prstGeom>
            </p:spPr>
          </p:pic>
          <p:pic>
            <p:nvPicPr>
              <p:cNvPr id="26" name="图片 25">
                <a:extLst>
                  <a:ext uri="{FF2B5EF4-FFF2-40B4-BE49-F238E27FC236}">
                    <a16:creationId xmlns:a16="http://schemas.microsoft.com/office/drawing/2014/main" id="{9A0F1661-880E-4F80-BDD4-BC1373D7E06E}"/>
                  </a:ext>
                </a:extLst>
              </p:cNvPr>
              <p:cNvPicPr>
                <a:picLocks noChangeAspect="1"/>
              </p:cNvPicPr>
              <p:nvPr/>
            </p:nvPicPr>
            <p:blipFill rotWithShape="1">
              <a:blip r:embed="rId5"/>
              <a:srcRect l="90725" t="94684"/>
              <a:stretch/>
            </p:blipFill>
            <p:spPr>
              <a:xfrm>
                <a:off x="5945019" y="5908966"/>
                <a:ext cx="848102" cy="179540"/>
              </a:xfrm>
              <a:prstGeom prst="rect">
                <a:avLst/>
              </a:prstGeom>
            </p:spPr>
          </p:pic>
        </p:grpSp>
      </p:grpSp>
      <p:grpSp>
        <p:nvGrpSpPr>
          <p:cNvPr id="6" name="组合 5">
            <a:extLst>
              <a:ext uri="{FF2B5EF4-FFF2-40B4-BE49-F238E27FC236}">
                <a16:creationId xmlns:a16="http://schemas.microsoft.com/office/drawing/2014/main" id="{A188C133-8AF8-4762-8DAA-331A11BE1547}"/>
              </a:ext>
            </a:extLst>
          </p:cNvPr>
          <p:cNvGrpSpPr/>
          <p:nvPr/>
        </p:nvGrpSpPr>
        <p:grpSpPr>
          <a:xfrm>
            <a:off x="973840" y="2975172"/>
            <a:ext cx="2878080" cy="3034947"/>
            <a:chOff x="798074" y="2975172"/>
            <a:chExt cx="2878080" cy="3034947"/>
          </a:xfrm>
        </p:grpSpPr>
        <p:grpSp>
          <p:nvGrpSpPr>
            <p:cNvPr id="7" name="组合 6">
              <a:extLst>
                <a:ext uri="{FF2B5EF4-FFF2-40B4-BE49-F238E27FC236}">
                  <a16:creationId xmlns:a16="http://schemas.microsoft.com/office/drawing/2014/main" id="{6FC90F62-4694-44AE-8CFA-D36D8DD274F2}"/>
                </a:ext>
              </a:extLst>
            </p:cNvPr>
            <p:cNvGrpSpPr/>
            <p:nvPr/>
          </p:nvGrpSpPr>
          <p:grpSpPr>
            <a:xfrm>
              <a:off x="798074" y="2975172"/>
              <a:ext cx="2878080" cy="2897665"/>
              <a:chOff x="2851215" y="2711460"/>
              <a:chExt cx="3121870" cy="3143110"/>
            </a:xfrm>
          </p:grpSpPr>
          <p:pic>
            <p:nvPicPr>
              <p:cNvPr id="21" name="图片 20">
                <a:extLst>
                  <a:ext uri="{FF2B5EF4-FFF2-40B4-BE49-F238E27FC236}">
                    <a16:creationId xmlns:a16="http://schemas.microsoft.com/office/drawing/2014/main" id="{3B05859D-0B45-472F-8A96-95256163CD00}"/>
                  </a:ext>
                </a:extLst>
              </p:cNvPr>
              <p:cNvPicPr>
                <a:picLocks noChangeAspect="1"/>
              </p:cNvPicPr>
              <p:nvPr/>
            </p:nvPicPr>
            <p:blipFill rotWithShape="1">
              <a:blip r:embed="rId5"/>
              <a:srcRect l="91108" b="8343"/>
              <a:stretch/>
            </p:blipFill>
            <p:spPr>
              <a:xfrm>
                <a:off x="5159998" y="2711460"/>
                <a:ext cx="813087" cy="3095314"/>
              </a:xfrm>
              <a:prstGeom prst="rect">
                <a:avLst/>
              </a:prstGeom>
            </p:spPr>
          </p:pic>
          <p:pic>
            <p:nvPicPr>
              <p:cNvPr id="18" name="图片 17">
                <a:extLst>
                  <a:ext uri="{FF2B5EF4-FFF2-40B4-BE49-F238E27FC236}">
                    <a16:creationId xmlns:a16="http://schemas.microsoft.com/office/drawing/2014/main" id="{438BF91F-D5C8-449A-9A08-A6462AB3CAE7}"/>
                  </a:ext>
                </a:extLst>
              </p:cNvPr>
              <p:cNvPicPr>
                <a:picLocks noChangeAspect="1"/>
              </p:cNvPicPr>
              <p:nvPr/>
            </p:nvPicPr>
            <p:blipFill rotWithShape="1">
              <a:blip r:embed="rId5"/>
              <a:srcRect l="61302" r="30254" b="6927"/>
              <a:stretch/>
            </p:blipFill>
            <p:spPr>
              <a:xfrm>
                <a:off x="4408229" y="2711460"/>
                <a:ext cx="772124" cy="3143110"/>
              </a:xfrm>
              <a:prstGeom prst="rect">
                <a:avLst/>
              </a:prstGeom>
            </p:spPr>
          </p:pic>
          <p:pic>
            <p:nvPicPr>
              <p:cNvPr id="16" name="图片 15">
                <a:extLst>
                  <a:ext uri="{FF2B5EF4-FFF2-40B4-BE49-F238E27FC236}">
                    <a16:creationId xmlns:a16="http://schemas.microsoft.com/office/drawing/2014/main" id="{053EF6B4-78D8-4B1B-B052-592EBC9A259F}"/>
                  </a:ext>
                </a:extLst>
              </p:cNvPr>
              <p:cNvPicPr>
                <a:picLocks noChangeAspect="1"/>
              </p:cNvPicPr>
              <p:nvPr/>
            </p:nvPicPr>
            <p:blipFill rotWithShape="1">
              <a:blip r:embed="rId5"/>
              <a:srcRect l="959" r="90149" b="8343"/>
              <a:stretch/>
            </p:blipFill>
            <p:spPr>
              <a:xfrm>
                <a:off x="2851215" y="2711460"/>
                <a:ext cx="813086" cy="3095314"/>
              </a:xfrm>
              <a:prstGeom prst="rect">
                <a:avLst/>
              </a:prstGeom>
            </p:spPr>
          </p:pic>
          <p:pic>
            <p:nvPicPr>
              <p:cNvPr id="17" name="图片 16">
                <a:extLst>
                  <a:ext uri="{FF2B5EF4-FFF2-40B4-BE49-F238E27FC236}">
                    <a16:creationId xmlns:a16="http://schemas.microsoft.com/office/drawing/2014/main" id="{2D547AAC-D6E4-4BBB-AEE8-33D5ED589244}"/>
                  </a:ext>
                </a:extLst>
              </p:cNvPr>
              <p:cNvPicPr>
                <a:picLocks noChangeAspect="1"/>
              </p:cNvPicPr>
              <p:nvPr/>
            </p:nvPicPr>
            <p:blipFill rotWithShape="1">
              <a:blip r:embed="rId5"/>
              <a:srcRect l="31022" r="60316" b="6927"/>
              <a:stretch/>
            </p:blipFill>
            <p:spPr>
              <a:xfrm>
                <a:off x="3616141" y="2711461"/>
                <a:ext cx="792088" cy="3143109"/>
              </a:xfrm>
              <a:prstGeom prst="rect">
                <a:avLst/>
              </a:prstGeom>
            </p:spPr>
          </p:pic>
        </p:grpSp>
        <p:grpSp>
          <p:nvGrpSpPr>
            <p:cNvPr id="27" name="组合 26">
              <a:extLst>
                <a:ext uri="{FF2B5EF4-FFF2-40B4-BE49-F238E27FC236}">
                  <a16:creationId xmlns:a16="http://schemas.microsoft.com/office/drawing/2014/main" id="{C06C3F0E-5382-425F-841D-9972051580C4}"/>
                </a:ext>
              </a:extLst>
            </p:cNvPr>
            <p:cNvGrpSpPr/>
            <p:nvPr/>
          </p:nvGrpSpPr>
          <p:grpSpPr>
            <a:xfrm>
              <a:off x="860357" y="5877272"/>
              <a:ext cx="2717418" cy="132847"/>
              <a:chOff x="3120589" y="5908966"/>
              <a:chExt cx="3672532" cy="179540"/>
            </a:xfrm>
          </p:grpSpPr>
          <p:pic>
            <p:nvPicPr>
              <p:cNvPr id="28" name="图片 27">
                <a:extLst>
                  <a:ext uri="{FF2B5EF4-FFF2-40B4-BE49-F238E27FC236}">
                    <a16:creationId xmlns:a16="http://schemas.microsoft.com/office/drawing/2014/main" id="{C0E4CD5F-7FFB-4AD7-84BE-FAF76535708B}"/>
                  </a:ext>
                </a:extLst>
              </p:cNvPr>
              <p:cNvPicPr>
                <a:picLocks noChangeAspect="1"/>
              </p:cNvPicPr>
              <p:nvPr/>
            </p:nvPicPr>
            <p:blipFill rotWithShape="1">
              <a:blip r:embed="rId5"/>
              <a:srcRect l="959" t="94684" r="90149"/>
              <a:stretch/>
            </p:blipFill>
            <p:spPr>
              <a:xfrm>
                <a:off x="3120589" y="5908966"/>
                <a:ext cx="813086" cy="179540"/>
              </a:xfrm>
              <a:prstGeom prst="rect">
                <a:avLst/>
              </a:prstGeom>
            </p:spPr>
          </p:pic>
          <p:pic>
            <p:nvPicPr>
              <p:cNvPr id="29" name="图片 28">
                <a:extLst>
                  <a:ext uri="{FF2B5EF4-FFF2-40B4-BE49-F238E27FC236}">
                    <a16:creationId xmlns:a16="http://schemas.microsoft.com/office/drawing/2014/main" id="{42EEFBB6-6317-47B7-869C-23AD5618CB74}"/>
                  </a:ext>
                </a:extLst>
              </p:cNvPr>
              <p:cNvPicPr>
                <a:picLocks noChangeAspect="1"/>
              </p:cNvPicPr>
              <p:nvPr/>
            </p:nvPicPr>
            <p:blipFill rotWithShape="1">
              <a:blip r:embed="rId5"/>
              <a:srcRect l="31022" t="94684" r="60316"/>
              <a:stretch/>
            </p:blipFill>
            <p:spPr>
              <a:xfrm>
                <a:off x="4075215" y="5908966"/>
                <a:ext cx="792088" cy="179540"/>
              </a:xfrm>
              <a:prstGeom prst="rect">
                <a:avLst/>
              </a:prstGeom>
            </p:spPr>
          </p:pic>
          <p:pic>
            <p:nvPicPr>
              <p:cNvPr id="30" name="图片 29">
                <a:extLst>
                  <a:ext uri="{FF2B5EF4-FFF2-40B4-BE49-F238E27FC236}">
                    <a16:creationId xmlns:a16="http://schemas.microsoft.com/office/drawing/2014/main" id="{3292ABF5-1A8A-40B7-81B7-5A4B442E7A81}"/>
                  </a:ext>
                </a:extLst>
              </p:cNvPr>
              <p:cNvPicPr>
                <a:picLocks noChangeAspect="1"/>
              </p:cNvPicPr>
              <p:nvPr/>
            </p:nvPicPr>
            <p:blipFill rotWithShape="1">
              <a:blip r:embed="rId5"/>
              <a:srcRect l="60854" t="94684" r="29696"/>
              <a:stretch/>
            </p:blipFill>
            <p:spPr>
              <a:xfrm>
                <a:off x="5015924" y="5908966"/>
                <a:ext cx="864096" cy="179540"/>
              </a:xfrm>
              <a:prstGeom prst="rect">
                <a:avLst/>
              </a:prstGeom>
            </p:spPr>
          </p:pic>
          <p:pic>
            <p:nvPicPr>
              <p:cNvPr id="31" name="图片 30">
                <a:extLst>
                  <a:ext uri="{FF2B5EF4-FFF2-40B4-BE49-F238E27FC236}">
                    <a16:creationId xmlns:a16="http://schemas.microsoft.com/office/drawing/2014/main" id="{CDBC2BE1-B8D1-40B9-9587-3EBF7C656837}"/>
                  </a:ext>
                </a:extLst>
              </p:cNvPr>
              <p:cNvPicPr>
                <a:picLocks noChangeAspect="1"/>
              </p:cNvPicPr>
              <p:nvPr/>
            </p:nvPicPr>
            <p:blipFill rotWithShape="1">
              <a:blip r:embed="rId5"/>
              <a:srcRect l="90725" t="94684"/>
              <a:stretch/>
            </p:blipFill>
            <p:spPr>
              <a:xfrm>
                <a:off x="5945019" y="5908966"/>
                <a:ext cx="848102" cy="179540"/>
              </a:xfrm>
              <a:prstGeom prst="rect">
                <a:avLst/>
              </a:prstGeom>
            </p:spPr>
          </p:pic>
        </p:grpSp>
      </p:grpSp>
    </p:spTree>
    <p:extLst>
      <p:ext uri="{BB962C8B-B14F-4D97-AF65-F5344CB8AC3E}">
        <p14:creationId xmlns:p14="http://schemas.microsoft.com/office/powerpoint/2010/main" val="2332039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56FA7311-A2A1-41D3-966E-D7DA416F8FA4}"/>
              </a:ext>
            </a:extLst>
          </p:cNvPr>
          <p:cNvPicPr>
            <a:picLocks noChangeAspect="1"/>
          </p:cNvPicPr>
          <p:nvPr/>
        </p:nvPicPr>
        <p:blipFill>
          <a:blip r:embed="rId3"/>
          <a:stretch>
            <a:fillRect/>
          </a:stretch>
        </p:blipFill>
        <p:spPr>
          <a:xfrm>
            <a:off x="1212057" y="3901171"/>
            <a:ext cx="6719887" cy="2376884"/>
          </a:xfrm>
          <a:prstGeom prst="rect">
            <a:avLst/>
          </a:prstGeom>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32</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631490"/>
              </a:xfrm>
              <a:prstGeom prst="rect">
                <a:avLst/>
              </a:prstGeom>
              <a:noFill/>
            </p:spPr>
            <p:txBody>
              <a:bodyPr wrap="square" rtlCol="0">
                <a:spAutoFit/>
              </a:bodyPr>
              <a:lstStyle/>
              <a:p>
                <a:pPr marL="342900" indent="-342900">
                  <a:lnSpc>
                    <a:spcPts val="2400"/>
                  </a:lnSpc>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Certifying large radii requires many samples.</a:t>
                </a:r>
              </a:p>
              <a:p>
                <a:pPr marL="342900" indent="-342900">
                  <a:lnSpc>
                    <a:spcPts val="2400"/>
                  </a:lnSpc>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Left: Radius </a:t>
                </a:r>
                <a14:m>
                  <m:oMath xmlns:m="http://schemas.openxmlformats.org/officeDocument/2006/math">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𝑅</m:t>
                    </m: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as a function of </a:t>
                </a:r>
                <a14:m>
                  <m:oMath xmlns:m="http://schemas.openxmlformats.org/officeDocument/2006/math">
                    <m:bar>
                      <m:barPr>
                        <m:ctrlPr>
                          <a:rPr lang="en-US" altLang="zh-CN" sz="20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𝐴</m:t>
                            </m:r>
                          </m:sub>
                        </m:sSub>
                      </m:e>
                    </m:ba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with </a:t>
                </a:r>
                <a14:m>
                  <m:oMath xmlns:m="http://schemas.openxmlformats.org/officeDocument/2006/math">
                    <m:bar>
                      <m:barPr>
                        <m:pos m:val="top"/>
                        <m:ctrlPr>
                          <a:rPr lang="en-US" altLang="zh-CN" sz="2000" i="1">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𝐵</m:t>
                            </m:r>
                          </m:sub>
                        </m:sSub>
                      </m:e>
                    </m:bar>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=1−</m:t>
                    </m:r>
                    <m:bar>
                      <m:barPr>
                        <m:ctrlPr>
                          <a:rPr lang="en-US" altLang="zh-CN" sz="20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𝐴</m:t>
                            </m:r>
                          </m:sub>
                        </m:sSub>
                      </m:e>
                    </m:ba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and </a:t>
                </a:r>
                <a14:m>
                  <m:oMath xmlns:m="http://schemas.openxmlformats.org/officeDocument/2006/math">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𝜎</m:t>
                    </m:r>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=1</m:t>
                    </m: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nSpc>
                    <a:spcPts val="2400"/>
                  </a:lnSpc>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Right: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b="0" i="1" dirty="0" smtClean="0">
                        <a:latin typeface="Cambria Math" panose="02040503050406030204" pitchFamily="18" charset="0"/>
                        <a:ea typeface="微软雅黑" panose="020B0503020204020204" pitchFamily="34" charset="-122"/>
                      </a:rPr>
                      <m:t>=</m:t>
                    </m:r>
                    <m:sSup>
                      <m:sSupPr>
                        <m:ctrlPr>
                          <a:rPr lang="en-US" altLang="zh-CN" sz="2000" b="0" i="1" dirty="0" smtClean="0">
                            <a:latin typeface="Cambria Math" panose="02040503050406030204" pitchFamily="18" charset="0"/>
                            <a:ea typeface="微软雅黑" panose="020B0503020204020204" pitchFamily="34" charset="-122"/>
                          </a:rPr>
                        </m:ctrlPr>
                      </m:sSupPr>
                      <m:e>
                        <m:r>
                          <a:rPr lang="en-US" altLang="zh-CN" sz="2000" b="0" i="1" dirty="0" smtClean="0">
                            <a:latin typeface="Cambria Math" panose="02040503050406030204" pitchFamily="18" charset="0"/>
                            <a:ea typeface="微软雅黑" panose="020B0503020204020204" pitchFamily="34" charset="-122"/>
                          </a:rPr>
                          <m:t>𝛼</m:t>
                        </m:r>
                      </m:e>
                      <m:sup>
                        <m:r>
                          <a:rPr lang="en-US" altLang="zh-CN" sz="2000" b="0" i="1" dirty="0" smtClean="0">
                            <a:latin typeface="Cambria Math" panose="02040503050406030204" pitchFamily="18" charset="0"/>
                            <a:ea typeface="微软雅黑" panose="020B0503020204020204" pitchFamily="34" charset="-122"/>
                          </a:rPr>
                          <m:t>1/</m:t>
                        </m:r>
                        <m:r>
                          <a:rPr lang="en-US" altLang="zh-CN" sz="2000" b="0" i="1" dirty="0" smtClean="0">
                            <a:latin typeface="Cambria Math" panose="02040503050406030204" pitchFamily="18" charset="0"/>
                            <a:ea typeface="微软雅黑" panose="020B0503020204020204" pitchFamily="34" charset="-122"/>
                          </a:rPr>
                          <m:t>𝑛</m:t>
                        </m:r>
                      </m:sup>
                    </m:sSup>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ea typeface="微软雅黑" panose="020B0503020204020204" pitchFamily="34" charset="-122"/>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=0.001</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=1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𝜎</m:t>
                    </m:r>
                    <m:sSup>
                      <m:sSup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pPr>
                      <m:e>
                        <m:r>
                          <m:rPr>
                            <m:sty m:val="p"/>
                          </m:rPr>
                          <a:rPr lang="en-US" altLang="zh-CN" sz="2000" i="0" dirty="0">
                            <a:latin typeface="Cambria Math" panose="02040503050406030204" pitchFamily="18" charset="0"/>
                            <a:ea typeface="微软雅黑" panose="020B0503020204020204" pitchFamily="34" charset="-122"/>
                            <a:cs typeface="Times New Roman" panose="02020603050405020304" pitchFamily="18" charset="0"/>
                          </a:rPr>
                          <m:t>Φ</m:t>
                        </m:r>
                      </m:e>
                      <m:sup>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1</m:t>
                        </m:r>
                        <m:d>
                          <m:d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dPr>
                          <m:e>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e>
                        </m:d>
                      </m:sup>
                    </m:sSup>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pPr>
                      <m:e>
                        <m:r>
                          <m:rPr>
                            <m:sty m:val="p"/>
                          </m:rP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Φ</m:t>
                        </m:r>
                      </m:e>
                      <m:sup>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−1</m:t>
                        </m:r>
                      </m:sup>
                    </m:sSup>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sSup>
                          <m:sSupPr>
                            <m:ctrlPr>
                              <a:rPr lang="en-US" altLang="zh-CN" sz="2000" i="1" dirty="0">
                                <a:latin typeface="Cambria Math" panose="02040503050406030204" pitchFamily="18" charset="0"/>
                                <a:ea typeface="微软雅黑" panose="020B0503020204020204" pitchFamily="34" charset="-122"/>
                              </a:rPr>
                            </m:ctrlPr>
                          </m:sSupPr>
                          <m:e>
                            <m:r>
                              <a:rPr lang="en-US" altLang="zh-CN" sz="2000" b="0" i="1" dirty="0" smtClean="0">
                                <a:latin typeface="Cambria Math" panose="02040503050406030204" pitchFamily="18" charset="0"/>
                                <a:ea typeface="微软雅黑" panose="020B0503020204020204" pitchFamily="34" charset="-122"/>
                              </a:rPr>
                              <m:t>1000</m:t>
                            </m:r>
                          </m:e>
                          <m:sup>
                            <m:r>
                              <a:rPr lang="en-US" altLang="zh-CN" sz="2000" b="0" i="1" dirty="0" smtClean="0">
                                <a:latin typeface="Cambria Math" panose="02040503050406030204" pitchFamily="18" charset="0"/>
                                <a:ea typeface="微软雅黑" panose="020B0503020204020204" pitchFamily="34" charset="-122"/>
                              </a:rPr>
                              <m:t>−</m:t>
                            </m:r>
                            <m:f>
                              <m:fPr>
                                <m:ctrlPr>
                                  <a:rPr lang="en-US" altLang="zh-CN" sz="2000" i="1" dirty="0">
                                    <a:latin typeface="Cambria Math" panose="02040503050406030204" pitchFamily="18" charset="0"/>
                                    <a:ea typeface="微软雅黑" panose="020B0503020204020204" pitchFamily="34" charset="-122"/>
                                  </a:rPr>
                                </m:ctrlPr>
                              </m:fPr>
                              <m:num>
                                <m:r>
                                  <a:rPr lang="en-US" altLang="zh-CN" sz="2000" i="1" dirty="0">
                                    <a:latin typeface="Cambria Math" panose="02040503050406030204" pitchFamily="18" charset="0"/>
                                    <a:ea typeface="微软雅黑" panose="020B0503020204020204" pitchFamily="34" charset="-122"/>
                                  </a:rPr>
                                  <m:t>1</m:t>
                                </m:r>
                              </m:num>
                              <m:den>
                                <m:r>
                                  <a:rPr lang="en-US" altLang="zh-CN" sz="2000" i="1" dirty="0">
                                    <a:latin typeface="Cambria Math" panose="02040503050406030204" pitchFamily="18" charset="0"/>
                                    <a:ea typeface="微软雅黑" panose="020B0503020204020204" pitchFamily="34" charset="-122"/>
                                  </a:rPr>
                                  <m:t>𝑛</m:t>
                                </m:r>
                              </m:den>
                            </m:f>
                          </m:sup>
                        </m:sSup>
                      </m:e>
                    </m:d>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nSpc>
                    <a:spcPts val="2400"/>
                  </a:lnSpc>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radius grows slowly with the number of samples. </a:t>
                </a:r>
              </a:p>
              <a:p>
                <a:pPr marL="342900" indent="-342900">
                  <a:lnSpc>
                    <a:spcPts val="2400"/>
                  </a:lnSpc>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Certifying a radius of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4</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𝜎</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(=4)</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with 99.9%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=0.001</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confidence would require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10</m:t>
                        </m:r>
                      </m:e>
                      <m:sup>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5</m:t>
                        </m:r>
                      </m:sup>
                    </m:sSup>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samples.</a:t>
                </a: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400"/>
                  </a:lnSpc>
                  <a:spcAft>
                    <a:spcPts val="600"/>
                  </a:spcAft>
                  <a:buFont typeface="Wingdings" panose="05000000000000000000" pitchFamily="2" charset="2"/>
                  <a:buChar char="Ø"/>
                </a:pP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631490"/>
              </a:xfrm>
              <a:prstGeom prst="rect">
                <a:avLst/>
              </a:prstGeom>
              <a:blipFill>
                <a:blip r:embed="rId4"/>
                <a:stretch>
                  <a:fillRect l="-689" t="-115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78000" y="610704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5</a:t>
            </a:r>
            <a:endParaRPr lang="zh-CN" altLang="en-US" dirty="0"/>
          </a:p>
        </p:txBody>
      </p:sp>
    </p:spTree>
    <p:extLst>
      <p:ext uri="{BB962C8B-B14F-4D97-AF65-F5344CB8AC3E}">
        <p14:creationId xmlns:p14="http://schemas.microsoft.com/office/powerpoint/2010/main" val="2652492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56FA7311-A2A1-41D3-966E-D7DA416F8FA4}"/>
              </a:ext>
            </a:extLst>
          </p:cNvPr>
          <p:cNvPicPr>
            <a:picLocks noChangeAspect="1"/>
          </p:cNvPicPr>
          <p:nvPr/>
        </p:nvPicPr>
        <p:blipFill>
          <a:blip r:embed="rId3"/>
          <a:stretch>
            <a:fillRect/>
          </a:stretch>
        </p:blipFill>
        <p:spPr>
          <a:xfrm>
            <a:off x="1212057" y="3901171"/>
            <a:ext cx="6719887" cy="2376884"/>
          </a:xfrm>
          <a:prstGeom prst="rect">
            <a:avLst/>
          </a:prstGeom>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33</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631490"/>
              </a:xfrm>
              <a:prstGeom prst="rect">
                <a:avLst/>
              </a:prstGeom>
              <a:noFill/>
            </p:spPr>
            <p:txBody>
              <a:bodyPr wrap="square" rtlCol="0">
                <a:spAutoFit/>
              </a:bodyPr>
              <a:lstStyle/>
              <a:p>
                <a:pPr marL="342900" indent="-342900">
                  <a:lnSpc>
                    <a:spcPts val="2400"/>
                  </a:lnSpc>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Certifying large radii requires many samples.</a:t>
                </a:r>
              </a:p>
              <a:p>
                <a:pPr marL="342900" indent="-342900">
                  <a:lnSpc>
                    <a:spcPts val="2400"/>
                  </a:lnSpc>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Left: Radius </a:t>
                </a:r>
                <a14:m>
                  <m:oMath xmlns:m="http://schemas.openxmlformats.org/officeDocument/2006/math">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𝑅</m:t>
                    </m: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as a function of </a:t>
                </a:r>
                <a14:m>
                  <m:oMath xmlns:m="http://schemas.openxmlformats.org/officeDocument/2006/math">
                    <m:bar>
                      <m:barPr>
                        <m:ctrlPr>
                          <a:rPr lang="en-US" altLang="zh-CN" sz="20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𝐴</m:t>
                            </m:r>
                          </m:sub>
                        </m:sSub>
                      </m:e>
                    </m:ba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with </a:t>
                </a:r>
                <a14:m>
                  <m:oMath xmlns:m="http://schemas.openxmlformats.org/officeDocument/2006/math">
                    <m:bar>
                      <m:barPr>
                        <m:pos m:val="top"/>
                        <m:ctrlPr>
                          <a:rPr lang="en-US" altLang="zh-CN" sz="2000" i="1">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𝐵</m:t>
                            </m:r>
                          </m:sub>
                        </m:sSub>
                      </m:e>
                    </m:bar>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=1−</m:t>
                    </m:r>
                    <m:bar>
                      <m:barPr>
                        <m:ctrlPr>
                          <a:rPr lang="en-US" altLang="zh-CN" sz="20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𝐴</m:t>
                            </m:r>
                          </m:sub>
                        </m:sSub>
                      </m:e>
                    </m:ba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and </a:t>
                </a:r>
                <a14:m>
                  <m:oMath xmlns:m="http://schemas.openxmlformats.org/officeDocument/2006/math">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𝜎</m:t>
                    </m:r>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=1</m:t>
                    </m: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nSpc>
                    <a:spcPts val="2400"/>
                  </a:lnSpc>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Right: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b="0" i="1" dirty="0" smtClean="0">
                        <a:latin typeface="Cambria Math" panose="02040503050406030204" pitchFamily="18" charset="0"/>
                        <a:ea typeface="微软雅黑" panose="020B0503020204020204" pitchFamily="34" charset="-122"/>
                      </a:rPr>
                      <m:t>=</m:t>
                    </m:r>
                    <m:sSup>
                      <m:sSupPr>
                        <m:ctrlPr>
                          <a:rPr lang="en-US" altLang="zh-CN" sz="2000" b="0" i="1" dirty="0" smtClean="0">
                            <a:latin typeface="Cambria Math" panose="02040503050406030204" pitchFamily="18" charset="0"/>
                            <a:ea typeface="微软雅黑" panose="020B0503020204020204" pitchFamily="34" charset="-122"/>
                          </a:rPr>
                        </m:ctrlPr>
                      </m:sSupPr>
                      <m:e>
                        <m:r>
                          <a:rPr lang="en-US" altLang="zh-CN" sz="2000" b="0" i="1" dirty="0" smtClean="0">
                            <a:latin typeface="Cambria Math" panose="02040503050406030204" pitchFamily="18" charset="0"/>
                            <a:ea typeface="微软雅黑" panose="020B0503020204020204" pitchFamily="34" charset="-122"/>
                          </a:rPr>
                          <m:t>𝛼</m:t>
                        </m:r>
                      </m:e>
                      <m:sup>
                        <m:r>
                          <a:rPr lang="en-US" altLang="zh-CN" sz="2000" b="0" i="1" dirty="0" smtClean="0">
                            <a:latin typeface="Cambria Math" panose="02040503050406030204" pitchFamily="18" charset="0"/>
                            <a:ea typeface="微软雅黑" panose="020B0503020204020204" pitchFamily="34" charset="-122"/>
                          </a:rPr>
                          <m:t>1/</m:t>
                        </m:r>
                        <m:r>
                          <a:rPr lang="en-US" altLang="zh-CN" sz="2000" b="0" i="1" dirty="0" smtClean="0">
                            <a:latin typeface="Cambria Math" panose="02040503050406030204" pitchFamily="18" charset="0"/>
                            <a:ea typeface="微软雅黑" panose="020B0503020204020204" pitchFamily="34" charset="-122"/>
                          </a:rPr>
                          <m:t>𝑛</m:t>
                        </m:r>
                      </m:sup>
                    </m:sSup>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ea typeface="微软雅黑" panose="020B0503020204020204" pitchFamily="34" charset="-122"/>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=0.001</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=1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𝜎</m:t>
                    </m:r>
                    <m:sSup>
                      <m:sSup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pPr>
                      <m:e>
                        <m:r>
                          <m:rPr>
                            <m:sty m:val="p"/>
                          </m:rPr>
                          <a:rPr lang="en-US" altLang="zh-CN" sz="2000" i="0" dirty="0">
                            <a:latin typeface="Cambria Math" panose="02040503050406030204" pitchFamily="18" charset="0"/>
                            <a:ea typeface="微软雅黑" panose="020B0503020204020204" pitchFamily="34" charset="-122"/>
                            <a:cs typeface="Times New Roman" panose="02020603050405020304" pitchFamily="18" charset="0"/>
                          </a:rPr>
                          <m:t>Φ</m:t>
                        </m:r>
                      </m:e>
                      <m:sup>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1</m:t>
                        </m:r>
                        <m:d>
                          <m:d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dPr>
                          <m:e>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e>
                        </m:d>
                      </m:sup>
                    </m:sSup>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pPr>
                      <m:e>
                        <m:r>
                          <m:rPr>
                            <m:sty m:val="p"/>
                          </m:rP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Φ</m:t>
                        </m:r>
                      </m:e>
                      <m:sup>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−1</m:t>
                        </m:r>
                      </m:sup>
                    </m:sSup>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sSup>
                          <m:sSupPr>
                            <m:ctrlPr>
                              <a:rPr lang="en-US" altLang="zh-CN" sz="2000" i="1" dirty="0">
                                <a:latin typeface="Cambria Math" panose="02040503050406030204" pitchFamily="18" charset="0"/>
                                <a:ea typeface="微软雅黑" panose="020B0503020204020204" pitchFamily="34" charset="-122"/>
                              </a:rPr>
                            </m:ctrlPr>
                          </m:sSupPr>
                          <m:e>
                            <m:r>
                              <a:rPr lang="en-US" altLang="zh-CN" sz="2000" b="0" i="1" dirty="0" smtClean="0">
                                <a:latin typeface="Cambria Math" panose="02040503050406030204" pitchFamily="18" charset="0"/>
                                <a:ea typeface="微软雅黑" panose="020B0503020204020204" pitchFamily="34" charset="-122"/>
                              </a:rPr>
                              <m:t>1000</m:t>
                            </m:r>
                          </m:e>
                          <m:sup>
                            <m:r>
                              <a:rPr lang="en-US" altLang="zh-CN" sz="2000" b="0" i="1" dirty="0" smtClean="0">
                                <a:latin typeface="Cambria Math" panose="02040503050406030204" pitchFamily="18" charset="0"/>
                                <a:ea typeface="微软雅黑" panose="020B0503020204020204" pitchFamily="34" charset="-122"/>
                              </a:rPr>
                              <m:t>−</m:t>
                            </m:r>
                            <m:f>
                              <m:fPr>
                                <m:ctrlPr>
                                  <a:rPr lang="en-US" altLang="zh-CN" sz="2000" i="1" dirty="0">
                                    <a:latin typeface="Cambria Math" panose="02040503050406030204" pitchFamily="18" charset="0"/>
                                    <a:ea typeface="微软雅黑" panose="020B0503020204020204" pitchFamily="34" charset="-122"/>
                                  </a:rPr>
                                </m:ctrlPr>
                              </m:fPr>
                              <m:num>
                                <m:r>
                                  <a:rPr lang="en-US" altLang="zh-CN" sz="2000" i="1" dirty="0">
                                    <a:latin typeface="Cambria Math" panose="02040503050406030204" pitchFamily="18" charset="0"/>
                                    <a:ea typeface="微软雅黑" panose="020B0503020204020204" pitchFamily="34" charset="-122"/>
                                  </a:rPr>
                                  <m:t>1</m:t>
                                </m:r>
                              </m:num>
                              <m:den>
                                <m:r>
                                  <a:rPr lang="en-US" altLang="zh-CN" sz="2000" i="1" dirty="0">
                                    <a:latin typeface="Cambria Math" panose="02040503050406030204" pitchFamily="18" charset="0"/>
                                    <a:ea typeface="微软雅黑" panose="020B0503020204020204" pitchFamily="34" charset="-122"/>
                                  </a:rPr>
                                  <m:t>𝑛</m:t>
                                </m:r>
                              </m:den>
                            </m:f>
                          </m:sup>
                        </m:sSup>
                      </m:e>
                    </m:d>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nSpc>
                    <a:spcPts val="2400"/>
                  </a:lnSpc>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radius grows slowly with the number of samples. </a:t>
                </a:r>
              </a:p>
              <a:p>
                <a:pPr marL="342900" indent="-342900">
                  <a:lnSpc>
                    <a:spcPts val="2400"/>
                  </a:lnSpc>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Certifying a radius of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4</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(=4)</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with 99.9% (</a:t>
                </a:r>
                <a14:m>
                  <m:oMath xmlns:m="http://schemas.openxmlformats.org/officeDocument/2006/math">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=0.001</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confidence would require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10</m:t>
                        </m:r>
                      </m:e>
                      <m:sup>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5</m:t>
                        </m:r>
                      </m:sup>
                    </m:sSup>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samples.</a:t>
                </a: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400"/>
                  </a:lnSpc>
                  <a:spcAft>
                    <a:spcPts val="600"/>
                  </a:spcAft>
                  <a:buFont typeface="Wingdings" panose="05000000000000000000" pitchFamily="2" charset="2"/>
                  <a:buChar char="Ø"/>
                </a:pP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631490"/>
              </a:xfrm>
              <a:prstGeom prst="rect">
                <a:avLst/>
              </a:prstGeom>
              <a:blipFill>
                <a:blip r:embed="rId4"/>
                <a:stretch>
                  <a:fillRect l="-689" t="-115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78000" y="610704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5</a:t>
            </a:r>
            <a:endParaRPr lang="zh-CN" altLang="en-US" dirty="0"/>
          </a:p>
        </p:txBody>
      </p:sp>
      <p:cxnSp>
        <p:nvCxnSpPr>
          <p:cNvPr id="15" name="直接连接符 14">
            <a:extLst>
              <a:ext uri="{FF2B5EF4-FFF2-40B4-BE49-F238E27FC236}">
                <a16:creationId xmlns:a16="http://schemas.microsoft.com/office/drawing/2014/main" id="{AB4A143A-C724-4AF4-BAE8-315F8CB07CE4}"/>
              </a:ext>
            </a:extLst>
          </p:cNvPr>
          <p:cNvCxnSpPr>
            <a:cxnSpLocks/>
          </p:cNvCxnSpPr>
          <p:nvPr/>
        </p:nvCxnSpPr>
        <p:spPr>
          <a:xfrm>
            <a:off x="5060744" y="4305796"/>
            <a:ext cx="2031536" cy="0"/>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F51470F-629B-46DA-A675-C393F01A6070}"/>
              </a:ext>
            </a:extLst>
          </p:cNvPr>
          <p:cNvCxnSpPr>
            <a:cxnSpLocks/>
          </p:cNvCxnSpPr>
          <p:nvPr/>
        </p:nvCxnSpPr>
        <p:spPr>
          <a:xfrm flipV="1">
            <a:off x="7063705" y="4293096"/>
            <a:ext cx="0" cy="1512168"/>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242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34</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8111839" cy="301621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Approximate certified accuracy on ImageNet.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Radius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𝑟</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Best hyperparameter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𝜎</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for that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𝑟</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Approximate certified accuracy at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𝑟</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of corresponding smoothed classifier.</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Standard accuracy of the corresponding smoothed classifier.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 perturbation with </a:t>
                </a:r>
                <a14:m>
                  <m:oMath xmlns:m="http://schemas.openxmlformats.org/officeDocument/2006/math">
                    <m:sSub>
                      <m:sSubPr>
                        <m:ctrlP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radius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1.0</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could change one pixel by 255, ten pixels by 80100 pixels by 25, or 1000 pixels by 8.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Random guessing on </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ImageNet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would attain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0.1%</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accuracy.</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8111839" cy="3016210"/>
              </a:xfrm>
              <a:prstGeom prst="rect">
                <a:avLst/>
              </a:prstGeom>
              <a:blipFill>
                <a:blip r:embed="rId3"/>
                <a:stretch>
                  <a:fillRect l="-677" t="-1010" b="-262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124519" y="6107046"/>
            <a:ext cx="867482"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Table 1</a:t>
            </a:r>
            <a:endParaRPr lang="zh-CN" altLang="en-US" dirty="0"/>
          </a:p>
        </p:txBody>
      </p:sp>
      <p:pic>
        <p:nvPicPr>
          <p:cNvPr id="6" name="图片 5">
            <a:extLst>
              <a:ext uri="{FF2B5EF4-FFF2-40B4-BE49-F238E27FC236}">
                <a16:creationId xmlns:a16="http://schemas.microsoft.com/office/drawing/2014/main" id="{DEC7BBB1-03BE-4AFD-9884-A8B5785968E3}"/>
              </a:ext>
            </a:extLst>
          </p:cNvPr>
          <p:cNvPicPr>
            <a:picLocks noChangeAspect="1"/>
          </p:cNvPicPr>
          <p:nvPr/>
        </p:nvPicPr>
        <p:blipFill>
          <a:blip r:embed="rId4"/>
          <a:stretch>
            <a:fillRect/>
          </a:stretch>
        </p:blipFill>
        <p:spPr>
          <a:xfrm>
            <a:off x="2140149" y="4614291"/>
            <a:ext cx="4833178" cy="1472247"/>
          </a:xfrm>
          <a:prstGeom prst="rect">
            <a:avLst/>
          </a:prstGeom>
        </p:spPr>
      </p:pic>
      <p:sp>
        <p:nvSpPr>
          <p:cNvPr id="14" name="矩形 13">
            <a:extLst>
              <a:ext uri="{FF2B5EF4-FFF2-40B4-BE49-F238E27FC236}">
                <a16:creationId xmlns:a16="http://schemas.microsoft.com/office/drawing/2014/main" id="{53DA2F27-145F-459E-9E9E-8CE40F8EC8D3}"/>
              </a:ext>
            </a:extLst>
          </p:cNvPr>
          <p:cNvSpPr/>
          <p:nvPr/>
        </p:nvSpPr>
        <p:spPr>
          <a:xfrm>
            <a:off x="2153255" y="5364507"/>
            <a:ext cx="4802654" cy="204580"/>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4392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9A3C3123-8C7F-40B0-800B-531500FF2B1F}"/>
              </a:ext>
            </a:extLst>
          </p:cNvPr>
          <p:cNvPicPr>
            <a:picLocks noChangeAspect="1"/>
          </p:cNvPicPr>
          <p:nvPr/>
        </p:nvPicPr>
        <p:blipFill rotWithShape="1">
          <a:blip r:embed="rId3"/>
          <a:srcRect b="52188"/>
          <a:stretch/>
        </p:blipFill>
        <p:spPr>
          <a:xfrm>
            <a:off x="370369" y="4059315"/>
            <a:ext cx="4188424" cy="2020826"/>
          </a:xfrm>
          <a:prstGeom prst="rect">
            <a:avLst/>
          </a:prstGeom>
        </p:spPr>
      </p:pic>
      <p:pic>
        <p:nvPicPr>
          <p:cNvPr id="18" name="图片 17">
            <a:extLst>
              <a:ext uri="{FF2B5EF4-FFF2-40B4-BE49-F238E27FC236}">
                <a16:creationId xmlns:a16="http://schemas.microsoft.com/office/drawing/2014/main" id="{9E659609-F5A6-4C90-AFC6-ED44C780C216}"/>
              </a:ext>
            </a:extLst>
          </p:cNvPr>
          <p:cNvPicPr>
            <a:picLocks noChangeAspect="1"/>
          </p:cNvPicPr>
          <p:nvPr/>
        </p:nvPicPr>
        <p:blipFill rotWithShape="1">
          <a:blip r:embed="rId3"/>
          <a:srcRect t="52188"/>
          <a:stretch/>
        </p:blipFill>
        <p:spPr>
          <a:xfrm>
            <a:off x="4558793" y="4059315"/>
            <a:ext cx="4188424" cy="2020826"/>
          </a:xfrm>
          <a:prstGeom prst="rect">
            <a:avLst/>
          </a:prstGeom>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35</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8111839" cy="216982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Approximate certified accuracy attained by randomized smoothing.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dashed black line is an upper bound on the empirical robust accuracy of an undefended base classifier against </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attack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DeepFool</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There is a hard </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upper limit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to the radius we can certify with high probability.</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hyperparameter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𝜎</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controls a robustness/accuracy tradeoff. </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8111839" cy="2169825"/>
              </a:xfrm>
              <a:prstGeom prst="rect">
                <a:avLst/>
              </a:prstGeom>
              <a:blipFill>
                <a:blip r:embed="rId4"/>
                <a:stretch>
                  <a:fillRect l="-677" t="-1404" r="-75" b="-421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78000" y="610704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6</a:t>
            </a:r>
            <a:endParaRPr lang="zh-CN" altLang="en-US" dirty="0"/>
          </a:p>
        </p:txBody>
      </p:sp>
      <p:sp>
        <p:nvSpPr>
          <p:cNvPr id="6" name="矩形 5">
            <a:extLst>
              <a:ext uri="{FF2B5EF4-FFF2-40B4-BE49-F238E27FC236}">
                <a16:creationId xmlns:a16="http://schemas.microsoft.com/office/drawing/2014/main" id="{908DED8D-EE75-4AFB-8F6E-A7ED1B5E8D76}"/>
              </a:ext>
            </a:extLst>
          </p:cNvPr>
          <p:cNvSpPr/>
          <p:nvPr/>
        </p:nvSpPr>
        <p:spPr>
          <a:xfrm>
            <a:off x="1916995" y="3787465"/>
            <a:ext cx="1095172"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ImageNet</a:t>
            </a:r>
            <a:endParaRPr lang="zh-CN" altLang="en-US" dirty="0"/>
          </a:p>
        </p:txBody>
      </p:sp>
      <p:sp>
        <p:nvSpPr>
          <p:cNvPr id="7" name="矩形 6">
            <a:extLst>
              <a:ext uri="{FF2B5EF4-FFF2-40B4-BE49-F238E27FC236}">
                <a16:creationId xmlns:a16="http://schemas.microsoft.com/office/drawing/2014/main" id="{835DD93D-5644-4265-82E9-2FA97CEDA552}"/>
              </a:ext>
            </a:extLst>
          </p:cNvPr>
          <p:cNvSpPr/>
          <p:nvPr/>
        </p:nvSpPr>
        <p:spPr>
          <a:xfrm>
            <a:off x="6127736" y="3787465"/>
            <a:ext cx="1078052"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CIFAR10</a:t>
            </a:r>
            <a:endParaRPr lang="zh-CN" altLang="en-US" dirty="0"/>
          </a:p>
        </p:txBody>
      </p:sp>
      <p:sp>
        <p:nvSpPr>
          <p:cNvPr id="27" name="矩形 26">
            <a:extLst>
              <a:ext uri="{FF2B5EF4-FFF2-40B4-BE49-F238E27FC236}">
                <a16:creationId xmlns:a16="http://schemas.microsoft.com/office/drawing/2014/main" id="{B5387C58-5649-4097-8CC1-088F7AF02412}"/>
              </a:ext>
            </a:extLst>
          </p:cNvPr>
          <p:cNvSpPr/>
          <p:nvPr/>
        </p:nvSpPr>
        <p:spPr>
          <a:xfrm>
            <a:off x="1867797" y="6085077"/>
            <a:ext cx="1095172"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ResNet50</a:t>
            </a:r>
            <a:endParaRPr lang="zh-CN" altLang="en-US" dirty="0"/>
          </a:p>
        </p:txBody>
      </p:sp>
      <p:sp>
        <p:nvSpPr>
          <p:cNvPr id="28" name="矩形 27">
            <a:extLst>
              <a:ext uri="{FF2B5EF4-FFF2-40B4-BE49-F238E27FC236}">
                <a16:creationId xmlns:a16="http://schemas.microsoft.com/office/drawing/2014/main" id="{49CD4AAC-CD67-40B0-8101-5620249B7124}"/>
              </a:ext>
            </a:extLst>
          </p:cNvPr>
          <p:cNvSpPr/>
          <p:nvPr/>
        </p:nvSpPr>
        <p:spPr>
          <a:xfrm>
            <a:off x="5400273" y="6084335"/>
            <a:ext cx="2663934"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110-layer residual network</a:t>
            </a:r>
            <a:endParaRPr lang="zh-CN" altLang="en-US" dirty="0"/>
          </a:p>
        </p:txBody>
      </p:sp>
    </p:spTree>
    <p:extLst>
      <p:ext uri="{BB962C8B-B14F-4D97-AF65-F5344CB8AC3E}">
        <p14:creationId xmlns:p14="http://schemas.microsoft.com/office/powerpoint/2010/main" val="4168887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9A3C3123-8C7F-40B0-800B-531500FF2B1F}"/>
              </a:ext>
            </a:extLst>
          </p:cNvPr>
          <p:cNvPicPr>
            <a:picLocks noChangeAspect="1"/>
          </p:cNvPicPr>
          <p:nvPr/>
        </p:nvPicPr>
        <p:blipFill rotWithShape="1">
          <a:blip r:embed="rId3"/>
          <a:srcRect b="52188"/>
          <a:stretch/>
        </p:blipFill>
        <p:spPr>
          <a:xfrm>
            <a:off x="370369" y="4059315"/>
            <a:ext cx="4188424" cy="2020826"/>
          </a:xfrm>
          <a:prstGeom prst="rect">
            <a:avLst/>
          </a:prstGeom>
        </p:spPr>
      </p:pic>
      <p:pic>
        <p:nvPicPr>
          <p:cNvPr id="18" name="图片 17">
            <a:extLst>
              <a:ext uri="{FF2B5EF4-FFF2-40B4-BE49-F238E27FC236}">
                <a16:creationId xmlns:a16="http://schemas.microsoft.com/office/drawing/2014/main" id="{9E659609-F5A6-4C90-AFC6-ED44C780C216}"/>
              </a:ext>
            </a:extLst>
          </p:cNvPr>
          <p:cNvPicPr>
            <a:picLocks noChangeAspect="1"/>
          </p:cNvPicPr>
          <p:nvPr/>
        </p:nvPicPr>
        <p:blipFill rotWithShape="1">
          <a:blip r:embed="rId3"/>
          <a:srcRect t="52188"/>
          <a:stretch/>
        </p:blipFill>
        <p:spPr>
          <a:xfrm>
            <a:off x="4558793" y="4059315"/>
            <a:ext cx="4188424" cy="2020826"/>
          </a:xfrm>
          <a:prstGeom prst="rect">
            <a:avLst/>
          </a:prstGeom>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36</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8111839" cy="216982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Approximate certified accuracy attained by randomized smoothing.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dashed black line is an upper bound on the empirical robust accuracy of an undefended base classifier against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attack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DeepFool</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There is a hard </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upper limit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to the radius we can certify with high probability.</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hyperparameter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𝜎</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controls a robustness/accuracy tradeoff. </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8111839" cy="2169825"/>
              </a:xfrm>
              <a:prstGeom prst="rect">
                <a:avLst/>
              </a:prstGeom>
              <a:blipFill>
                <a:blip r:embed="rId4"/>
                <a:stretch>
                  <a:fillRect l="-677" t="-1404" r="-75" b="-421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78000" y="610704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6</a:t>
            </a:r>
            <a:endParaRPr lang="zh-CN" altLang="en-US" dirty="0"/>
          </a:p>
        </p:txBody>
      </p:sp>
      <p:sp>
        <p:nvSpPr>
          <p:cNvPr id="6" name="矩形 5">
            <a:extLst>
              <a:ext uri="{FF2B5EF4-FFF2-40B4-BE49-F238E27FC236}">
                <a16:creationId xmlns:a16="http://schemas.microsoft.com/office/drawing/2014/main" id="{908DED8D-EE75-4AFB-8F6E-A7ED1B5E8D76}"/>
              </a:ext>
            </a:extLst>
          </p:cNvPr>
          <p:cNvSpPr/>
          <p:nvPr/>
        </p:nvSpPr>
        <p:spPr>
          <a:xfrm>
            <a:off x="1916995" y="3787465"/>
            <a:ext cx="1095172"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ImageNet</a:t>
            </a:r>
            <a:endParaRPr lang="zh-CN" altLang="en-US" dirty="0"/>
          </a:p>
        </p:txBody>
      </p:sp>
      <p:sp>
        <p:nvSpPr>
          <p:cNvPr id="7" name="矩形 6">
            <a:extLst>
              <a:ext uri="{FF2B5EF4-FFF2-40B4-BE49-F238E27FC236}">
                <a16:creationId xmlns:a16="http://schemas.microsoft.com/office/drawing/2014/main" id="{835DD93D-5644-4265-82E9-2FA97CEDA552}"/>
              </a:ext>
            </a:extLst>
          </p:cNvPr>
          <p:cNvSpPr/>
          <p:nvPr/>
        </p:nvSpPr>
        <p:spPr>
          <a:xfrm>
            <a:off x="6127736" y="3787465"/>
            <a:ext cx="1078052"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CIFAR10</a:t>
            </a:r>
            <a:endParaRPr lang="zh-CN" altLang="en-US" dirty="0"/>
          </a:p>
        </p:txBody>
      </p:sp>
      <p:cxnSp>
        <p:nvCxnSpPr>
          <p:cNvPr id="14" name="直接连接符 13">
            <a:extLst>
              <a:ext uri="{FF2B5EF4-FFF2-40B4-BE49-F238E27FC236}">
                <a16:creationId xmlns:a16="http://schemas.microsoft.com/office/drawing/2014/main" id="{84B97709-82C6-4FC9-834E-DB26ABD05B95}"/>
              </a:ext>
            </a:extLst>
          </p:cNvPr>
          <p:cNvCxnSpPr>
            <a:cxnSpLocks/>
          </p:cNvCxnSpPr>
          <p:nvPr/>
        </p:nvCxnSpPr>
        <p:spPr>
          <a:xfrm flipV="1">
            <a:off x="2042195" y="4797152"/>
            <a:ext cx="0" cy="945628"/>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E211CD5-4633-4A1C-B78F-4AE942888D50}"/>
              </a:ext>
            </a:extLst>
          </p:cNvPr>
          <p:cNvCxnSpPr>
            <a:cxnSpLocks/>
          </p:cNvCxnSpPr>
          <p:nvPr/>
        </p:nvCxnSpPr>
        <p:spPr>
          <a:xfrm flipV="1">
            <a:off x="3275856" y="4797152"/>
            <a:ext cx="0" cy="945628"/>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8B8A6560-1552-4527-BEF6-9A17EDFBBAF5}"/>
              </a:ext>
            </a:extLst>
          </p:cNvPr>
          <p:cNvSpPr/>
          <p:nvPr/>
        </p:nvSpPr>
        <p:spPr>
          <a:xfrm>
            <a:off x="2019335" y="5062324"/>
            <a:ext cx="45720" cy="4572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7DFA006-0D28-4319-95C5-6FADB51BFD92}"/>
              </a:ext>
            </a:extLst>
          </p:cNvPr>
          <p:cNvSpPr/>
          <p:nvPr/>
        </p:nvSpPr>
        <p:spPr>
          <a:xfrm>
            <a:off x="3252996" y="5373216"/>
            <a:ext cx="45720" cy="45720"/>
          </a:xfrm>
          <a:prstGeom prst="ellipse">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A90DD2E-3186-4066-919A-AD993F188C58}"/>
              </a:ext>
            </a:extLst>
          </p:cNvPr>
          <p:cNvSpPr/>
          <p:nvPr/>
        </p:nvSpPr>
        <p:spPr>
          <a:xfrm>
            <a:off x="1995075" y="4861823"/>
            <a:ext cx="420308" cy="246221"/>
          </a:xfrm>
          <a:prstGeom prst="rect">
            <a:avLst/>
          </a:prstGeom>
        </p:spPr>
        <p:txBody>
          <a:bodyPr wrap="none">
            <a:spAutoFit/>
          </a:bodyPr>
          <a:lstStyle/>
          <a:p>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49%</a:t>
            </a:r>
            <a:endParaRPr lang="zh-CN" altLang="en-US" sz="1000" dirty="0"/>
          </a:p>
        </p:txBody>
      </p:sp>
      <p:sp>
        <p:nvSpPr>
          <p:cNvPr id="21" name="矩形 20">
            <a:extLst>
              <a:ext uri="{FF2B5EF4-FFF2-40B4-BE49-F238E27FC236}">
                <a16:creationId xmlns:a16="http://schemas.microsoft.com/office/drawing/2014/main" id="{DD8D8129-5F90-4D46-B30F-E75D8BAB2B77}"/>
              </a:ext>
            </a:extLst>
          </p:cNvPr>
          <p:cNvSpPr/>
          <p:nvPr/>
        </p:nvSpPr>
        <p:spPr>
          <a:xfrm>
            <a:off x="3227400" y="5173340"/>
            <a:ext cx="420308" cy="246221"/>
          </a:xfrm>
          <a:prstGeom prst="rect">
            <a:avLst/>
          </a:prstGeom>
        </p:spPr>
        <p:txBody>
          <a:bodyPr wrap="none">
            <a:spAutoFit/>
          </a:bodyPr>
          <a:lstStyle/>
          <a:p>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37%</a:t>
            </a:r>
            <a:endParaRPr lang="zh-CN" altLang="en-US" sz="1000" dirty="0"/>
          </a:p>
        </p:txBody>
      </p:sp>
      <p:sp>
        <p:nvSpPr>
          <p:cNvPr id="27" name="矩形 26">
            <a:extLst>
              <a:ext uri="{FF2B5EF4-FFF2-40B4-BE49-F238E27FC236}">
                <a16:creationId xmlns:a16="http://schemas.microsoft.com/office/drawing/2014/main" id="{45680F67-CD3B-4215-95A9-7A1BB341D0BE}"/>
              </a:ext>
            </a:extLst>
          </p:cNvPr>
          <p:cNvSpPr/>
          <p:nvPr/>
        </p:nvSpPr>
        <p:spPr>
          <a:xfrm>
            <a:off x="1867797" y="6085077"/>
            <a:ext cx="1095172"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ResNet50</a:t>
            </a:r>
            <a:endParaRPr lang="zh-CN" altLang="en-US" dirty="0"/>
          </a:p>
        </p:txBody>
      </p:sp>
      <p:sp>
        <p:nvSpPr>
          <p:cNvPr id="28" name="矩形 27">
            <a:extLst>
              <a:ext uri="{FF2B5EF4-FFF2-40B4-BE49-F238E27FC236}">
                <a16:creationId xmlns:a16="http://schemas.microsoft.com/office/drawing/2014/main" id="{2A96A1D3-F289-415F-9A0C-CBDADCA6E4D8}"/>
              </a:ext>
            </a:extLst>
          </p:cNvPr>
          <p:cNvSpPr/>
          <p:nvPr/>
        </p:nvSpPr>
        <p:spPr>
          <a:xfrm>
            <a:off x="5400273" y="6084335"/>
            <a:ext cx="2663934"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110-layer residual network</a:t>
            </a:r>
            <a:endParaRPr lang="zh-CN" altLang="en-US" dirty="0"/>
          </a:p>
        </p:txBody>
      </p:sp>
    </p:spTree>
    <p:extLst>
      <p:ext uri="{BB962C8B-B14F-4D97-AF65-F5344CB8AC3E}">
        <p14:creationId xmlns:p14="http://schemas.microsoft.com/office/powerpoint/2010/main" val="3758263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9A3C3123-8C7F-40B0-800B-531500FF2B1F}"/>
              </a:ext>
            </a:extLst>
          </p:cNvPr>
          <p:cNvPicPr>
            <a:picLocks noChangeAspect="1"/>
          </p:cNvPicPr>
          <p:nvPr/>
        </p:nvPicPr>
        <p:blipFill rotWithShape="1">
          <a:blip r:embed="rId3"/>
          <a:srcRect b="52188"/>
          <a:stretch/>
        </p:blipFill>
        <p:spPr>
          <a:xfrm>
            <a:off x="370369" y="4059315"/>
            <a:ext cx="4188424" cy="2020826"/>
          </a:xfrm>
          <a:prstGeom prst="rect">
            <a:avLst/>
          </a:prstGeom>
        </p:spPr>
      </p:pic>
      <p:pic>
        <p:nvPicPr>
          <p:cNvPr id="18" name="图片 17">
            <a:extLst>
              <a:ext uri="{FF2B5EF4-FFF2-40B4-BE49-F238E27FC236}">
                <a16:creationId xmlns:a16="http://schemas.microsoft.com/office/drawing/2014/main" id="{9E659609-F5A6-4C90-AFC6-ED44C780C216}"/>
              </a:ext>
            </a:extLst>
          </p:cNvPr>
          <p:cNvPicPr>
            <a:picLocks noChangeAspect="1"/>
          </p:cNvPicPr>
          <p:nvPr/>
        </p:nvPicPr>
        <p:blipFill rotWithShape="1">
          <a:blip r:embed="rId3"/>
          <a:srcRect t="52188"/>
          <a:stretch/>
        </p:blipFill>
        <p:spPr>
          <a:xfrm>
            <a:off x="4558793" y="4059315"/>
            <a:ext cx="4188424" cy="2020826"/>
          </a:xfrm>
          <a:prstGeom prst="rect">
            <a:avLst/>
          </a:prstGeom>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37</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8111839" cy="216982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Approximate certified accuracy attained by randomized smoothing.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dashed black line is an upper bound on the empirical robust accuracy of an undefended base classifier against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attack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DeepFool</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There is a hard </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upper limit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to the radius we can certify with high probability.</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hyperparameter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𝜎</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controls a robustness/accuracy tradeoff. </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8111839" cy="2169825"/>
              </a:xfrm>
              <a:prstGeom prst="rect">
                <a:avLst/>
              </a:prstGeom>
              <a:blipFill>
                <a:blip r:embed="rId4"/>
                <a:stretch>
                  <a:fillRect l="-677" t="-1404" r="-75" b="-421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78000" y="610704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6</a:t>
            </a:r>
            <a:endParaRPr lang="zh-CN" altLang="en-US" dirty="0"/>
          </a:p>
        </p:txBody>
      </p:sp>
      <p:sp>
        <p:nvSpPr>
          <p:cNvPr id="6" name="矩形 5">
            <a:extLst>
              <a:ext uri="{FF2B5EF4-FFF2-40B4-BE49-F238E27FC236}">
                <a16:creationId xmlns:a16="http://schemas.microsoft.com/office/drawing/2014/main" id="{908DED8D-EE75-4AFB-8F6E-A7ED1B5E8D76}"/>
              </a:ext>
            </a:extLst>
          </p:cNvPr>
          <p:cNvSpPr/>
          <p:nvPr/>
        </p:nvSpPr>
        <p:spPr>
          <a:xfrm>
            <a:off x="1916995" y="3787465"/>
            <a:ext cx="1095172"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ImageNet</a:t>
            </a:r>
            <a:endParaRPr lang="zh-CN" altLang="en-US" dirty="0"/>
          </a:p>
        </p:txBody>
      </p:sp>
      <p:sp>
        <p:nvSpPr>
          <p:cNvPr id="7" name="矩形 6">
            <a:extLst>
              <a:ext uri="{FF2B5EF4-FFF2-40B4-BE49-F238E27FC236}">
                <a16:creationId xmlns:a16="http://schemas.microsoft.com/office/drawing/2014/main" id="{835DD93D-5644-4265-82E9-2FA97CEDA552}"/>
              </a:ext>
            </a:extLst>
          </p:cNvPr>
          <p:cNvSpPr/>
          <p:nvPr/>
        </p:nvSpPr>
        <p:spPr>
          <a:xfrm>
            <a:off x="6127736" y="3787465"/>
            <a:ext cx="1078052"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CIFAR10</a:t>
            </a:r>
            <a:endParaRPr lang="zh-CN" altLang="en-US" dirty="0"/>
          </a:p>
        </p:txBody>
      </p:sp>
      <p:sp>
        <p:nvSpPr>
          <p:cNvPr id="20" name="矩形 19">
            <a:extLst>
              <a:ext uri="{FF2B5EF4-FFF2-40B4-BE49-F238E27FC236}">
                <a16:creationId xmlns:a16="http://schemas.microsoft.com/office/drawing/2014/main" id="{9A90DD2E-3186-4066-919A-AD993F188C58}"/>
              </a:ext>
            </a:extLst>
          </p:cNvPr>
          <p:cNvSpPr/>
          <p:nvPr/>
        </p:nvSpPr>
        <p:spPr>
          <a:xfrm>
            <a:off x="1995075" y="4861823"/>
            <a:ext cx="420308" cy="246221"/>
          </a:xfrm>
          <a:prstGeom prst="rect">
            <a:avLst/>
          </a:prstGeom>
        </p:spPr>
        <p:txBody>
          <a:bodyPr wrap="none">
            <a:spAutoFit/>
          </a:bodyPr>
          <a:lstStyle/>
          <a:p>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49%</a:t>
            </a:r>
            <a:endParaRPr lang="zh-CN" altLang="en-US" sz="1000" dirty="0"/>
          </a:p>
        </p:txBody>
      </p:sp>
      <p:sp>
        <p:nvSpPr>
          <p:cNvPr id="21" name="矩形 20">
            <a:extLst>
              <a:ext uri="{FF2B5EF4-FFF2-40B4-BE49-F238E27FC236}">
                <a16:creationId xmlns:a16="http://schemas.microsoft.com/office/drawing/2014/main" id="{DD8D8129-5F90-4D46-B30F-E75D8BAB2B77}"/>
              </a:ext>
            </a:extLst>
          </p:cNvPr>
          <p:cNvSpPr/>
          <p:nvPr/>
        </p:nvSpPr>
        <p:spPr>
          <a:xfrm>
            <a:off x="3227400" y="5173340"/>
            <a:ext cx="420308" cy="246221"/>
          </a:xfrm>
          <a:prstGeom prst="rect">
            <a:avLst/>
          </a:prstGeom>
        </p:spPr>
        <p:txBody>
          <a:bodyPr wrap="none">
            <a:spAutoFit/>
          </a:bodyPr>
          <a:lstStyle/>
          <a:p>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37%</a:t>
            </a:r>
            <a:endParaRPr lang="zh-CN" altLang="en-US" sz="1000" dirty="0"/>
          </a:p>
        </p:txBody>
      </p:sp>
      <p:cxnSp>
        <p:nvCxnSpPr>
          <p:cNvPr id="22" name="直接连接符 21">
            <a:extLst>
              <a:ext uri="{FF2B5EF4-FFF2-40B4-BE49-F238E27FC236}">
                <a16:creationId xmlns:a16="http://schemas.microsoft.com/office/drawing/2014/main" id="{78AC35A6-6032-407E-91B8-5C7282273D2F}"/>
              </a:ext>
            </a:extLst>
          </p:cNvPr>
          <p:cNvCxnSpPr>
            <a:cxnSpLocks/>
          </p:cNvCxnSpPr>
          <p:nvPr/>
        </p:nvCxnSpPr>
        <p:spPr>
          <a:xfrm flipV="1">
            <a:off x="1920839" y="4799821"/>
            <a:ext cx="0" cy="945628"/>
          </a:xfrm>
          <a:prstGeom prst="line">
            <a:avLst/>
          </a:prstGeom>
          <a:ln>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6151999-C998-4219-B1D8-6527CF1452AE}"/>
              </a:ext>
            </a:extLst>
          </p:cNvPr>
          <p:cNvCxnSpPr>
            <a:cxnSpLocks/>
          </p:cNvCxnSpPr>
          <p:nvPr/>
        </p:nvCxnSpPr>
        <p:spPr>
          <a:xfrm flipV="1">
            <a:off x="3151455" y="4801915"/>
            <a:ext cx="0" cy="945628"/>
          </a:xfrm>
          <a:prstGeom prst="line">
            <a:avLst/>
          </a:prstGeom>
          <a:ln>
            <a:solidFill>
              <a:schemeClr val="accent6"/>
            </a:solidFill>
            <a:prstDash val="sysDot"/>
          </a:ln>
        </p:spPr>
        <p:style>
          <a:lnRef idx="1">
            <a:schemeClr val="accent6"/>
          </a:lnRef>
          <a:fillRef idx="0">
            <a:schemeClr val="accent6"/>
          </a:fillRef>
          <a:effectRef idx="0">
            <a:schemeClr val="accent6"/>
          </a:effectRef>
          <a:fontRef idx="minor">
            <a:schemeClr val="tx1"/>
          </a:fontRef>
        </p:style>
      </p:cxnSp>
      <p:cxnSp>
        <p:nvCxnSpPr>
          <p:cNvPr id="24" name="直接连接符 23">
            <a:extLst>
              <a:ext uri="{FF2B5EF4-FFF2-40B4-BE49-F238E27FC236}">
                <a16:creationId xmlns:a16="http://schemas.microsoft.com/office/drawing/2014/main" id="{90C84E3D-F9C2-4475-BF6A-891968EB00D4}"/>
              </a:ext>
            </a:extLst>
          </p:cNvPr>
          <p:cNvCxnSpPr>
            <a:cxnSpLocks/>
          </p:cNvCxnSpPr>
          <p:nvPr/>
        </p:nvCxnSpPr>
        <p:spPr>
          <a:xfrm flipV="1">
            <a:off x="5844329" y="4797152"/>
            <a:ext cx="0" cy="945628"/>
          </a:xfrm>
          <a:prstGeom prst="line">
            <a:avLst/>
          </a:prstGeom>
          <a:ln>
            <a:solidFill>
              <a:srgbClr val="0070C0"/>
            </a:solidFill>
            <a:prstDash val="sysDot"/>
          </a:ln>
        </p:spPr>
        <p:style>
          <a:lnRef idx="1">
            <a:schemeClr val="accent6"/>
          </a:lnRef>
          <a:fillRef idx="0">
            <a:schemeClr val="accent6"/>
          </a:fillRef>
          <a:effectRef idx="0">
            <a:schemeClr val="accent6"/>
          </a:effectRef>
          <a:fontRef idx="minor">
            <a:schemeClr val="tx1"/>
          </a:fontRef>
        </p:style>
      </p:cxnSp>
      <p:cxnSp>
        <p:nvCxnSpPr>
          <p:cNvPr id="25" name="直接连接符 24">
            <a:extLst>
              <a:ext uri="{FF2B5EF4-FFF2-40B4-BE49-F238E27FC236}">
                <a16:creationId xmlns:a16="http://schemas.microsoft.com/office/drawing/2014/main" id="{22F04819-1FBB-4732-865A-19A7661CEF39}"/>
              </a:ext>
            </a:extLst>
          </p:cNvPr>
          <p:cNvCxnSpPr>
            <a:cxnSpLocks/>
          </p:cNvCxnSpPr>
          <p:nvPr/>
        </p:nvCxnSpPr>
        <p:spPr>
          <a:xfrm flipV="1">
            <a:off x="6732240" y="4786939"/>
            <a:ext cx="0" cy="945628"/>
          </a:xfrm>
          <a:prstGeom prst="line">
            <a:avLst/>
          </a:prstGeom>
          <a:ln>
            <a:solidFill>
              <a:schemeClr val="accent6"/>
            </a:solidFill>
            <a:prstDash val="sysDot"/>
          </a:ln>
        </p:spPr>
        <p:style>
          <a:lnRef idx="1">
            <a:schemeClr val="accent6"/>
          </a:lnRef>
          <a:fillRef idx="0">
            <a:schemeClr val="accent6"/>
          </a:fillRef>
          <a:effectRef idx="0">
            <a:schemeClr val="accent6"/>
          </a:effectRef>
          <a:fontRef idx="minor">
            <a:schemeClr val="tx1"/>
          </a:fontRef>
        </p:style>
      </p:cxnSp>
      <p:cxnSp>
        <p:nvCxnSpPr>
          <p:cNvPr id="26" name="直接连接符 25">
            <a:extLst>
              <a:ext uri="{FF2B5EF4-FFF2-40B4-BE49-F238E27FC236}">
                <a16:creationId xmlns:a16="http://schemas.microsoft.com/office/drawing/2014/main" id="{BA729D7C-3DDB-4185-8737-C5F6008A4C72}"/>
              </a:ext>
            </a:extLst>
          </p:cNvPr>
          <p:cNvCxnSpPr>
            <a:cxnSpLocks/>
          </p:cNvCxnSpPr>
          <p:nvPr/>
        </p:nvCxnSpPr>
        <p:spPr>
          <a:xfrm flipV="1">
            <a:off x="8508062" y="4791702"/>
            <a:ext cx="0" cy="945628"/>
          </a:xfrm>
          <a:prstGeom prst="line">
            <a:avLst/>
          </a:prstGeom>
          <a:ln>
            <a:solidFill>
              <a:srgbClr val="00B050"/>
            </a:solidFill>
            <a:prstDash val="sysDot"/>
          </a:ln>
        </p:spPr>
        <p:style>
          <a:lnRef idx="1">
            <a:schemeClr val="accent6"/>
          </a:lnRef>
          <a:fillRef idx="0">
            <a:schemeClr val="accent6"/>
          </a:fillRef>
          <a:effectRef idx="0">
            <a:schemeClr val="accent6"/>
          </a:effectRef>
          <a:fontRef idx="minor">
            <a:schemeClr val="tx1"/>
          </a:fontRef>
        </p:style>
      </p:cxnSp>
      <p:sp>
        <p:nvSpPr>
          <p:cNvPr id="27" name="矩形 26">
            <a:extLst>
              <a:ext uri="{FF2B5EF4-FFF2-40B4-BE49-F238E27FC236}">
                <a16:creationId xmlns:a16="http://schemas.microsoft.com/office/drawing/2014/main" id="{0C75F1F8-773D-42E6-BD3C-3766A4F3BE6B}"/>
              </a:ext>
            </a:extLst>
          </p:cNvPr>
          <p:cNvSpPr/>
          <p:nvPr/>
        </p:nvSpPr>
        <p:spPr>
          <a:xfrm>
            <a:off x="1867797" y="6085077"/>
            <a:ext cx="1095172"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ResNet50</a:t>
            </a:r>
            <a:endParaRPr lang="zh-CN" altLang="en-US" dirty="0"/>
          </a:p>
        </p:txBody>
      </p:sp>
      <p:sp>
        <p:nvSpPr>
          <p:cNvPr id="28" name="矩形 27">
            <a:extLst>
              <a:ext uri="{FF2B5EF4-FFF2-40B4-BE49-F238E27FC236}">
                <a16:creationId xmlns:a16="http://schemas.microsoft.com/office/drawing/2014/main" id="{2AA244C1-CBA6-4C90-AECE-F9A2C1923DD3}"/>
              </a:ext>
            </a:extLst>
          </p:cNvPr>
          <p:cNvSpPr/>
          <p:nvPr/>
        </p:nvSpPr>
        <p:spPr>
          <a:xfrm>
            <a:off x="5400273" y="6084335"/>
            <a:ext cx="2663934"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110-layer residual network</a:t>
            </a:r>
            <a:endParaRPr lang="zh-CN" altLang="en-US" dirty="0"/>
          </a:p>
        </p:txBody>
      </p:sp>
    </p:spTree>
    <p:extLst>
      <p:ext uri="{BB962C8B-B14F-4D97-AF65-F5344CB8AC3E}">
        <p14:creationId xmlns:p14="http://schemas.microsoft.com/office/powerpoint/2010/main" val="2136785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38</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4926459"/>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p:sp>
        <p:nvSpPr>
          <p:cNvPr id="10" name="文本框 9">
            <a:extLst>
              <a:ext uri="{FF2B5EF4-FFF2-40B4-BE49-F238E27FC236}">
                <a16:creationId xmlns:a16="http://schemas.microsoft.com/office/drawing/2014/main" id="{5609D1C1-7BD0-49E5-AAE9-B27899127F8C}"/>
              </a:ext>
            </a:extLst>
          </p:cNvPr>
          <p:cNvSpPr txBox="1"/>
          <p:nvPr/>
        </p:nvSpPr>
        <p:spPr>
          <a:xfrm>
            <a:off x="358718" y="5982379"/>
            <a:ext cx="7967823" cy="830997"/>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Wong, E, Kolter, J. Z. Scaling provable adversarial defenses. NIPS, 2018.</a:t>
            </a:r>
          </a:p>
          <a:p>
            <a:r>
              <a:rPr lang="en-US" altLang="zh-CN" sz="1200" dirty="0" err="1">
                <a:solidFill>
                  <a:schemeClr val="bg1">
                    <a:lumMod val="65000"/>
                  </a:schemeClr>
                </a:solidFill>
                <a:latin typeface="Times New Roman" panose="02020603050405020304" pitchFamily="18" charset="0"/>
                <a:ea typeface="微软雅黑" panose="020B0503020204020204" pitchFamily="34" charset="-122"/>
              </a:rPr>
              <a:t>Tsuzuku</a:t>
            </a:r>
            <a:r>
              <a:rPr lang="en-US" altLang="zh-CN" sz="1200" dirty="0">
                <a:solidFill>
                  <a:schemeClr val="bg1">
                    <a:lumMod val="65000"/>
                  </a:schemeClr>
                </a:solidFill>
                <a:latin typeface="Times New Roman" panose="02020603050405020304" pitchFamily="18" charset="0"/>
                <a:ea typeface="微软雅黑" panose="020B0503020204020204" pitchFamily="34" charset="-122"/>
              </a:rPr>
              <a:t>, Lipschitz-margin training: Scalable certification of perturbation invariance for deep neural networks. NIPS2018.</a:t>
            </a:r>
          </a:p>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Webb, S., Kumar, M. P. Statistical verification of neural networks. ICLR2019. </a:t>
            </a:r>
          </a:p>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Zhang, H., Daniel, L. Efficient neural network robustness certification with general activation functions. NIPS2018</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BBB037A-0C98-4F72-AF66-54CA18C5EA7F}"/>
                  </a:ext>
                </a:extLst>
              </p:cNvPr>
              <p:cNvSpPr txBox="1"/>
              <p:nvPr/>
            </p:nvSpPr>
            <p:spPr>
              <a:xfrm>
                <a:off x="564617" y="1574790"/>
                <a:ext cx="7967823" cy="193899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Comparison to baseline approaches for certified </a:t>
                </a:r>
                <a14:m>
                  <m:oMath xmlns:m="http://schemas.openxmlformats.org/officeDocument/2006/math">
                    <m:sSub>
                      <m:sSubPr>
                        <m:ctrlP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robustness</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duality approach from Wong et al. (NIPS2018) </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[strongest]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Lipschitz approach from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Tsuzuku</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et al. (NIPS2018)</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approach from Weng et al. (ICLR2019);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approach from Zhang et al. (NIPS2018)</a:t>
                </a:r>
              </a:p>
            </p:txBody>
          </p:sp>
        </mc:Choice>
        <mc:Fallback xmlns="">
          <p:sp>
            <p:nvSpPr>
              <p:cNvPr id="14" name="文本框 13">
                <a:extLst>
                  <a:ext uri="{FF2B5EF4-FFF2-40B4-BE49-F238E27FC236}">
                    <a16:creationId xmlns:a16="http://schemas.microsoft.com/office/drawing/2014/main" id="{2BBB037A-0C98-4F72-AF66-54CA18C5EA7F}"/>
                  </a:ext>
                </a:extLst>
              </p:cNvPr>
              <p:cNvSpPr txBox="1">
                <a:spLocks noRot="1" noChangeAspect="1" noMove="1" noResize="1" noEditPoints="1" noAdjustHandles="1" noChangeArrowheads="1" noChangeShapeType="1" noTextEdit="1"/>
              </p:cNvSpPr>
              <p:nvPr/>
            </p:nvSpPr>
            <p:spPr>
              <a:xfrm>
                <a:off x="564617" y="1574790"/>
                <a:ext cx="7967823" cy="1938992"/>
              </a:xfrm>
              <a:prstGeom prst="rect">
                <a:avLst/>
              </a:prstGeom>
              <a:blipFill>
                <a:blip r:embed="rId3"/>
                <a:stretch>
                  <a:fillRect l="-689" t="-1572" b="-4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2801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B03D436-41D2-4E35-9B85-FE0E8B0B7150}"/>
                  </a:ext>
                </a:extLst>
              </p:cNvPr>
              <p:cNvSpPr txBox="1"/>
              <p:nvPr/>
            </p:nvSpPr>
            <p:spPr>
              <a:xfrm>
                <a:off x="360578" y="3691865"/>
                <a:ext cx="1984202" cy="1461939"/>
              </a:xfrm>
              <a:prstGeom prst="rect">
                <a:avLst/>
              </a:prstGeom>
              <a:solidFill>
                <a:schemeClr val="bg1">
                  <a:lumMod val="95000"/>
                </a:schemeClr>
              </a:solidFill>
            </p:spPr>
            <p:txBody>
              <a:bodyPr wrap="square" rtlCol="0">
                <a:spAutoFit/>
              </a:bodyPr>
              <a:lstStyle/>
              <a:p>
                <a:pPr>
                  <a:spcAft>
                    <a:spcPts val="600"/>
                  </a:spcAft>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𝐵𝑙𝑢𝑒</m:t>
                      </m:r>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&gt;</m:t>
                      </m:r>
                      <m:r>
                        <a:rPr lang="en-US" altLang="zh-CN" sz="1400" i="1" dirty="0" err="1" smtClean="0">
                          <a:latin typeface="Cambria Math" panose="02040503050406030204" pitchFamily="18" charset="0"/>
                          <a:ea typeface="微软雅黑" panose="020B0503020204020204" pitchFamily="34" charset="-122"/>
                          <a:cs typeface="Times New Roman" panose="02020603050405020304" pitchFamily="18" charset="0"/>
                        </a:rPr>
                        <m:t>𝑝𝑢𝑝𝑙𝑒</m:t>
                      </m:r>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&gt;</m:t>
                      </m:r>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𝑔𝑟𝑒𝑒𝑛</m:t>
                      </m:r>
                    </m:oMath>
                  </m:oMathPara>
                </a14:m>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spcAft>
                    <a:spcPts val="600"/>
                  </a:spcAft>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NN trained by Wong are typically overregularized to the point that many filters/weights become identically zero. </a:t>
                </a:r>
              </a:p>
            </p:txBody>
          </p:sp>
        </mc:Choice>
        <mc:Fallback xmlns="">
          <p:sp>
            <p:nvSpPr>
              <p:cNvPr id="19" name="文本框 18">
                <a:extLst>
                  <a:ext uri="{FF2B5EF4-FFF2-40B4-BE49-F238E27FC236}">
                    <a16:creationId xmlns:a16="http://schemas.microsoft.com/office/drawing/2014/main" id="{DB03D436-41D2-4E35-9B85-FE0E8B0B7150}"/>
                  </a:ext>
                </a:extLst>
              </p:cNvPr>
              <p:cNvSpPr txBox="1">
                <a:spLocks noRot="1" noChangeAspect="1" noMove="1" noResize="1" noEditPoints="1" noAdjustHandles="1" noChangeArrowheads="1" noChangeShapeType="1" noTextEdit="1"/>
              </p:cNvSpPr>
              <p:nvPr/>
            </p:nvSpPr>
            <p:spPr>
              <a:xfrm>
                <a:off x="360578" y="3691865"/>
                <a:ext cx="1984202" cy="1461939"/>
              </a:xfrm>
              <a:prstGeom prst="rect">
                <a:avLst/>
              </a:prstGeom>
              <a:blipFill>
                <a:blip r:embed="rId3"/>
                <a:stretch>
                  <a:fillRect l="-920" r="-2147" b="-376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39</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78000" y="6107046"/>
            <a:ext cx="960520"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7</a:t>
            </a:r>
            <a:endParaRPr lang="zh-CN" altLang="en-US" dirty="0"/>
          </a:p>
        </p:txBody>
      </p:sp>
      <p:pic>
        <p:nvPicPr>
          <p:cNvPr id="6" name="图片 5">
            <a:extLst>
              <a:ext uri="{FF2B5EF4-FFF2-40B4-BE49-F238E27FC236}">
                <a16:creationId xmlns:a16="http://schemas.microsoft.com/office/drawing/2014/main" id="{7304BEF9-0195-4F60-837F-4C364A065A9F}"/>
              </a:ext>
            </a:extLst>
          </p:cNvPr>
          <p:cNvPicPr>
            <a:picLocks noChangeAspect="1"/>
          </p:cNvPicPr>
          <p:nvPr/>
        </p:nvPicPr>
        <p:blipFill>
          <a:blip r:embed="rId4"/>
          <a:stretch>
            <a:fillRect/>
          </a:stretch>
        </p:blipFill>
        <p:spPr>
          <a:xfrm>
            <a:off x="2344780" y="3415256"/>
            <a:ext cx="4454440" cy="2690985"/>
          </a:xfrm>
          <a:prstGeom prst="rect">
            <a:avLst/>
          </a:prstGeom>
        </p:spPr>
      </p:pic>
      <p:sp>
        <p:nvSpPr>
          <p:cNvPr id="14" name="文本框 13">
            <a:extLst>
              <a:ext uri="{FF2B5EF4-FFF2-40B4-BE49-F238E27FC236}">
                <a16:creationId xmlns:a16="http://schemas.microsoft.com/office/drawing/2014/main" id="{2BBB037A-0C98-4F72-AF66-54CA18C5EA7F}"/>
              </a:ext>
            </a:extLst>
          </p:cNvPr>
          <p:cNvSpPr txBox="1"/>
          <p:nvPr/>
        </p:nvSpPr>
        <p:spPr>
          <a:xfrm>
            <a:off x="564617" y="1574790"/>
            <a:ext cx="7967823" cy="186204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Comparison to Wong et al. (NIPS2018)</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Wong gives deterministic robustness guarantees.</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Smoothing gives high-</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probabaility</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guaranatees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Plot here the </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certified accuracy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of Wong against the </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approximate certified accuracy</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of smoothing.</a:t>
            </a:r>
          </a:p>
        </p:txBody>
      </p:sp>
      <p:sp>
        <p:nvSpPr>
          <p:cNvPr id="7" name="矩形 6">
            <a:extLst>
              <a:ext uri="{FF2B5EF4-FFF2-40B4-BE49-F238E27FC236}">
                <a16:creationId xmlns:a16="http://schemas.microsoft.com/office/drawing/2014/main" id="{1D645C2E-D076-4E1E-A256-47FACD08E687}"/>
              </a:ext>
            </a:extLst>
          </p:cNvPr>
          <p:cNvSpPr/>
          <p:nvPr/>
        </p:nvSpPr>
        <p:spPr>
          <a:xfrm>
            <a:off x="3758109" y="3885523"/>
            <a:ext cx="1037463" cy="276999"/>
          </a:xfrm>
          <a:prstGeom prst="rect">
            <a:avLst/>
          </a:prstGeom>
        </p:spPr>
        <p:txBody>
          <a:bodyPr wrap="none">
            <a:spAutoFit/>
          </a:bodyPr>
          <a:lstStyle/>
          <a:p>
            <a:r>
              <a:rPr lang="en-US" altLang="zh-CN" sz="12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Small </a:t>
            </a:r>
            <a:r>
              <a:rPr lang="en-US" altLang="zh-CN" sz="1200" dirty="0" err="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ResNet</a:t>
            </a:r>
            <a:endParaRPr lang="zh-CN" altLang="en-US" sz="1200" dirty="0">
              <a:solidFill>
                <a:srgbClr val="00B050"/>
              </a:solidFill>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74D20FB-2BF0-4B31-B2BA-5291533FC07C}"/>
                  </a:ext>
                </a:extLst>
              </p:cNvPr>
              <p:cNvSpPr txBox="1"/>
              <p:nvPr/>
            </p:nvSpPr>
            <p:spPr>
              <a:xfrm>
                <a:off x="7095324" y="3691865"/>
                <a:ext cx="1665523" cy="1323439"/>
              </a:xfrm>
              <a:prstGeom prst="rect">
                <a:avLst/>
              </a:prstGeom>
              <a:solidFill>
                <a:schemeClr val="bg1">
                  <a:lumMod val="95000"/>
                </a:schemeClr>
              </a:solidFill>
            </p:spPr>
            <p:txBody>
              <a:bodyPr wrap="square" rtlCol="0">
                <a:spAutoFit/>
              </a:bodyPr>
              <a:lstStyle/>
              <a:p>
                <a:pPr>
                  <a:spcAft>
                    <a:spcPts val="600"/>
                  </a:spcAft>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Wong: </a:t>
                </a:r>
              </a:p>
              <a:p>
                <a:pPr>
                  <a:spcAft>
                    <a:spcPts val="600"/>
                  </a:spcAft>
                </a:pPr>
                <a:r>
                  <a:rPr lang="en-US" altLang="zh-CN" sz="1400" dirty="0"/>
                  <a:t>3 kinds of settings of hyperparameter </a:t>
                </a:r>
                <a14:m>
                  <m:oMath xmlns:m="http://schemas.openxmlformats.org/officeDocument/2006/math">
                    <m:r>
                      <a:rPr lang="en-US" altLang="zh-CN" sz="1400" b="0" i="1" smtClean="0">
                        <a:latin typeface="Cambria Math" panose="02040503050406030204" pitchFamily="18" charset="0"/>
                      </a:rPr>
                      <m:t>𝜖</m:t>
                    </m:r>
                  </m:oMath>
                </a14:m>
                <a:r>
                  <a:rPr lang="en-US" altLang="zh-CN" sz="1400" dirty="0"/>
                  <a:t>.</a:t>
                </a:r>
                <a:endParaRPr lang="zh-CN" altLang="en-US" sz="1400" dirty="0"/>
              </a:p>
              <a:p>
                <a:pPr>
                  <a:spcAft>
                    <a:spcPts val="600"/>
                  </a:spcAft>
                </a:pP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974D20FB-2BF0-4B31-B2BA-5291533FC07C}"/>
                  </a:ext>
                </a:extLst>
              </p:cNvPr>
              <p:cNvSpPr txBox="1">
                <a:spLocks noRot="1" noChangeAspect="1" noMove="1" noResize="1" noEditPoints="1" noAdjustHandles="1" noChangeArrowheads="1" noChangeShapeType="1" noTextEdit="1"/>
              </p:cNvSpPr>
              <p:nvPr/>
            </p:nvSpPr>
            <p:spPr>
              <a:xfrm>
                <a:off x="7095324" y="3691865"/>
                <a:ext cx="1665523" cy="1323439"/>
              </a:xfrm>
              <a:prstGeom prst="rect">
                <a:avLst/>
              </a:prstGeom>
              <a:blipFill>
                <a:blip r:embed="rId5"/>
                <a:stretch>
                  <a:fillRect l="-1099" t="-922"/>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32296DB2-4DA1-4746-B5FF-01561BB8E611}"/>
              </a:ext>
            </a:extLst>
          </p:cNvPr>
          <p:cNvSpPr/>
          <p:nvPr/>
        </p:nvSpPr>
        <p:spPr>
          <a:xfrm>
            <a:off x="3758109" y="3689965"/>
            <a:ext cx="1037463" cy="276999"/>
          </a:xfrm>
          <a:prstGeom prst="rect">
            <a:avLst/>
          </a:prstGeom>
        </p:spPr>
        <p:txBody>
          <a:bodyPr wrap="none">
            <a:spAutoFit/>
          </a:bodyPr>
          <a:lstStyle/>
          <a:p>
            <a:r>
              <a:rPr lang="en-US" altLang="zh-CN" sz="1200"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Small </a:t>
            </a:r>
            <a:r>
              <a:rPr lang="en-US" altLang="zh-CN" sz="1200" dirty="0" err="1">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ResNet</a:t>
            </a:r>
            <a:endParaRPr lang="zh-CN" altLang="en-US" sz="1200" dirty="0">
              <a:solidFill>
                <a:srgbClr val="7030A0"/>
              </a:solidFill>
            </a:endParaRPr>
          </a:p>
        </p:txBody>
      </p:sp>
      <p:sp>
        <p:nvSpPr>
          <p:cNvPr id="17" name="矩形 16">
            <a:extLst>
              <a:ext uri="{FF2B5EF4-FFF2-40B4-BE49-F238E27FC236}">
                <a16:creationId xmlns:a16="http://schemas.microsoft.com/office/drawing/2014/main" id="{A251EDAD-75DC-4BF8-BF18-F934289B0937}"/>
              </a:ext>
            </a:extLst>
          </p:cNvPr>
          <p:cNvSpPr/>
          <p:nvPr/>
        </p:nvSpPr>
        <p:spPr>
          <a:xfrm>
            <a:off x="3762828" y="3496146"/>
            <a:ext cx="1042080" cy="276999"/>
          </a:xfrm>
          <a:prstGeom prst="rect">
            <a:avLst/>
          </a:prstGeom>
        </p:spPr>
        <p:txBody>
          <a:bodyPr wrap="none">
            <a:spAutoFit/>
          </a:bodyPr>
          <a:lstStyle/>
          <a:p>
            <a:r>
              <a:rPr lang="en-US" altLang="zh-CN" sz="12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110-L </a:t>
            </a:r>
            <a:r>
              <a:rPr lang="en-US" altLang="zh-CN" sz="1200"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ResNet</a:t>
            </a:r>
            <a:endParaRPr lang="en-US" altLang="zh-CN" sz="12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7393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Overview</a:t>
              </a:r>
            </a:p>
          </p:txBody>
        </p:sp>
      </p:grpSp>
      <p:sp>
        <p:nvSpPr>
          <p:cNvPr id="50" name="文本框 49">
            <a:extLst>
              <a:ext uri="{FF2B5EF4-FFF2-40B4-BE49-F238E27FC236}">
                <a16:creationId xmlns:a16="http://schemas.microsoft.com/office/drawing/2014/main" id="{5D05CA25-9AD6-4423-825E-70A9E15C864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21" name="对角圆角矩形 34">
            <a:extLst>
              <a:ext uri="{FF2B5EF4-FFF2-40B4-BE49-F238E27FC236}">
                <a16:creationId xmlns:a16="http://schemas.microsoft.com/office/drawing/2014/main" id="{C5658F01-2123-4CF8-8B3D-EE470180D9BB}"/>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E36B659-C6D7-4456-B769-7E140B1C8EC3}"/>
                  </a:ext>
                </a:extLst>
              </p:cNvPr>
              <p:cNvSpPr txBox="1"/>
              <p:nvPr/>
            </p:nvSpPr>
            <p:spPr>
              <a:xfrm>
                <a:off x="564617" y="1574790"/>
                <a:ext cx="7967823" cy="186204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Applying Gaussian noise and taking majority class label.</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Essence:	Smoothing the decision boundary of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Way: 	Sampling Gaussian noise to perturb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 multiple times, then vote 			on the labels most frequently given by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Purpose:	Output the majority class label as the prediction of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FE36B659-C6D7-4456-B769-7E140B1C8EC3}"/>
                  </a:ext>
                </a:extLst>
              </p:cNvPr>
              <p:cNvSpPr txBox="1">
                <a:spLocks noRot="1" noChangeAspect="1" noMove="1" noResize="1" noEditPoints="1" noAdjustHandles="1" noChangeArrowheads="1" noChangeShapeType="1" noTextEdit="1"/>
              </p:cNvSpPr>
              <p:nvPr/>
            </p:nvSpPr>
            <p:spPr>
              <a:xfrm>
                <a:off x="564617" y="1574790"/>
                <a:ext cx="7967823" cy="1862048"/>
              </a:xfrm>
              <a:prstGeom prst="rect">
                <a:avLst/>
              </a:prstGeom>
              <a:blipFill>
                <a:blip r:embed="rId3"/>
                <a:stretch>
                  <a:fillRect l="-689" t="-1634" r="-1454" b="-4902"/>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4EF92913-275F-45EA-B6D2-EF23691A3662}"/>
              </a:ext>
            </a:extLst>
          </p:cNvPr>
          <p:cNvGrpSpPr/>
          <p:nvPr/>
        </p:nvGrpSpPr>
        <p:grpSpPr>
          <a:xfrm>
            <a:off x="2643981" y="3717032"/>
            <a:ext cx="5663657" cy="2552614"/>
            <a:chOff x="2643981" y="3890916"/>
            <a:chExt cx="5663657" cy="2552614"/>
          </a:xfrm>
        </p:grpSpPr>
        <p:sp>
          <p:nvSpPr>
            <p:cNvPr id="27" name="椭圆 26">
              <a:extLst>
                <a:ext uri="{FF2B5EF4-FFF2-40B4-BE49-F238E27FC236}">
                  <a16:creationId xmlns:a16="http://schemas.microsoft.com/office/drawing/2014/main" id="{9940F4B2-5EA3-4067-833B-A433F973EA4D}"/>
                </a:ext>
              </a:extLst>
            </p:cNvPr>
            <p:cNvSpPr/>
            <p:nvPr/>
          </p:nvSpPr>
          <p:spPr>
            <a:xfrm>
              <a:off x="3029310" y="4100610"/>
              <a:ext cx="2049979" cy="2049979"/>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grpSp>
          <p:nvGrpSpPr>
            <p:cNvPr id="6" name="组合 5">
              <a:extLst>
                <a:ext uri="{FF2B5EF4-FFF2-40B4-BE49-F238E27FC236}">
                  <a16:creationId xmlns:a16="http://schemas.microsoft.com/office/drawing/2014/main" id="{4DA1FCAB-8536-40A5-9477-22B3644593BE}"/>
                </a:ext>
              </a:extLst>
            </p:cNvPr>
            <p:cNvGrpSpPr/>
            <p:nvPr/>
          </p:nvGrpSpPr>
          <p:grpSpPr>
            <a:xfrm>
              <a:off x="3900355" y="3890916"/>
              <a:ext cx="1628001" cy="2552614"/>
              <a:chOff x="4170961" y="3375586"/>
              <a:chExt cx="1956674" cy="3067938"/>
            </a:xfrm>
          </p:grpSpPr>
          <p:pic>
            <p:nvPicPr>
              <p:cNvPr id="11" name="图片 10">
                <a:extLst>
                  <a:ext uri="{FF2B5EF4-FFF2-40B4-BE49-F238E27FC236}">
                    <a16:creationId xmlns:a16="http://schemas.microsoft.com/office/drawing/2014/main" id="{21D1D600-2A7E-44A5-AE7E-00B0C9D540EE}"/>
                  </a:ext>
                </a:extLst>
              </p:cNvPr>
              <p:cNvPicPr>
                <a:picLocks noChangeAspect="1"/>
              </p:cNvPicPr>
              <p:nvPr/>
            </p:nvPicPr>
            <p:blipFill>
              <a:blip r:embed="rId4"/>
              <a:stretch>
                <a:fillRect/>
              </a:stretch>
            </p:blipFill>
            <p:spPr>
              <a:xfrm>
                <a:off x="4170961" y="4690088"/>
                <a:ext cx="370037" cy="370036"/>
              </a:xfrm>
              <a:prstGeom prst="rect">
                <a:avLst/>
              </a:prstGeom>
            </p:spPr>
          </p:pic>
          <p:sp>
            <p:nvSpPr>
              <p:cNvPr id="16" name="任意多边形: 形状 15">
                <a:extLst>
                  <a:ext uri="{FF2B5EF4-FFF2-40B4-BE49-F238E27FC236}">
                    <a16:creationId xmlns:a16="http://schemas.microsoft.com/office/drawing/2014/main" id="{B433F6FF-A3F2-4E79-8FA3-66875F0D69D7}"/>
                  </a:ext>
                </a:extLst>
              </p:cNvPr>
              <p:cNvSpPr/>
              <p:nvPr/>
            </p:nvSpPr>
            <p:spPr>
              <a:xfrm>
                <a:off x="4683406" y="3375586"/>
                <a:ext cx="1444229" cy="3067938"/>
              </a:xfrm>
              <a:custGeom>
                <a:avLst/>
                <a:gdLst>
                  <a:gd name="connsiteX0" fmla="*/ 1444239 w 1444239"/>
                  <a:gd name="connsiteY0" fmla="*/ 0 h 3067941"/>
                  <a:gd name="connsiteX1" fmla="*/ 880216 w 1444239"/>
                  <a:gd name="connsiteY1" fmla="*/ 1965533 h 3067941"/>
                  <a:gd name="connsiteX2" fmla="*/ 0 w 1444239"/>
                  <a:gd name="connsiteY2" fmla="*/ 3067941 h 3067941"/>
                  <a:gd name="connsiteX3" fmla="*/ 0 w 1444239"/>
                  <a:gd name="connsiteY3" fmla="*/ 3067941 h 3067941"/>
                </a:gdLst>
                <a:ahLst/>
                <a:cxnLst>
                  <a:cxn ang="0">
                    <a:pos x="connsiteX0" y="connsiteY0"/>
                  </a:cxn>
                  <a:cxn ang="0">
                    <a:pos x="connsiteX1" y="connsiteY1"/>
                  </a:cxn>
                  <a:cxn ang="0">
                    <a:pos x="connsiteX2" y="connsiteY2"/>
                  </a:cxn>
                  <a:cxn ang="0">
                    <a:pos x="connsiteX3" y="connsiteY3"/>
                  </a:cxn>
                </a:cxnLst>
                <a:rect l="l" t="t" r="r" b="b"/>
                <a:pathLst>
                  <a:path w="1444239" h="3067941">
                    <a:moveTo>
                      <a:pt x="1444239" y="0"/>
                    </a:moveTo>
                    <a:cubicBezTo>
                      <a:pt x="1282580" y="727105"/>
                      <a:pt x="1120922" y="1454210"/>
                      <a:pt x="880216" y="1965533"/>
                    </a:cubicBezTo>
                    <a:cubicBezTo>
                      <a:pt x="639510" y="2476856"/>
                      <a:pt x="0" y="3067941"/>
                      <a:pt x="0" y="3067941"/>
                    </a:cubicBezTo>
                    <a:lnTo>
                      <a:pt x="0" y="3067941"/>
                    </a:ln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207689E-1035-47D7-A6A4-36742720BCF4}"/>
                      </a:ext>
                    </a:extLst>
                  </p:cNvPr>
                  <p:cNvSpPr/>
                  <p:nvPr/>
                </p:nvSpPr>
                <p:spPr>
                  <a:xfrm>
                    <a:off x="4279889" y="4977051"/>
                    <a:ext cx="3700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ea typeface="微软雅黑" panose="020B0503020204020204" pitchFamily="34" charset="-122"/>
                            </a:rPr>
                            <m:t>𝑥</m:t>
                          </m:r>
                        </m:oMath>
                      </m:oMathPara>
                    </a14:m>
                    <a:endParaRPr lang="zh-CN" altLang="en-US" dirty="0">
                      <a:solidFill>
                        <a:schemeClr val="tx1"/>
                      </a:solidFill>
                    </a:endParaRPr>
                  </a:p>
                </p:txBody>
              </p:sp>
            </mc:Choice>
            <mc:Fallback xmlns="">
              <p:sp>
                <p:nvSpPr>
                  <p:cNvPr id="23" name="矩形 22">
                    <a:extLst>
                      <a:ext uri="{FF2B5EF4-FFF2-40B4-BE49-F238E27FC236}">
                        <a16:creationId xmlns:a16="http://schemas.microsoft.com/office/drawing/2014/main" id="{7207689E-1035-47D7-A6A4-36742720BCF4}"/>
                      </a:ext>
                    </a:extLst>
                  </p:cNvPr>
                  <p:cNvSpPr>
                    <a:spLocks noRot="1" noChangeAspect="1" noMove="1" noResize="1" noEditPoints="1" noAdjustHandles="1" noChangeArrowheads="1" noChangeShapeType="1" noTextEdit="1"/>
                  </p:cNvSpPr>
                  <p:nvPr/>
                </p:nvSpPr>
                <p:spPr>
                  <a:xfrm>
                    <a:off x="4279889" y="4977051"/>
                    <a:ext cx="370037" cy="369332"/>
                  </a:xfrm>
                  <a:prstGeom prst="rect">
                    <a:avLst/>
                  </a:prstGeom>
                  <a:blipFill>
                    <a:blip r:embed="rId5"/>
                    <a:stretch>
                      <a:fillRect b="-3922"/>
                    </a:stretch>
                  </a:blipFill>
                </p:spPr>
                <p:txBody>
                  <a:bodyPr/>
                  <a:lstStyle/>
                  <a:p>
                    <a:r>
                      <a:rPr lang="zh-CN" altLang="en-US">
                        <a:noFill/>
                      </a:rPr>
                      <a:t> </a:t>
                    </a:r>
                  </a:p>
                </p:txBody>
              </p:sp>
            </mc:Fallback>
          </mc:AlternateContent>
        </p:grpSp>
        <p:sp>
          <p:nvSpPr>
            <p:cNvPr id="7" name="椭圆 6">
              <a:extLst>
                <a:ext uri="{FF2B5EF4-FFF2-40B4-BE49-F238E27FC236}">
                  <a16:creationId xmlns:a16="http://schemas.microsoft.com/office/drawing/2014/main" id="{41B6422B-CAAF-499E-AEC4-68BACDE89142}"/>
                </a:ext>
              </a:extLst>
            </p:cNvPr>
            <p:cNvSpPr/>
            <p:nvPr/>
          </p:nvSpPr>
          <p:spPr>
            <a:xfrm>
              <a:off x="3413802" y="4485102"/>
              <a:ext cx="1280995" cy="1280995"/>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5" name="椭圆 24">
              <a:extLst>
                <a:ext uri="{FF2B5EF4-FFF2-40B4-BE49-F238E27FC236}">
                  <a16:creationId xmlns:a16="http://schemas.microsoft.com/office/drawing/2014/main" id="{4FA9B2E2-EC10-4F1B-82D4-698B01F37F75}"/>
                </a:ext>
              </a:extLst>
            </p:cNvPr>
            <p:cNvSpPr/>
            <p:nvPr/>
          </p:nvSpPr>
          <p:spPr>
            <a:xfrm>
              <a:off x="3611763" y="4683063"/>
              <a:ext cx="885073" cy="88507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6" name="椭圆 25">
              <a:extLst>
                <a:ext uri="{FF2B5EF4-FFF2-40B4-BE49-F238E27FC236}">
                  <a16:creationId xmlns:a16="http://schemas.microsoft.com/office/drawing/2014/main" id="{5061D511-6E5A-4862-A2E3-200DF5BB4F43}"/>
                </a:ext>
              </a:extLst>
            </p:cNvPr>
            <p:cNvSpPr/>
            <p:nvPr/>
          </p:nvSpPr>
          <p:spPr>
            <a:xfrm>
              <a:off x="3198508" y="4269808"/>
              <a:ext cx="1711583" cy="171158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3E999611-900D-4E8F-9E20-7D154B5D4710}"/>
                </a:ext>
              </a:extLst>
            </p:cNvPr>
            <p:cNvSpPr/>
            <p:nvPr/>
          </p:nvSpPr>
          <p:spPr>
            <a:xfrm rot="19240816">
              <a:off x="3349129" y="4349477"/>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3B34D550-C5B2-4245-B449-22EF497C91AF}"/>
                </a:ext>
              </a:extLst>
            </p:cNvPr>
            <p:cNvSpPr/>
            <p:nvPr/>
          </p:nvSpPr>
          <p:spPr>
            <a:xfrm rot="19240816">
              <a:off x="3409449" y="4300706"/>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3294AA04-D0E4-4A8B-B142-B895AB703C69}"/>
                </a:ext>
              </a:extLst>
            </p:cNvPr>
            <p:cNvSpPr/>
            <p:nvPr/>
          </p:nvSpPr>
          <p:spPr>
            <a:xfrm rot="19240816">
              <a:off x="3514353" y="4432022"/>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4" name="任意多边形: 形状 23">
              <a:extLst>
                <a:ext uri="{FF2B5EF4-FFF2-40B4-BE49-F238E27FC236}">
                  <a16:creationId xmlns:a16="http://schemas.microsoft.com/office/drawing/2014/main" id="{24E1F80B-A792-4501-9372-33490CD8B025}"/>
                </a:ext>
              </a:extLst>
            </p:cNvPr>
            <p:cNvSpPr/>
            <p:nvPr/>
          </p:nvSpPr>
          <p:spPr>
            <a:xfrm>
              <a:off x="2643981" y="3914341"/>
              <a:ext cx="974383" cy="2491427"/>
            </a:xfrm>
            <a:custGeom>
              <a:avLst/>
              <a:gdLst>
                <a:gd name="connsiteX0" fmla="*/ 1362984 w 1362984"/>
                <a:gd name="connsiteY0" fmla="*/ 0 h 2956159"/>
                <a:gd name="connsiteX1" fmla="*/ 1140793 w 1362984"/>
                <a:gd name="connsiteY1" fmla="*/ 273465 h 2956159"/>
                <a:gd name="connsiteX2" fmla="*/ 1277526 w 1362984"/>
                <a:gd name="connsiteY2" fmla="*/ 572568 h 2956159"/>
                <a:gd name="connsiteX3" fmla="*/ 739141 w 1362984"/>
                <a:gd name="connsiteY3" fmla="*/ 640934 h 2956159"/>
                <a:gd name="connsiteX4" fmla="*/ 98207 w 1362984"/>
                <a:gd name="connsiteY4" fmla="*/ 2674833 h 2956159"/>
                <a:gd name="connsiteX5" fmla="*/ 12749 w 1362984"/>
                <a:gd name="connsiteY5" fmla="*/ 2888478 h 2956159"/>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40289 w 1240289"/>
                <a:gd name="connsiteY0" fmla="*/ 0 h 2588103"/>
                <a:gd name="connsiteX1" fmla="*/ 1018098 w 1240289"/>
                <a:gd name="connsiteY1" fmla="*/ 273465 h 2588103"/>
                <a:gd name="connsiteX2" fmla="*/ 1154831 w 1240289"/>
                <a:gd name="connsiteY2" fmla="*/ 572568 h 2588103"/>
                <a:gd name="connsiteX3" fmla="*/ 616446 w 1240289"/>
                <a:gd name="connsiteY3" fmla="*/ 640934 h 2588103"/>
                <a:gd name="connsiteX4" fmla="*/ 0 w 1240289"/>
                <a:gd name="connsiteY4" fmla="*/ 2588103 h 2588103"/>
                <a:gd name="connsiteX0" fmla="*/ 1252533 w 1252533"/>
                <a:gd name="connsiteY0" fmla="*/ 0 h 2520646"/>
                <a:gd name="connsiteX1" fmla="*/ 1030342 w 1252533"/>
                <a:gd name="connsiteY1" fmla="*/ 273465 h 2520646"/>
                <a:gd name="connsiteX2" fmla="*/ 1167075 w 1252533"/>
                <a:gd name="connsiteY2" fmla="*/ 572568 h 2520646"/>
                <a:gd name="connsiteX3" fmla="*/ 628690 w 1252533"/>
                <a:gd name="connsiteY3" fmla="*/ 640934 h 2520646"/>
                <a:gd name="connsiteX4" fmla="*/ 0 w 1252533"/>
                <a:gd name="connsiteY4" fmla="*/ 2520646 h 25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33" h="2520646">
                  <a:moveTo>
                    <a:pt x="1252533" y="0"/>
                  </a:moveTo>
                  <a:cubicBezTo>
                    <a:pt x="1148559" y="89018"/>
                    <a:pt x="1044585" y="178037"/>
                    <a:pt x="1030342" y="273465"/>
                  </a:cubicBezTo>
                  <a:cubicBezTo>
                    <a:pt x="1016099" y="368893"/>
                    <a:pt x="1234017" y="511323"/>
                    <a:pt x="1167075" y="572568"/>
                  </a:cubicBezTo>
                  <a:cubicBezTo>
                    <a:pt x="1100133" y="633813"/>
                    <a:pt x="823203" y="316254"/>
                    <a:pt x="628690" y="640934"/>
                  </a:cubicBezTo>
                  <a:cubicBezTo>
                    <a:pt x="434178" y="965614"/>
                    <a:pt x="59845" y="2338789"/>
                    <a:pt x="0" y="2520646"/>
                  </a:cubicBezTo>
                </a:path>
              </a:pathLst>
            </a:custGeom>
            <a:noFill/>
            <a:ln w="19050">
              <a:solidFill>
                <a:schemeClr val="tx1"/>
              </a:solidFill>
            </a:ln>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997F8BA2-D9C5-4656-8734-A30997AB29AD}"/>
                    </a:ext>
                  </a:extLst>
                </p:cNvPr>
                <p:cNvSpPr/>
                <p:nvPr/>
              </p:nvSpPr>
              <p:spPr>
                <a:xfrm>
                  <a:off x="4572000" y="6036440"/>
                  <a:ext cx="3735638" cy="369332"/>
                </a:xfrm>
                <a:prstGeom prst="rect">
                  <a:avLst/>
                </a:prstGeom>
              </p:spPr>
              <p:txBody>
                <a:bodyPr wrap="none">
                  <a:spAutoFit/>
                </a:bodyPr>
                <a:lstStyle/>
                <a:p>
                  <a:r>
                    <a:rPr lang="en-US" altLang="zh-CN" dirty="0">
                      <a:latin typeface="Times New Roman" panose="02020603050405020304" pitchFamily="18" charset="0"/>
                    </a:rPr>
                    <a:t>Decision boundary of base classifier </a:t>
                  </a:r>
                  <a14:m>
                    <m:oMath xmlns:m="http://schemas.openxmlformats.org/officeDocument/2006/math">
                      <m:r>
                        <a:rPr lang="en-US" altLang="zh-CN" i="1" dirty="0" smtClean="0">
                          <a:latin typeface="Cambria Math" panose="02040503050406030204" pitchFamily="18" charset="0"/>
                        </a:rPr>
                        <m:t>𝑓</m:t>
                      </m:r>
                    </m:oMath>
                  </a14:m>
                  <a:endParaRPr lang="zh-CN" altLang="en-US" dirty="0"/>
                </a:p>
              </p:txBody>
            </p:sp>
          </mc:Choice>
          <mc:Fallback xmlns="">
            <p:sp>
              <p:nvSpPr>
                <p:cNvPr id="31" name="矩形 30">
                  <a:extLst>
                    <a:ext uri="{FF2B5EF4-FFF2-40B4-BE49-F238E27FC236}">
                      <a16:creationId xmlns:a16="http://schemas.microsoft.com/office/drawing/2014/main" id="{997F8BA2-D9C5-4656-8734-A30997AB29AD}"/>
                    </a:ext>
                  </a:extLst>
                </p:cNvPr>
                <p:cNvSpPr>
                  <a:spLocks noRot="1" noChangeAspect="1" noMove="1" noResize="1" noEditPoints="1" noAdjustHandles="1" noChangeArrowheads="1" noChangeShapeType="1" noTextEdit="1"/>
                </p:cNvSpPr>
                <p:nvPr/>
              </p:nvSpPr>
              <p:spPr>
                <a:xfrm>
                  <a:off x="4572000" y="6036440"/>
                  <a:ext cx="3735638" cy="369332"/>
                </a:xfrm>
                <a:prstGeom prst="rect">
                  <a:avLst/>
                </a:prstGeom>
                <a:blipFill>
                  <a:blip r:embed="rId6"/>
                  <a:stretch>
                    <a:fillRect l="-1305" t="-11667" b="-25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26177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40</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400383"/>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Comparison to </a:t>
                </a:r>
                <a:r>
                  <a:rPr lang="en-US" altLang="zh-CN" sz="2000"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Tsuzuku</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(NIPS2018) and Zhang(NIPS2018)</a:t>
                </a: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Randomized smoothing with a 20-layer </a:t>
                </a:r>
                <a:r>
                  <a:rPr lang="en-US" altLang="zh-CN" sz="2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resnet</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𝑓</m:t>
                    </m: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attains higher certified accuracy than the released models from other works on certified </a:t>
                </a:r>
                <a14:m>
                  <m:oMath xmlns:m="http://schemas.openxmlformats.org/officeDocument/2006/math">
                    <m:sSub>
                      <m:sSubPr>
                        <m:ctrlP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robustness.</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400383"/>
              </a:xfrm>
              <a:prstGeom prst="rect">
                <a:avLst/>
              </a:prstGeom>
              <a:blipFill>
                <a:blip r:embed="rId3"/>
                <a:stretch>
                  <a:fillRect l="-689" t="-2174" r="-1071" b="-695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20291" y="6107046"/>
            <a:ext cx="1075937"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13</a:t>
            </a:r>
            <a:endParaRPr lang="zh-CN" altLang="en-US" dirty="0"/>
          </a:p>
        </p:txBody>
      </p:sp>
      <p:pic>
        <p:nvPicPr>
          <p:cNvPr id="15" name="图片 14">
            <a:extLst>
              <a:ext uri="{FF2B5EF4-FFF2-40B4-BE49-F238E27FC236}">
                <a16:creationId xmlns:a16="http://schemas.microsoft.com/office/drawing/2014/main" id="{79AB9991-A032-4DD1-8723-68A63500AE7C}"/>
              </a:ext>
            </a:extLst>
          </p:cNvPr>
          <p:cNvPicPr>
            <a:picLocks noChangeAspect="1"/>
          </p:cNvPicPr>
          <p:nvPr/>
        </p:nvPicPr>
        <p:blipFill>
          <a:blip r:embed="rId4"/>
          <a:stretch>
            <a:fillRect/>
          </a:stretch>
        </p:blipFill>
        <p:spPr>
          <a:xfrm>
            <a:off x="841732" y="3395934"/>
            <a:ext cx="7460536" cy="2712923"/>
          </a:xfrm>
          <a:prstGeom prst="rect">
            <a:avLst/>
          </a:prstGeom>
        </p:spPr>
      </p:pic>
      <p:sp>
        <p:nvSpPr>
          <p:cNvPr id="17" name="矩形 16">
            <a:extLst>
              <a:ext uri="{FF2B5EF4-FFF2-40B4-BE49-F238E27FC236}">
                <a16:creationId xmlns:a16="http://schemas.microsoft.com/office/drawing/2014/main" id="{8E48A6E9-8E04-4319-A73A-3870A93E9C75}"/>
              </a:ext>
            </a:extLst>
          </p:cNvPr>
          <p:cNvSpPr/>
          <p:nvPr/>
        </p:nvSpPr>
        <p:spPr>
          <a:xfrm>
            <a:off x="2091755" y="6118935"/>
            <a:ext cx="1273682"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Tsuzuku</a:t>
            </a:r>
            <a:endParaRPr lang="zh-CN" altLang="en-US" dirty="0"/>
          </a:p>
        </p:txBody>
      </p:sp>
      <p:sp>
        <p:nvSpPr>
          <p:cNvPr id="18" name="矩形 17">
            <a:extLst>
              <a:ext uri="{FF2B5EF4-FFF2-40B4-BE49-F238E27FC236}">
                <a16:creationId xmlns:a16="http://schemas.microsoft.com/office/drawing/2014/main" id="{B8B4E6BD-575F-43B4-B35C-0B8F37103129}"/>
              </a:ext>
            </a:extLst>
          </p:cNvPr>
          <p:cNvSpPr/>
          <p:nvPr/>
        </p:nvSpPr>
        <p:spPr>
          <a:xfrm>
            <a:off x="6082170" y="6076975"/>
            <a:ext cx="1101584"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 Zhang</a:t>
            </a:r>
            <a:endParaRPr lang="zh-CN" altLang="en-US" dirty="0"/>
          </a:p>
        </p:txBody>
      </p:sp>
      <p:sp>
        <p:nvSpPr>
          <p:cNvPr id="14" name="矩形 13">
            <a:extLst>
              <a:ext uri="{FF2B5EF4-FFF2-40B4-BE49-F238E27FC236}">
                <a16:creationId xmlns:a16="http://schemas.microsoft.com/office/drawing/2014/main" id="{7CD1FC1A-980A-4E3F-A557-0ABEE9C089D8}"/>
              </a:ext>
            </a:extLst>
          </p:cNvPr>
          <p:cNvSpPr/>
          <p:nvPr/>
        </p:nvSpPr>
        <p:spPr>
          <a:xfrm>
            <a:off x="2019652" y="3084621"/>
            <a:ext cx="141788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On CIFAR10</a:t>
            </a:r>
            <a:endParaRPr lang="zh-CN" altLang="en-US" dirty="0"/>
          </a:p>
        </p:txBody>
      </p:sp>
      <p:sp>
        <p:nvSpPr>
          <p:cNvPr id="16" name="矩形 15">
            <a:extLst>
              <a:ext uri="{FF2B5EF4-FFF2-40B4-BE49-F238E27FC236}">
                <a16:creationId xmlns:a16="http://schemas.microsoft.com/office/drawing/2014/main" id="{B8FFF944-0321-4775-BA58-24B0382EFAC1}"/>
              </a:ext>
            </a:extLst>
          </p:cNvPr>
          <p:cNvSpPr/>
          <p:nvPr/>
        </p:nvSpPr>
        <p:spPr>
          <a:xfrm>
            <a:off x="6056522" y="3115454"/>
            <a:ext cx="1152881"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On SVHN</a:t>
            </a:r>
            <a:endParaRPr lang="zh-CN" altLang="en-US" dirty="0"/>
          </a:p>
        </p:txBody>
      </p:sp>
    </p:spTree>
    <p:extLst>
      <p:ext uri="{BB962C8B-B14F-4D97-AF65-F5344CB8AC3E}">
        <p14:creationId xmlns:p14="http://schemas.microsoft.com/office/powerpoint/2010/main" val="2695871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41</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6" y="1102655"/>
              <a:ext cx="2207183"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b="0" i="0" u="none" strike="noStrike" cap="none" normalizeH="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Radius (binary case)</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80823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cs typeface="Times New Roman" panose="02020603050405020304" pitchFamily="18" charset="0"/>
                  </a:rPr>
                  <a:t>证明</a:t>
                </a:r>
                <a:endParaRPr lang="en-US" altLang="zh-CN" sz="2000" dirty="0">
                  <a:solidFill>
                    <a:srgbClr val="0070C0"/>
                  </a:solidFill>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cs typeface="Times New Roman" panose="02020603050405020304" pitchFamily="18" charset="0"/>
                  </a:rPr>
                  <a:t>要证 </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smtClean="0">
                        <a:solidFill>
                          <a:srgbClr val="0070C0"/>
                        </a:solidFill>
                        <a:latin typeface="Cambria Math" panose="02040503050406030204" pitchFamily="18" charset="0"/>
                        <a:cs typeface="Times New Roman" panose="02020603050405020304" pitchFamily="18" charset="0"/>
                      </a:rPr>
                      <m:t>𝑔</m:t>
                    </m:r>
                    <m:d>
                      <m:dPr>
                        <m:ctrlPr>
                          <a:rPr lang="en-US" altLang="zh-CN" sz="2000" i="1">
                            <a:solidFill>
                              <a:srgbClr val="0070C0"/>
                            </a:solidFill>
                            <a:latin typeface="Cambria Math" panose="02040503050406030204" pitchFamily="18" charset="0"/>
                            <a:cs typeface="Times New Roman" panose="02020603050405020304" pitchFamily="18" charset="0"/>
                          </a:rPr>
                        </m:ctrlPr>
                      </m:dPr>
                      <m:e>
                        <m:r>
                          <a:rPr lang="en-US" altLang="zh-CN" sz="2000" i="1">
                            <a:solidFill>
                              <a:srgbClr val="0070C0"/>
                            </a:solidFill>
                            <a:latin typeface="Cambria Math" panose="02040503050406030204" pitchFamily="18" charset="0"/>
                            <a:cs typeface="Times New Roman" panose="02020603050405020304" pitchFamily="18" charset="0"/>
                          </a:rPr>
                          <m:t>𝑥</m:t>
                        </m:r>
                        <m:r>
                          <a:rPr lang="en-US" altLang="zh-CN" sz="2000" i="1">
                            <a:solidFill>
                              <a:srgbClr val="0070C0"/>
                            </a:solidFill>
                            <a:latin typeface="Cambria Math" panose="02040503050406030204" pitchFamily="18" charset="0"/>
                            <a:cs typeface="Times New Roman" panose="02020603050405020304" pitchFamily="18" charset="0"/>
                          </a:rPr>
                          <m:t>+</m:t>
                        </m:r>
                        <m:r>
                          <a:rPr lang="en-US" altLang="zh-CN" sz="2000" i="1">
                            <a:solidFill>
                              <a:srgbClr val="0070C0"/>
                            </a:solidFill>
                            <a:latin typeface="Cambria Math" panose="02040503050406030204" pitchFamily="18" charset="0"/>
                            <a:cs typeface="Times New Roman" panose="02020603050405020304" pitchFamily="18" charset="0"/>
                          </a:rPr>
                          <m:t>𝛿</m:t>
                        </m:r>
                      </m:e>
                    </m:d>
                    <m:r>
                      <a:rPr lang="en-US" altLang="zh-CN" sz="2000" i="1">
                        <a:solidFill>
                          <a:srgbClr val="0070C0"/>
                        </a:solidFill>
                        <a:latin typeface="Cambria Math" panose="02040503050406030204" pitchFamily="18" charset="0"/>
                        <a:cs typeface="Times New Roman" panose="02020603050405020304" pitchFamily="18" charset="0"/>
                      </a:rPr>
                      <m:t>=</m:t>
                    </m:r>
                    <m:func>
                      <m:funcPr>
                        <m:ctrlPr>
                          <a:rPr lang="en-US" altLang="zh-CN" sz="2000" i="1">
                            <a:solidFill>
                              <a:srgbClr val="0070C0"/>
                            </a:solidFill>
                            <a:latin typeface="Cambria Math" panose="02040503050406030204" pitchFamily="18" charset="0"/>
                          </a:rPr>
                        </m:ctrlPr>
                      </m:funcPr>
                      <m:fName>
                        <m:limLow>
                          <m:limLowPr>
                            <m:ctrlPr>
                              <a:rPr lang="en-US" altLang="zh-CN" sz="2000" i="1">
                                <a:solidFill>
                                  <a:srgbClr val="0070C0"/>
                                </a:solidFill>
                                <a:latin typeface="Cambria Math" panose="02040503050406030204" pitchFamily="18" charset="0"/>
                              </a:rPr>
                            </m:ctrlPr>
                          </m:limLowPr>
                          <m:e>
                            <m:r>
                              <m:rPr>
                                <m:sty m:val="p"/>
                              </m:rPr>
                              <a:rPr lang="en-US" altLang="zh-CN" sz="2000">
                                <a:solidFill>
                                  <a:srgbClr val="0070C0"/>
                                </a:solidFill>
                                <a:latin typeface="Cambria Math" panose="02040503050406030204" pitchFamily="18" charset="0"/>
                              </a:rPr>
                              <m:t>arg</m:t>
                            </m:r>
                            <m:r>
                              <a:rPr lang="en-US" altLang="zh-CN" sz="2000">
                                <a:solidFill>
                                  <a:srgbClr val="0070C0"/>
                                </a:solidFill>
                                <a:latin typeface="Cambria Math" panose="02040503050406030204" pitchFamily="18" charset="0"/>
                              </a:rPr>
                              <m:t> </m:t>
                            </m:r>
                            <m:r>
                              <m:rPr>
                                <m:sty m:val="p"/>
                              </m:rPr>
                              <a:rPr lang="en-US" altLang="zh-CN" sz="2000">
                                <a:solidFill>
                                  <a:srgbClr val="0070C0"/>
                                </a:solidFill>
                                <a:latin typeface="Cambria Math" panose="02040503050406030204" pitchFamily="18" charset="0"/>
                              </a:rPr>
                              <m:t>max</m:t>
                            </m:r>
                          </m:e>
                          <m:lim>
                            <m:r>
                              <a:rPr lang="en-US" altLang="zh-CN" sz="2000" i="1">
                                <a:solidFill>
                                  <a:srgbClr val="0070C0"/>
                                </a:solidFill>
                                <a:latin typeface="Cambria Math" panose="02040503050406030204" pitchFamily="18" charset="0"/>
                              </a:rPr>
                              <m:t>𝑐</m:t>
                            </m:r>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𝒴</m:t>
                            </m:r>
                            <m:r>
                              <m:rPr>
                                <m:nor/>
                              </m:rPr>
                              <a:rPr lang="zh-CN" altLang="en-US" sz="2000" dirty="0">
                                <a:solidFill>
                                  <a:srgbClr val="0070C0"/>
                                </a:solidFill>
                                <a:latin typeface="Times New Roman" panose="02020603050405020304" pitchFamily="18" charset="0"/>
                                <a:cs typeface="Arial" panose="020B0604020202020204" pitchFamily="34" charset="0"/>
                              </a:rPr>
                              <m:t> </m:t>
                            </m:r>
                          </m:lim>
                        </m:limLow>
                      </m:fName>
                      <m:e>
                        <m:r>
                          <a:rPr lang="en-US" altLang="zh-CN" sz="2000" i="1">
                            <a:solidFill>
                              <a:srgbClr val="0070C0"/>
                            </a:solidFill>
                            <a:latin typeface="Cambria Math" panose="02040503050406030204" pitchFamily="18" charset="0"/>
                            <a:ea typeface="Cambria Math" panose="02040503050406030204" pitchFamily="18" charset="0"/>
                          </a:rPr>
                          <m:t>ℙ</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𝑥</m:t>
                            </m:r>
                            <m:r>
                              <a:rPr lang="en-US" altLang="zh-CN" sz="2000" i="1" smtClean="0">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𝜀</m:t>
                            </m:r>
                            <m:r>
                              <a:rPr lang="en-US" altLang="zh-CN" sz="2000" i="1">
                                <a:solidFill>
                                  <a:srgbClr val="0070C0"/>
                                </a:solidFill>
                                <a:latin typeface="Cambria Math" panose="02040503050406030204" pitchFamily="18" charset="0"/>
                                <a:cs typeface="Arial" panose="020B0604020202020204" pitchFamily="34" charset="0"/>
                              </a:rPr>
                              <m:t>+</m:t>
                            </m:r>
                            <m:r>
                              <a:rPr lang="en-US" altLang="zh-CN" sz="2000" i="1">
                                <a:solidFill>
                                  <a:srgbClr val="0070C0"/>
                                </a:solidFill>
                                <a:latin typeface="Cambria Math" panose="02040503050406030204" pitchFamily="18" charset="0"/>
                                <a:cs typeface="Arial" panose="020B0604020202020204" pitchFamily="34" charset="0"/>
                              </a:rPr>
                              <m:t>𝛿</m:t>
                            </m:r>
                          </m:e>
                        </m:d>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𝑐</m:t>
                        </m:r>
                        <m:r>
                          <a:rPr lang="en-US" altLang="zh-CN" sz="2000" i="1">
                            <a:solidFill>
                              <a:srgbClr val="0070C0"/>
                            </a:solidFill>
                            <a:latin typeface="Cambria Math" panose="02040503050406030204" pitchFamily="18" charset="0"/>
                            <a:ea typeface="Cambria Math" panose="02040503050406030204" pitchFamily="18" charset="0"/>
                          </a:rPr>
                          <m:t>)</m:t>
                        </m:r>
                      </m:e>
                    </m:func>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oMath>
                </a14:m>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就要证</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smtClean="0">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r>
                      <a:rPr lang="en-US" altLang="zh-CN" sz="2000" i="1">
                        <a:latin typeface="Cambria Math" panose="02040503050406030204" pitchFamily="18" charset="0"/>
                        <a:ea typeface="Cambria Math" panose="02040503050406030204" pitchFamily="18" charset="0"/>
                      </a:rPr>
                      <m:t>&gt;</m:t>
                    </m:r>
                    <m:func>
                      <m:funcPr>
                        <m:ctrlPr>
                          <a:rPr lang="en-US" altLang="zh-CN" sz="2000" i="1">
                            <a:latin typeface="Cambria Math" panose="02040503050406030204" pitchFamily="18" charset="0"/>
                            <a:ea typeface="Cambria Math" panose="02040503050406030204" pitchFamily="18" charset="0"/>
                          </a:rPr>
                        </m:ctrlPr>
                      </m:funcPr>
                      <m:fName>
                        <m:limLow>
                          <m:limLowPr>
                            <m:ctrlPr>
                              <a:rPr lang="en-US" altLang="zh-CN" sz="2000" i="1">
                                <a:latin typeface="Cambria Math" panose="02040503050406030204" pitchFamily="18" charset="0"/>
                                <a:ea typeface="Cambria Math" panose="02040503050406030204" pitchFamily="18" charset="0"/>
                              </a:rPr>
                            </m:ctrlPr>
                          </m:limLowPr>
                          <m:e>
                            <m:r>
                              <m:rPr>
                                <m:sty m:val="p"/>
                              </m:rPr>
                              <a:rPr lang="en-US" altLang="zh-CN" sz="200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lim>
                        </m:limLow>
                      </m:fName>
                      <m:e>
                        <m:r>
                          <a:rPr lang="en-US" altLang="zh-CN" sz="2000" i="1">
                            <a:latin typeface="Cambria Math" panose="02040503050406030204" pitchFamily="18" charset="0"/>
                            <a:ea typeface="Cambria Math" panose="02040503050406030204" pitchFamily="18" charset="0"/>
                          </a:rPr>
                          <m:t>ℙ</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𝑐</m:t>
                        </m:r>
                        <m:r>
                          <a:rPr lang="en-US" altLang="zh-CN" sz="2000" i="1">
                            <a:latin typeface="Cambria Math" panose="02040503050406030204" pitchFamily="18" charset="0"/>
                            <a:ea typeface="Cambria Math" panose="02040503050406030204" pitchFamily="18" charset="0"/>
                          </a:rPr>
                          <m:t>)</m:t>
                        </m:r>
                      </m:e>
                    </m:func>
                  </m:oMath>
                </a14:m>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即 要证</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r>
                      <a:rPr lang="en-US" altLang="zh-CN" sz="2000" i="1">
                        <a:latin typeface="Cambria Math" panose="02040503050406030204" pitchFamily="18" charset="0"/>
                        <a:ea typeface="Cambria Math" panose="02040503050406030204" pitchFamily="18" charset="0"/>
                      </a:rPr>
                      <m:t>&gt;1−</m:t>
                    </m:r>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oMath>
                </a14:m>
                <a:endParaRPr lang="en-US" altLang="zh-CN" sz="2000" dirty="0">
                  <a:latin typeface="Times New Roman" panose="02020603050405020304" pitchFamily="18" charset="0"/>
                  <a:ea typeface="Cambria Math" panose="020405030504060302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即 </a:t>
                </a:r>
                <a:r>
                  <a:rPr lang="zh-CN" altLang="en-US" sz="2000" dirty="0">
                    <a:solidFill>
                      <a:srgbClr val="0070C0"/>
                    </a:solidFill>
                    <a:latin typeface="Times New Roman" panose="02020603050405020304" pitchFamily="18" charset="0"/>
                    <a:cs typeface="Times New Roman" panose="02020603050405020304" pitchFamily="18" charset="0"/>
                  </a:rPr>
                  <a:t>要证</a:t>
                </a:r>
                <a:r>
                  <a:rPr lang="en-US" altLang="zh-CN" sz="2000"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𝑥</m:t>
                            </m:r>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𝜀</m:t>
                            </m:r>
                            <m:r>
                              <a:rPr lang="en-US" altLang="zh-CN" sz="2000" i="1">
                                <a:solidFill>
                                  <a:srgbClr val="0070C0"/>
                                </a:solidFill>
                                <a:latin typeface="Cambria Math" panose="02040503050406030204" pitchFamily="18" charset="0"/>
                                <a:cs typeface="Arial" panose="020B0604020202020204" pitchFamily="34" charset="0"/>
                              </a:rPr>
                              <m:t>+</m:t>
                            </m:r>
                            <m:r>
                              <a:rPr lang="en-US" altLang="zh-CN" sz="2000" i="1">
                                <a:solidFill>
                                  <a:srgbClr val="0070C0"/>
                                </a:solidFill>
                                <a:latin typeface="Cambria Math" panose="02040503050406030204" pitchFamily="18" charset="0"/>
                                <a:cs typeface="Arial" panose="020B0604020202020204" pitchFamily="34" charset="0"/>
                              </a:rPr>
                              <m:t>𝛿</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r>
                      <a:rPr lang="en-US" altLang="zh-CN" sz="2000" i="1">
                        <a:solidFill>
                          <a:srgbClr val="0070C0"/>
                        </a:solidFill>
                        <a:latin typeface="Cambria Math" panose="02040503050406030204" pitchFamily="18" charset="0"/>
                        <a:ea typeface="Cambria Math" panose="02040503050406030204" pitchFamily="18" charset="0"/>
                      </a:rPr>
                      <m:t>&gt;</m:t>
                    </m:r>
                    <m:f>
                      <m:fPr>
                        <m:ctrlPr>
                          <a:rPr lang="en-US" altLang="zh-CN" sz="2000" b="0" i="1" smtClean="0">
                            <a:solidFill>
                              <a:srgbClr val="0070C0"/>
                            </a:solidFill>
                            <a:latin typeface="Cambria Math" panose="02040503050406030204" pitchFamily="18" charset="0"/>
                            <a:ea typeface="Cambria Math" panose="02040503050406030204" pitchFamily="18" charset="0"/>
                          </a:rPr>
                        </m:ctrlPr>
                      </m:fPr>
                      <m:num>
                        <m:r>
                          <a:rPr lang="en-US" altLang="zh-CN" sz="2000" b="0" i="1" smtClean="0">
                            <a:solidFill>
                              <a:srgbClr val="0070C0"/>
                            </a:solidFill>
                            <a:latin typeface="Cambria Math" panose="02040503050406030204" pitchFamily="18" charset="0"/>
                            <a:ea typeface="Cambria Math" panose="02040503050406030204" pitchFamily="18" charset="0"/>
                          </a:rPr>
                          <m:t>1</m:t>
                        </m:r>
                      </m:num>
                      <m:den>
                        <m:r>
                          <a:rPr lang="en-US" altLang="zh-CN" sz="2000" b="0" i="1" smtClean="0">
                            <a:solidFill>
                              <a:srgbClr val="0070C0"/>
                            </a:solidFill>
                            <a:latin typeface="Cambria Math" panose="02040503050406030204" pitchFamily="18" charset="0"/>
                            <a:ea typeface="Cambria Math" panose="02040503050406030204" pitchFamily="18" charset="0"/>
                          </a:rPr>
                          <m:t>2</m:t>
                        </m:r>
                      </m:den>
                    </m:f>
                  </m:oMath>
                </a14:m>
                <a:endParaRPr lang="en-US" altLang="zh-CN" sz="2000" dirty="0">
                  <a:latin typeface="Times New Roman" panose="02020603050405020304" pitchFamily="18" charset="0"/>
                  <a:ea typeface="Cambria Math" panose="02040503050406030204" pitchFamily="18" charset="0"/>
                </a:endParaRPr>
              </a:p>
              <a:p>
                <a:pPr marL="342900" indent="-342900">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cs typeface="Times New Roman" panose="02020603050405020304" pitchFamily="18" charset="0"/>
                  </a:rPr>
                  <a:t>已知</a:t>
                </a:r>
                <a:r>
                  <a:rPr lang="en-US" altLang="zh-CN" sz="2000"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𝑥</m:t>
                            </m:r>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𝜀</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r>
                      <a:rPr lang="en-US" altLang="zh-CN" sz="2000" i="1">
                        <a:solidFill>
                          <a:srgbClr val="0070C0"/>
                        </a:solidFill>
                        <a:latin typeface="Cambria Math" panose="02040503050406030204" pitchFamily="18" charset="0"/>
                        <a:ea typeface="Cambria Math" panose="02040503050406030204" pitchFamily="18" charset="0"/>
                      </a:rPr>
                      <m:t>≥</m:t>
                    </m:r>
                    <m:bar>
                      <m:barPr>
                        <m:ctrlPr>
                          <a:rPr lang="en-US" altLang="zh-CN" sz="2000" i="1" dirty="0">
                            <a:solidFill>
                              <a:srgbClr val="0070C0"/>
                            </a:solidFill>
                            <a:latin typeface="Cambria Math" panose="02040503050406030204" pitchFamily="18" charset="0"/>
                            <a:ea typeface="微软雅黑" panose="020B0503020204020204" pitchFamily="34" charset="-122"/>
                          </a:rPr>
                        </m:ctrlPr>
                      </m:barPr>
                      <m:e>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en-US" altLang="zh-CN" sz="2000" i="1" dirty="0">
                                <a:solidFill>
                                  <a:srgbClr val="0070C0"/>
                                </a:solidFill>
                                <a:latin typeface="Cambria Math" panose="02040503050406030204" pitchFamily="18" charset="0"/>
                                <a:ea typeface="微软雅黑" panose="020B0503020204020204" pitchFamily="34" charset="-122"/>
                              </a:rPr>
                              <m:t>𝑝</m:t>
                            </m:r>
                          </m:e>
                          <m:sub>
                            <m:r>
                              <a:rPr lang="en-US" altLang="zh-CN" sz="2000" i="1" dirty="0">
                                <a:solidFill>
                                  <a:srgbClr val="0070C0"/>
                                </a:solidFill>
                                <a:latin typeface="Cambria Math" panose="02040503050406030204" pitchFamily="18" charset="0"/>
                                <a:ea typeface="微软雅黑" panose="020B0503020204020204" pitchFamily="34" charset="-122"/>
                              </a:rPr>
                              <m:t>𝐴</m:t>
                            </m:r>
                          </m:sub>
                        </m:sSub>
                      </m:e>
                    </m:bar>
                  </m:oMath>
                </a14:m>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下面的证明思路是：</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Arial" panose="020B0604020202020204" pitchFamily="34" charset="0"/>
                  <a:buChar char="•"/>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证明在所有分类器</a:t>
                </a:r>
                <a14:m>
                  <m:oMath xmlns:m="http://schemas.openxmlformats.org/officeDocument/2006/math">
                    <m:r>
                      <a:rPr lang="en-US" altLang="zh-CN" sz="200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结构中，具有最差决策边界的一款</a:t>
                </a:r>
                <a14:m>
                  <m:oMath xmlns:m="http://schemas.openxmlformats.org/officeDocument/2006/math">
                    <m:r>
                      <a:rPr lang="en-US" altLang="zh-CN" sz="200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结构也满足</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r>
                              <a:rPr lang="en-US" altLang="zh-CN" sz="2000" i="1">
                                <a:solidFill>
                                  <a:schemeClr val="tx1"/>
                                </a:solidFill>
                                <a:latin typeface="Cambria Math" panose="02040503050406030204" pitchFamily="18" charset="0"/>
                                <a:cs typeface="Arial" panose="020B0604020202020204" pitchFamily="34" charset="0"/>
                              </a:rPr>
                              <m:t>+</m:t>
                            </m:r>
                            <m:r>
                              <a:rPr lang="en-US" altLang="zh-CN" sz="2000" i="1">
                                <a:solidFill>
                                  <a:schemeClr val="tx1"/>
                                </a:solidFill>
                                <a:latin typeface="Cambria Math" panose="02040503050406030204" pitchFamily="18" charset="0"/>
                                <a:cs typeface="Arial" panose="020B0604020202020204" pitchFamily="34" charset="0"/>
                              </a:rPr>
                              <m:t>𝛿</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e>
                    </m:d>
                    <m:r>
                      <a:rPr lang="en-US" altLang="zh-CN" sz="2000" i="1">
                        <a:solidFill>
                          <a:schemeClr val="tx1"/>
                        </a:solidFill>
                        <a:latin typeface="Cambria Math" panose="02040503050406030204" pitchFamily="18" charset="0"/>
                        <a:ea typeface="Cambria Math" panose="02040503050406030204" pitchFamily="18" charset="0"/>
                      </a:rPr>
                      <m:t>&gt;</m:t>
                    </m:r>
                    <m:f>
                      <m:fPr>
                        <m:ctrlPr>
                          <a:rPr lang="en-US" altLang="zh-CN" sz="2000" i="1">
                            <a:solidFill>
                              <a:schemeClr val="tx1"/>
                            </a:solidFill>
                            <a:latin typeface="Cambria Math" panose="02040503050406030204" pitchFamily="18" charset="0"/>
                            <a:ea typeface="Cambria Math" panose="02040503050406030204" pitchFamily="18" charset="0"/>
                          </a:rPr>
                        </m:ctrlPr>
                      </m:fPr>
                      <m:num>
                        <m:r>
                          <a:rPr lang="en-US" altLang="zh-CN" sz="2000" i="1">
                            <a:solidFill>
                              <a:schemeClr val="tx1"/>
                            </a:solidFill>
                            <a:latin typeface="Cambria Math" panose="02040503050406030204" pitchFamily="18" charset="0"/>
                            <a:ea typeface="Cambria Math" panose="02040503050406030204" pitchFamily="18" charset="0"/>
                          </a:rPr>
                          <m:t>1</m:t>
                        </m:r>
                      </m:num>
                      <m:den>
                        <m:r>
                          <a:rPr lang="en-US" altLang="zh-CN" sz="2000" i="1">
                            <a:solidFill>
                              <a:schemeClr val="tx1"/>
                            </a:solidFill>
                            <a:latin typeface="Cambria Math" panose="02040503050406030204" pitchFamily="18" charset="0"/>
                            <a:ea typeface="Cambria Math" panose="02040503050406030204" pitchFamily="18" charset="0"/>
                          </a:rPr>
                          <m:t>2</m:t>
                        </m:r>
                      </m:den>
                    </m:f>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，从而证明定理适用任何</a:t>
                </a:r>
                <a14:m>
                  <m:oMath xmlns:m="http://schemas.openxmlformats.org/officeDocument/2006/math">
                    <m:r>
                      <a:rPr lang="en-US" altLang="zh-CN" sz="200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808239"/>
              </a:xfrm>
              <a:prstGeom prst="rect">
                <a:avLst/>
              </a:prstGeom>
              <a:blipFill>
                <a:blip r:embed="rId3"/>
                <a:stretch>
                  <a:fillRect l="-689" t="-253" r="-536"/>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grpSp>
        <p:nvGrpSpPr>
          <p:cNvPr id="24" name="组合 23">
            <a:extLst>
              <a:ext uri="{FF2B5EF4-FFF2-40B4-BE49-F238E27FC236}">
                <a16:creationId xmlns:a16="http://schemas.microsoft.com/office/drawing/2014/main" id="{186E2561-A19A-40DA-A9FB-7FE14218E66B}"/>
              </a:ext>
            </a:extLst>
          </p:cNvPr>
          <p:cNvGrpSpPr/>
          <p:nvPr/>
        </p:nvGrpSpPr>
        <p:grpSpPr>
          <a:xfrm>
            <a:off x="971600" y="1671806"/>
            <a:ext cx="7567368" cy="668685"/>
            <a:chOff x="965073" y="4788737"/>
            <a:chExt cx="7567368" cy="668685"/>
          </a:xfrm>
        </p:grpSpPr>
        <p:pic>
          <p:nvPicPr>
            <p:cNvPr id="25" name="图片 24">
              <a:extLst>
                <a:ext uri="{FF2B5EF4-FFF2-40B4-BE49-F238E27FC236}">
                  <a16:creationId xmlns:a16="http://schemas.microsoft.com/office/drawing/2014/main" id="{CAFD3C6D-FCEB-4A19-ABA1-D474BBD804BA}"/>
                </a:ext>
              </a:extLst>
            </p:cNvPr>
            <p:cNvPicPr>
              <a:picLocks noChangeAspect="1"/>
            </p:cNvPicPr>
            <p:nvPr/>
          </p:nvPicPr>
          <p:blipFill rotWithShape="1">
            <a:blip r:embed="rId4"/>
            <a:srcRect b="66561"/>
            <a:stretch/>
          </p:blipFill>
          <p:spPr>
            <a:xfrm>
              <a:off x="985558" y="4788737"/>
              <a:ext cx="5623583" cy="296447"/>
            </a:xfrm>
            <a:prstGeom prst="rect">
              <a:avLst/>
            </a:prstGeom>
          </p:spPr>
        </p:pic>
        <p:pic>
          <p:nvPicPr>
            <p:cNvPr id="26" name="图片 25">
              <a:extLst>
                <a:ext uri="{FF2B5EF4-FFF2-40B4-BE49-F238E27FC236}">
                  <a16:creationId xmlns:a16="http://schemas.microsoft.com/office/drawing/2014/main" id="{2979A262-D819-4066-A334-1450177B8656}"/>
                </a:ext>
              </a:extLst>
            </p:cNvPr>
            <p:cNvPicPr>
              <a:picLocks noChangeAspect="1"/>
            </p:cNvPicPr>
            <p:nvPr/>
          </p:nvPicPr>
          <p:blipFill rotWithShape="1">
            <a:blip r:embed="rId4"/>
            <a:srcRect l="49113" t="31299" b="37730"/>
            <a:stretch/>
          </p:blipFill>
          <p:spPr>
            <a:xfrm>
              <a:off x="965073" y="5159323"/>
              <a:ext cx="2861701" cy="274556"/>
            </a:xfrm>
            <a:prstGeom prst="rect">
              <a:avLst/>
            </a:prstGeom>
          </p:spPr>
        </p:pic>
        <p:pic>
          <p:nvPicPr>
            <p:cNvPr id="27" name="图片 26">
              <a:extLst>
                <a:ext uri="{FF2B5EF4-FFF2-40B4-BE49-F238E27FC236}">
                  <a16:creationId xmlns:a16="http://schemas.microsoft.com/office/drawing/2014/main" id="{D69EDB73-891B-4BD6-9848-8DD8E77AE2CC}"/>
                </a:ext>
              </a:extLst>
            </p:cNvPr>
            <p:cNvPicPr>
              <a:picLocks noChangeAspect="1"/>
            </p:cNvPicPr>
            <p:nvPr/>
          </p:nvPicPr>
          <p:blipFill rotWithShape="1">
            <a:blip r:embed="rId4"/>
            <a:srcRect t="30468" r="65680" b="37041"/>
            <a:stretch/>
          </p:blipFill>
          <p:spPr>
            <a:xfrm>
              <a:off x="6602435" y="4788737"/>
              <a:ext cx="1930006" cy="288031"/>
            </a:xfrm>
            <a:prstGeom prst="rect">
              <a:avLst/>
            </a:prstGeom>
          </p:spPr>
        </p:pic>
        <p:pic>
          <p:nvPicPr>
            <p:cNvPr id="28" name="图片 27">
              <a:extLst>
                <a:ext uri="{FF2B5EF4-FFF2-40B4-BE49-F238E27FC236}">
                  <a16:creationId xmlns:a16="http://schemas.microsoft.com/office/drawing/2014/main" id="{7F30AD94-914F-42AF-B61E-5525A535AD37}"/>
                </a:ext>
              </a:extLst>
            </p:cNvPr>
            <p:cNvPicPr>
              <a:picLocks noChangeAspect="1"/>
            </p:cNvPicPr>
            <p:nvPr/>
          </p:nvPicPr>
          <p:blipFill rotWithShape="1">
            <a:blip r:embed="rId4"/>
            <a:srcRect t="62520" r="65758" b="-972"/>
            <a:stretch/>
          </p:blipFill>
          <p:spPr>
            <a:xfrm>
              <a:off x="3861961" y="5116543"/>
              <a:ext cx="1925630" cy="340879"/>
            </a:xfrm>
            <a:prstGeom prst="rect">
              <a:avLst/>
            </a:prstGeom>
          </p:spPr>
        </p:pic>
      </p:grpSp>
      <p:sp>
        <p:nvSpPr>
          <p:cNvPr id="15" name="矩形 14">
            <a:extLst>
              <a:ext uri="{FF2B5EF4-FFF2-40B4-BE49-F238E27FC236}">
                <a16:creationId xmlns:a16="http://schemas.microsoft.com/office/drawing/2014/main" id="{200002F2-A908-4512-AB1D-01529BC3D387}"/>
              </a:ext>
            </a:extLst>
          </p:cNvPr>
          <p:cNvSpPr/>
          <p:nvPr/>
        </p:nvSpPr>
        <p:spPr>
          <a:xfrm>
            <a:off x="1576127" y="2043430"/>
            <a:ext cx="1501232" cy="262960"/>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1473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DDABF7C-FD12-4CEF-9F5C-61D5C7BFE5A7}"/>
                  </a:ext>
                </a:extLst>
              </p:cNvPr>
              <p:cNvSpPr txBox="1"/>
              <p:nvPr/>
            </p:nvSpPr>
            <p:spPr>
              <a:xfrm>
                <a:off x="7095324" y="3691865"/>
                <a:ext cx="1665523" cy="1246495"/>
              </a:xfrm>
              <a:prstGeom prst="rect">
                <a:avLst/>
              </a:prstGeom>
              <a:solidFill>
                <a:schemeClr val="bg1">
                  <a:lumMod val="95000"/>
                </a:schemeClr>
              </a:solidFill>
            </p:spPr>
            <p:txBody>
              <a:bodyPr wrap="square" rtlCol="0">
                <a:spAutoFit/>
              </a:bodyPr>
              <a:lstStyle/>
              <a:p>
                <a:pPr>
                  <a:spcAft>
                    <a:spcPts val="600"/>
                  </a:spcAft>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Right </a:t>
                </a:r>
              </a:p>
              <a:p>
                <a:pPr>
                  <a:spcAft>
                    <a:spcPts val="600"/>
                  </a:spcAft>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 linear classifier with decision boundary normal to the perturbation </a:t>
                </a:r>
                <a14:m>
                  <m:oMath xmlns:m="http://schemas.openxmlformats.org/officeDocument/2006/math">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𝛿</m:t>
                    </m:r>
                  </m:oMath>
                </a14:m>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0DDABF7C-FD12-4CEF-9F5C-61D5C7BFE5A7}"/>
                  </a:ext>
                </a:extLst>
              </p:cNvPr>
              <p:cNvSpPr txBox="1">
                <a:spLocks noRot="1" noChangeAspect="1" noMove="1" noResize="1" noEditPoints="1" noAdjustHandles="1" noChangeArrowheads="1" noChangeShapeType="1" noTextEdit="1"/>
              </p:cNvSpPr>
              <p:nvPr/>
            </p:nvSpPr>
            <p:spPr>
              <a:xfrm>
                <a:off x="7095324" y="3691865"/>
                <a:ext cx="1665523" cy="1246495"/>
              </a:xfrm>
              <a:prstGeom prst="rect">
                <a:avLst/>
              </a:prstGeom>
              <a:blipFill>
                <a:blip r:embed="rId3"/>
                <a:stretch>
                  <a:fillRect l="-1099" t="-980" b="-4412"/>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42</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78000" y="610704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3</a:t>
            </a:r>
            <a:endParaRPr lang="zh-CN" altLang="en-US" dirty="0"/>
          </a:p>
        </p:txBody>
      </p:sp>
      <p:pic>
        <p:nvPicPr>
          <p:cNvPr id="19" name="图片 18">
            <a:extLst>
              <a:ext uri="{FF2B5EF4-FFF2-40B4-BE49-F238E27FC236}">
                <a16:creationId xmlns:a16="http://schemas.microsoft.com/office/drawing/2014/main" id="{DA5C717A-2484-4E67-BAF3-548AD041048D}"/>
              </a:ext>
            </a:extLst>
          </p:cNvPr>
          <p:cNvPicPr>
            <a:picLocks noChangeAspect="1"/>
          </p:cNvPicPr>
          <p:nvPr/>
        </p:nvPicPr>
        <p:blipFill>
          <a:blip r:embed="rId4"/>
          <a:stretch>
            <a:fillRect/>
          </a:stretch>
        </p:blipFill>
        <p:spPr>
          <a:xfrm>
            <a:off x="2118368" y="3715223"/>
            <a:ext cx="4879781" cy="2369792"/>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9D713E7-3F93-4C37-BB66-7CBA2EE9B1CF}"/>
                  </a:ext>
                </a:extLst>
              </p:cNvPr>
              <p:cNvSpPr txBox="1"/>
              <p:nvPr/>
            </p:nvSpPr>
            <p:spPr>
              <a:xfrm>
                <a:off x="564617" y="1574790"/>
                <a:ext cx="7967823" cy="2159181"/>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Illustration of </a:t>
                </a:r>
                <a14:m>
                  <m:oMath xmlns:m="http://schemas.openxmlformats.org/officeDocument/2006/math">
                    <m:sSup>
                      <m:sSupPr>
                        <m:ctrlP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𝑓</m:t>
                        </m:r>
                      </m:e>
                      <m:sup>
                        <m:r>
                          <a:rPr lang="en-US" altLang="zh-CN" sz="20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sup>
                    </m:sSup>
                  </m:oMath>
                </a14:m>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in two dimensions.</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concentric circles are the density contours of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and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𝛿</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Out of all base classifiers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𝑓</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which classify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as </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𝐴</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(blue) with probability</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bar>
                      <m:barPr>
                        <m:ctrlPr>
                          <a:rPr lang="en-US" altLang="zh-CN" sz="2000" i="1" dirty="0" smtClean="0">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the</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“worst-case” </a:t>
                </a:r>
                <a14:m>
                  <m:oMath xmlns:m="http://schemas.openxmlformats.org/officeDocument/2006/math">
                    <m:sSup>
                      <m:sSupPr>
                        <m:ctrlPr>
                          <a:rPr lang="en-US" altLang="zh-CN" sz="20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𝑓</m:t>
                        </m:r>
                      </m:e>
                      <m:sup>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sup>
                    </m:sSup>
                  </m:oMath>
                </a14:m>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is the classifier which classifies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𝛿</m:t>
                    </m:r>
                    <m:r>
                      <a:rPr lang="zh-CN" altLang="en-US" sz="2000" i="1" dirty="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as </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𝐴</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with minimal probability.</a:t>
                </a:r>
              </a:p>
            </p:txBody>
          </p:sp>
        </mc:Choice>
        <mc:Fallback xmlns="">
          <p:sp>
            <p:nvSpPr>
              <p:cNvPr id="21" name="文本框 20">
                <a:extLst>
                  <a:ext uri="{FF2B5EF4-FFF2-40B4-BE49-F238E27FC236}">
                    <a16:creationId xmlns:a16="http://schemas.microsoft.com/office/drawing/2014/main" id="{19D713E7-3F93-4C37-BB66-7CBA2EE9B1CF}"/>
                  </a:ext>
                </a:extLst>
              </p:cNvPr>
              <p:cNvSpPr txBox="1">
                <a:spLocks noRot="1" noChangeAspect="1" noMove="1" noResize="1" noEditPoints="1" noAdjustHandles="1" noChangeArrowheads="1" noChangeShapeType="1" noTextEdit="1"/>
              </p:cNvSpPr>
              <p:nvPr/>
            </p:nvSpPr>
            <p:spPr>
              <a:xfrm>
                <a:off x="564617" y="1574790"/>
                <a:ext cx="7967823" cy="2159181"/>
              </a:xfrm>
              <a:prstGeom prst="rect">
                <a:avLst/>
              </a:prstGeom>
              <a:blipFill>
                <a:blip r:embed="rId5"/>
                <a:stretch>
                  <a:fillRect l="-689" t="-1408" b="-3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223F7D3-5596-4417-A7D5-0989776E2E31}"/>
                  </a:ext>
                </a:extLst>
              </p:cNvPr>
              <p:cNvSpPr/>
              <p:nvPr/>
            </p:nvSpPr>
            <p:spPr>
              <a:xfrm>
                <a:off x="2339752" y="5527118"/>
                <a:ext cx="1274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en-US" dirty="0">
                  <a:solidFill>
                    <a:srgbClr val="FFFF00"/>
                  </a:solidFill>
                </a:endParaRPr>
              </a:p>
            </p:txBody>
          </p:sp>
        </mc:Choice>
        <mc:Fallback xmlns="">
          <p:sp>
            <p:nvSpPr>
              <p:cNvPr id="6" name="矩形 5">
                <a:extLst>
                  <a:ext uri="{FF2B5EF4-FFF2-40B4-BE49-F238E27FC236}">
                    <a16:creationId xmlns:a16="http://schemas.microsoft.com/office/drawing/2014/main" id="{8223F7D3-5596-4417-A7D5-0989776E2E31}"/>
                  </a:ext>
                </a:extLst>
              </p:cNvPr>
              <p:cNvSpPr>
                <a:spLocks noRot="1" noChangeAspect="1" noMove="1" noResize="1" noEditPoints="1" noAdjustHandles="1" noChangeArrowheads="1" noChangeShapeType="1" noTextEdit="1"/>
              </p:cNvSpPr>
              <p:nvPr/>
            </p:nvSpPr>
            <p:spPr>
              <a:xfrm>
                <a:off x="2339752" y="5527118"/>
                <a:ext cx="1274451" cy="369332"/>
              </a:xfrm>
              <a:prstGeom prst="rect">
                <a:avLst/>
              </a:prstGeom>
              <a:blipFill>
                <a:blip r:embed="rId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8B30011-0F5F-412B-B043-E3539B0F8454}"/>
                  </a:ext>
                </a:extLst>
              </p:cNvPr>
              <p:cNvSpPr/>
              <p:nvPr/>
            </p:nvSpPr>
            <p:spPr>
              <a:xfrm>
                <a:off x="2798531" y="3916373"/>
                <a:ext cx="16313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𝛿</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solidFill>
                    <a:srgbClr val="FFFF00"/>
                  </a:solidFill>
                </a:endParaRPr>
              </a:p>
            </p:txBody>
          </p:sp>
        </mc:Choice>
        <mc:Fallback xmlns="">
          <p:sp>
            <p:nvSpPr>
              <p:cNvPr id="7" name="矩形 6">
                <a:extLst>
                  <a:ext uri="{FF2B5EF4-FFF2-40B4-BE49-F238E27FC236}">
                    <a16:creationId xmlns:a16="http://schemas.microsoft.com/office/drawing/2014/main" id="{18B30011-0F5F-412B-B043-E3539B0F8454}"/>
                  </a:ext>
                </a:extLst>
              </p:cNvPr>
              <p:cNvSpPr>
                <a:spLocks noRot="1" noChangeAspect="1" noMove="1" noResize="1" noEditPoints="1" noAdjustHandles="1" noChangeArrowheads="1" noChangeShapeType="1" noTextEdit="1"/>
              </p:cNvSpPr>
              <p:nvPr/>
            </p:nvSpPr>
            <p:spPr>
              <a:xfrm>
                <a:off x="2798531" y="3916373"/>
                <a:ext cx="1631344" cy="369332"/>
              </a:xfrm>
              <a:prstGeom prst="rect">
                <a:avLst/>
              </a:prstGeom>
              <a:blipFill>
                <a:blip r:embed="rId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A2E283A-C371-4BC6-A7C8-985DC2CAC997}"/>
                  </a:ext>
                </a:extLst>
              </p:cNvPr>
              <p:cNvSpPr/>
              <p:nvPr/>
            </p:nvSpPr>
            <p:spPr>
              <a:xfrm>
                <a:off x="4860032" y="5526383"/>
                <a:ext cx="1274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en-US" dirty="0">
                  <a:solidFill>
                    <a:srgbClr val="FFFF00"/>
                  </a:solidFill>
                </a:endParaRPr>
              </a:p>
            </p:txBody>
          </p:sp>
        </mc:Choice>
        <mc:Fallback xmlns="">
          <p:sp>
            <p:nvSpPr>
              <p:cNvPr id="16" name="矩形 15">
                <a:extLst>
                  <a:ext uri="{FF2B5EF4-FFF2-40B4-BE49-F238E27FC236}">
                    <a16:creationId xmlns:a16="http://schemas.microsoft.com/office/drawing/2014/main" id="{7A2E283A-C371-4BC6-A7C8-985DC2CAC997}"/>
                  </a:ext>
                </a:extLst>
              </p:cNvPr>
              <p:cNvSpPr>
                <a:spLocks noRot="1" noChangeAspect="1" noMove="1" noResize="1" noEditPoints="1" noAdjustHandles="1" noChangeArrowheads="1" noChangeShapeType="1" noTextEdit="1"/>
              </p:cNvSpPr>
              <p:nvPr/>
            </p:nvSpPr>
            <p:spPr>
              <a:xfrm>
                <a:off x="4860032" y="5526383"/>
                <a:ext cx="1274451" cy="369332"/>
              </a:xfrm>
              <a:prstGeom prst="rect">
                <a:avLst/>
              </a:prstGeom>
              <a:blipFill>
                <a:blip r:embed="rId8"/>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52B16A1-3EC6-4E71-B1E3-04D61BC2BA92}"/>
                  </a:ext>
                </a:extLst>
              </p:cNvPr>
              <p:cNvSpPr/>
              <p:nvPr/>
            </p:nvSpPr>
            <p:spPr>
              <a:xfrm>
                <a:off x="5318811" y="3915638"/>
                <a:ext cx="16313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𝛿</m:t>
                      </m:r>
                      <m:r>
                        <a:rPr lang="en-US" altLang="zh-CN" i="1" dirty="0" smtClean="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i="1" dirty="0">
                          <a:solidFill>
                            <a:srgbClr val="FFFF00"/>
                          </a:solidFill>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solidFill>
                    <a:srgbClr val="FFFF00"/>
                  </a:solidFill>
                </a:endParaRPr>
              </a:p>
            </p:txBody>
          </p:sp>
        </mc:Choice>
        <mc:Fallback xmlns="">
          <p:sp>
            <p:nvSpPr>
              <p:cNvPr id="17" name="矩形 16">
                <a:extLst>
                  <a:ext uri="{FF2B5EF4-FFF2-40B4-BE49-F238E27FC236}">
                    <a16:creationId xmlns:a16="http://schemas.microsoft.com/office/drawing/2014/main" id="{E52B16A1-3EC6-4E71-B1E3-04D61BC2BA92}"/>
                  </a:ext>
                </a:extLst>
              </p:cNvPr>
              <p:cNvSpPr>
                <a:spLocks noRot="1" noChangeAspect="1" noMove="1" noResize="1" noEditPoints="1" noAdjustHandles="1" noChangeArrowheads="1" noChangeShapeType="1" noTextEdit="1"/>
              </p:cNvSpPr>
              <p:nvPr/>
            </p:nvSpPr>
            <p:spPr>
              <a:xfrm>
                <a:off x="5318811" y="3915638"/>
                <a:ext cx="1631344" cy="369332"/>
              </a:xfrm>
              <a:prstGeom prst="rect">
                <a:avLst/>
              </a:prstGeom>
              <a:blipFill>
                <a:blip r:embed="rId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E9134A5-989A-43A8-BE0B-B15A1B331419}"/>
                  </a:ext>
                </a:extLst>
              </p:cNvPr>
              <p:cNvSpPr/>
              <p:nvPr/>
            </p:nvSpPr>
            <p:spPr>
              <a:xfrm>
                <a:off x="2093654" y="3736399"/>
                <a:ext cx="454483" cy="369332"/>
              </a:xfrm>
              <a:prstGeom prst="rect">
                <a:avLst/>
              </a:prstGeom>
            </p:spPr>
            <p:txBody>
              <a:bodyPr wrap="none">
                <a:spAutoFit/>
              </a:bodyPr>
              <a:lstStyle/>
              <a:p>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𝐴</m:t>
                        </m:r>
                      </m:sub>
                    </m:sSub>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dirty="0"/>
              </a:p>
            </p:txBody>
          </p:sp>
        </mc:Choice>
        <mc:Fallback xmlns="">
          <p:sp>
            <p:nvSpPr>
              <p:cNvPr id="8" name="矩形 7">
                <a:extLst>
                  <a:ext uri="{FF2B5EF4-FFF2-40B4-BE49-F238E27FC236}">
                    <a16:creationId xmlns:a16="http://schemas.microsoft.com/office/drawing/2014/main" id="{3E9134A5-989A-43A8-BE0B-B15A1B331419}"/>
                  </a:ext>
                </a:extLst>
              </p:cNvPr>
              <p:cNvSpPr>
                <a:spLocks noRot="1" noChangeAspect="1" noMove="1" noResize="1" noEditPoints="1" noAdjustHandles="1" noChangeArrowheads="1" noChangeShapeType="1" noTextEdit="1"/>
              </p:cNvSpPr>
              <p:nvPr/>
            </p:nvSpPr>
            <p:spPr>
              <a:xfrm>
                <a:off x="2093654" y="3736399"/>
                <a:ext cx="454483"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F3CA0F1E-5DB0-4059-B1C0-50C756D81E1E}"/>
                  </a:ext>
                </a:extLst>
              </p:cNvPr>
              <p:cNvSpPr/>
              <p:nvPr/>
            </p:nvSpPr>
            <p:spPr>
              <a:xfrm>
                <a:off x="4621573" y="3751868"/>
                <a:ext cx="454483" cy="369332"/>
              </a:xfrm>
              <a:prstGeom prst="rect">
                <a:avLst/>
              </a:prstGeom>
            </p:spPr>
            <p:txBody>
              <a:bodyPr wrap="none">
                <a:spAutoFit/>
              </a:bodyPr>
              <a:lstStyle/>
              <a:p>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i="1" dirty="0">
                            <a:latin typeface="Cambria Math" panose="02040503050406030204" pitchFamily="18" charset="0"/>
                            <a:ea typeface="微软雅黑" panose="020B0503020204020204" pitchFamily="34" charset="-122"/>
                            <a:cs typeface="Times New Roman" panose="02020603050405020304" pitchFamily="18" charset="0"/>
                          </a:rPr>
                          <m:t>𝐴</m:t>
                        </m:r>
                      </m:sub>
                    </m:sSub>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dirty="0"/>
              </a:p>
            </p:txBody>
          </p:sp>
        </mc:Choice>
        <mc:Fallback xmlns="">
          <p:sp>
            <p:nvSpPr>
              <p:cNvPr id="18" name="矩形 17">
                <a:extLst>
                  <a:ext uri="{FF2B5EF4-FFF2-40B4-BE49-F238E27FC236}">
                    <a16:creationId xmlns:a16="http://schemas.microsoft.com/office/drawing/2014/main" id="{F3CA0F1E-5DB0-4059-B1C0-50C756D81E1E}"/>
                  </a:ext>
                </a:extLst>
              </p:cNvPr>
              <p:cNvSpPr>
                <a:spLocks noRot="1" noChangeAspect="1" noMove="1" noResize="1" noEditPoints="1" noAdjustHandles="1" noChangeArrowheads="1" noChangeShapeType="1" noTextEdit="1"/>
              </p:cNvSpPr>
              <p:nvPr/>
            </p:nvSpPr>
            <p:spPr>
              <a:xfrm>
                <a:off x="4621573" y="3751868"/>
                <a:ext cx="454483" cy="369332"/>
              </a:xfrm>
              <a:prstGeom prst="rect">
                <a:avLst/>
              </a:prstGeom>
              <a:blipFill>
                <a:blip r:embed="rId11"/>
                <a:stretch>
                  <a:fillRect/>
                </a:stretch>
              </a:blipFill>
            </p:spPr>
            <p:txBody>
              <a:bodyPr/>
              <a:lstStyle/>
              <a:p>
                <a:r>
                  <a:rPr lang="zh-CN" altLang="en-US">
                    <a:noFill/>
                  </a:rPr>
                  <a:t> </a:t>
                </a:r>
              </a:p>
            </p:txBody>
          </p:sp>
        </mc:Fallback>
      </mc:AlternateContent>
      <p:cxnSp>
        <p:nvCxnSpPr>
          <p:cNvPr id="12" name="直接连接符 11">
            <a:extLst>
              <a:ext uri="{FF2B5EF4-FFF2-40B4-BE49-F238E27FC236}">
                <a16:creationId xmlns:a16="http://schemas.microsoft.com/office/drawing/2014/main" id="{85C5AD83-2BDC-4973-8684-DCE3779A2A1C}"/>
              </a:ext>
            </a:extLst>
          </p:cNvPr>
          <p:cNvCxnSpPr/>
          <p:nvPr/>
        </p:nvCxnSpPr>
        <p:spPr>
          <a:xfrm flipV="1">
            <a:off x="5522393" y="4614469"/>
            <a:ext cx="576064" cy="576064"/>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A21D1915-71E1-4208-BD5F-260C605B644F}"/>
              </a:ext>
            </a:extLst>
          </p:cNvPr>
          <p:cNvSpPr/>
          <p:nvPr/>
        </p:nvSpPr>
        <p:spPr bwMode="auto">
          <a:xfrm>
            <a:off x="564616" y="1055920"/>
            <a:ext cx="2207183"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b="0" i="0" u="none" strike="noStrike" cap="none" normalizeH="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Radius (binary case)</a:t>
            </a:r>
          </a:p>
        </p:txBody>
      </p:sp>
    </p:spTree>
    <p:extLst>
      <p:ext uri="{BB962C8B-B14F-4D97-AF65-F5344CB8AC3E}">
        <p14:creationId xmlns:p14="http://schemas.microsoft.com/office/powerpoint/2010/main" val="2938174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29CC62-C0CC-4281-A96B-F3CBF484FE4A}"/>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43</a:t>
            </a:fld>
            <a:endParaRPr lang="en-US" altLang="zh-CN" b="0" dirty="0"/>
          </a:p>
        </p:txBody>
      </p:sp>
      <p:sp>
        <p:nvSpPr>
          <p:cNvPr id="3" name="Rectangle 3">
            <a:extLst>
              <a:ext uri="{FF2B5EF4-FFF2-40B4-BE49-F238E27FC236}">
                <a16:creationId xmlns:a16="http://schemas.microsoft.com/office/drawing/2014/main" id="{E354F97B-FBFE-4BBA-AB6E-A72230993CB7}"/>
              </a:ext>
            </a:extLst>
          </p:cNvPr>
          <p:cNvSpPr>
            <a:spLocks noChangeArrowheads="1"/>
          </p:cNvSpPr>
          <p:nvPr/>
        </p:nvSpPr>
        <p:spPr bwMode="auto">
          <a:xfrm>
            <a:off x="512410" y="2151807"/>
            <a:ext cx="8119181"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lvl="0" indent="-342900" algn="ctr" defTabSz="914400">
              <a:lnSpc>
                <a:spcPct val="90000"/>
              </a:lnSpc>
              <a:spcBef>
                <a:spcPct val="20000"/>
              </a:spcBef>
              <a:buClr>
                <a:srgbClr val="66FFFF"/>
              </a:buClr>
              <a:defRPr/>
            </a:pPr>
            <a:r>
              <a:rPr lang="en-US" altLang="zh-CN" sz="3600" b="1" dirty="0">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Preliminary in Randomized Smoothing</a:t>
            </a:r>
          </a:p>
        </p:txBody>
      </p:sp>
    </p:spTree>
    <p:extLst>
      <p:ext uri="{BB962C8B-B14F-4D97-AF65-F5344CB8AC3E}">
        <p14:creationId xmlns:p14="http://schemas.microsoft.com/office/powerpoint/2010/main" val="846033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Monte Carlo method - Wikipedia">
            <a:extLst>
              <a:ext uri="{FF2B5EF4-FFF2-40B4-BE49-F238E27FC236}">
                <a16:creationId xmlns:a16="http://schemas.microsoft.com/office/drawing/2014/main" id="{9F228944-5B53-4572-BF21-15A1C305162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76789" y="237552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miro.medium.com/max/1400/1*D3cackc27gSRjS2LrjYKzQ.jpeg">
            <a:extLst>
              <a:ext uri="{FF2B5EF4-FFF2-40B4-BE49-F238E27FC236}">
                <a16:creationId xmlns:a16="http://schemas.microsoft.com/office/drawing/2014/main" id="{7BD036F4-7AC6-4699-B36A-FEFE86F512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4942" y="4744190"/>
            <a:ext cx="2409330" cy="182030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44</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Preliminary </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527484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Monte Carlo method</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A computational algorithm that rely on repeated random sampling to obtain numerical results.</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Example 1 </a:t>
                </a:r>
              </a:p>
              <a:p>
                <a:pPr marL="342000" indent="-342000">
                  <a:spcAft>
                    <a:spcPts val="600"/>
                  </a:spcAft>
                </a:pPr>
                <a:r>
                  <a:rPr lang="en-US" altLang="zh-CN" sz="2000" dirty="0">
                    <a:latin typeface="Times New Roman" panose="02020603050405020304" pitchFamily="18" charset="0"/>
                    <a:ea typeface="微软雅黑" panose="020B0503020204020204" pitchFamily="34" charset="-122"/>
                  </a:rPr>
                  <a:t>	Use a Monte Carlo method to </a:t>
                </a:r>
                <a:r>
                  <a:rPr lang="en-US" altLang="zh-CN" sz="2000" dirty="0">
                    <a:solidFill>
                      <a:srgbClr val="C00000"/>
                    </a:solidFill>
                    <a:latin typeface="Times New Roman" panose="02020603050405020304" pitchFamily="18" charset="0"/>
                    <a:ea typeface="微软雅黑" panose="020B0503020204020204" pitchFamily="34" charset="-122"/>
                  </a:rPr>
                  <a:t>evaluate the value of π</a:t>
                </a:r>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Arial" panose="020B0604020202020204" pitchFamily="34" charset="0"/>
                  <a:buChar char="•"/>
                </a:pPr>
                <a14:m>
                  <m:oMath xmlns:m="http://schemas.openxmlformats.org/officeDocument/2006/math">
                    <m:sSub>
                      <m:sSubPr>
                        <m:ctrlPr>
                          <a:rPr lang="en-US" altLang="zh-CN" sz="2000" i="1" dirty="0" smtClean="0">
                            <a:latin typeface="Cambria Math" panose="02040503050406030204" pitchFamily="18" charset="0"/>
                            <a:ea typeface="微软雅黑" panose="020B0503020204020204" pitchFamily="34" charset="-122"/>
                          </a:rPr>
                        </m:ctrlPr>
                      </m:sSubPr>
                      <m:e>
                        <m:r>
                          <a:rPr lang="en-US" altLang="zh-CN" sz="2000" i="1" dirty="0" smtClean="0">
                            <a:latin typeface="Cambria Math" panose="02040503050406030204" pitchFamily="18" charset="0"/>
                            <a:ea typeface="微软雅黑" panose="020B0503020204020204" pitchFamily="34" charset="-122"/>
                          </a:rPr>
                          <m:t>𝑆</m:t>
                        </m:r>
                      </m:e>
                      <m:sub>
                        <m:f>
                          <m:fPr>
                            <m:ctrlPr>
                              <a:rPr lang="en-US" altLang="zh-CN" sz="2000" b="0" i="1" dirty="0" smtClean="0">
                                <a:latin typeface="Cambria Math" panose="02040503050406030204" pitchFamily="18" charset="0"/>
                                <a:ea typeface="微软雅黑" panose="020B0503020204020204" pitchFamily="34" charset="-122"/>
                              </a:rPr>
                            </m:ctrlPr>
                          </m:fPr>
                          <m:num>
                            <m:r>
                              <a:rPr lang="en-US" altLang="zh-CN" sz="2000" b="0" i="1" dirty="0" smtClean="0">
                                <a:latin typeface="Cambria Math" panose="02040503050406030204" pitchFamily="18" charset="0"/>
                                <a:ea typeface="微软雅黑" panose="020B0503020204020204" pitchFamily="34" charset="-122"/>
                              </a:rPr>
                              <m:t>1</m:t>
                            </m:r>
                          </m:num>
                          <m:den>
                            <m:r>
                              <a:rPr lang="en-US" altLang="zh-CN" sz="2000" b="0" i="1" dirty="0" smtClean="0">
                                <a:latin typeface="Cambria Math" panose="02040503050406030204" pitchFamily="18" charset="0"/>
                                <a:ea typeface="微软雅黑" panose="020B0503020204020204" pitchFamily="34" charset="-122"/>
                              </a:rPr>
                              <m:t>4</m:t>
                            </m:r>
                          </m:den>
                        </m:f>
                        <m:r>
                          <a:rPr lang="en-US" altLang="zh-CN" sz="2000" i="1" dirty="0" smtClean="0">
                            <a:latin typeface="Cambria Math" panose="02040503050406030204" pitchFamily="18" charset="0"/>
                            <a:ea typeface="微软雅黑" panose="020B0503020204020204" pitchFamily="34" charset="-122"/>
                          </a:rPr>
                          <m:t>𝑐𝑖𝑟𝑐𝑙𝑒</m:t>
                        </m:r>
                      </m:sub>
                    </m:sSub>
                    <m:r>
                      <a:rPr lang="en-US" altLang="zh-CN" sz="2000" b="0" i="1" dirty="0" smtClean="0">
                        <a:latin typeface="Cambria Math" panose="02040503050406030204" pitchFamily="18" charset="0"/>
                        <a:ea typeface="微软雅黑" panose="020B0503020204020204" pitchFamily="34" charset="-122"/>
                      </a:rPr>
                      <m:t>=</m:t>
                    </m:r>
                    <m:f>
                      <m:fPr>
                        <m:ctrlPr>
                          <a:rPr lang="en-US" altLang="zh-CN" sz="2000" b="0" i="1" dirty="0" smtClean="0">
                            <a:latin typeface="Cambria Math" panose="02040503050406030204" pitchFamily="18" charset="0"/>
                            <a:ea typeface="微软雅黑" panose="020B0503020204020204" pitchFamily="34" charset="-122"/>
                          </a:rPr>
                        </m:ctrlPr>
                      </m:fPr>
                      <m:num>
                        <m:r>
                          <a:rPr lang="en-US" altLang="zh-CN" sz="2000" b="0" i="1" dirty="0" smtClean="0">
                            <a:latin typeface="Cambria Math" panose="02040503050406030204" pitchFamily="18" charset="0"/>
                            <a:ea typeface="微软雅黑" panose="020B0503020204020204" pitchFamily="34" charset="-122"/>
                          </a:rPr>
                          <m:t>1</m:t>
                        </m:r>
                      </m:num>
                      <m:den>
                        <m:r>
                          <a:rPr lang="en-US" altLang="zh-CN" sz="2000" b="0" i="1" dirty="0" smtClean="0">
                            <a:latin typeface="Cambria Math" panose="02040503050406030204" pitchFamily="18" charset="0"/>
                            <a:ea typeface="微软雅黑" panose="020B0503020204020204" pitchFamily="34" charset="-122"/>
                          </a:rPr>
                          <m:t>4</m:t>
                        </m:r>
                      </m:den>
                    </m:f>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𝜋</m:t>
                    </m:r>
                    <m:r>
                      <a:rPr lang="en-US" altLang="zh-CN" sz="2000" b="0" i="1" dirty="0" smtClean="0">
                        <a:latin typeface="Cambria Math" panose="02040503050406030204" pitchFamily="18" charset="0"/>
                        <a:ea typeface="Cambria Math" panose="02040503050406030204" pitchFamily="18" charset="0"/>
                      </a:rPr>
                      <m:t>∙</m:t>
                    </m:r>
                    <m:sSup>
                      <m:sSupPr>
                        <m:ctrlPr>
                          <a:rPr lang="en-US" altLang="zh-CN" sz="2000" b="0" i="1" dirty="0" smtClean="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1</m:t>
                        </m:r>
                      </m:e>
                      <m:sup>
                        <m:r>
                          <a:rPr lang="en-US" altLang="zh-CN" sz="2000" b="0" i="1" dirty="0" smtClean="0">
                            <a:latin typeface="Cambria Math" panose="02040503050406030204" pitchFamily="18" charset="0"/>
                            <a:ea typeface="Cambria Math" panose="02040503050406030204" pitchFamily="18" charset="0"/>
                          </a:rPr>
                          <m:t>2</m:t>
                        </m:r>
                      </m:sup>
                    </m:sSup>
                    <m:r>
                      <a:rPr lang="en-US" altLang="zh-CN" sz="2000" b="0" i="1" dirty="0" smtClean="0">
                        <a:latin typeface="Cambria Math" panose="02040503050406030204" pitchFamily="18" charset="0"/>
                        <a:ea typeface="Cambria Math" panose="02040503050406030204" pitchFamily="18" charset="0"/>
                      </a:rPr>
                      <m:t>=</m:t>
                    </m:r>
                    <m:f>
                      <m:fPr>
                        <m:ctrlPr>
                          <a:rPr lang="en-US" altLang="zh-CN" sz="2000" b="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𝑁</m:t>
                        </m:r>
                        <m:d>
                          <m:dPr>
                            <m:ctrlPr>
                              <a:rPr lang="en-US" altLang="zh-CN" sz="2000" b="0" i="1" dirty="0" smtClean="0">
                                <a:latin typeface="Cambria Math" panose="02040503050406030204" pitchFamily="18" charset="0"/>
                                <a:ea typeface="Cambria Math" panose="02040503050406030204" pitchFamily="18" charset="0"/>
                              </a:rPr>
                            </m:ctrlPr>
                          </m:dPr>
                          <m:e>
                            <m:r>
                              <a:rPr lang="en-US" altLang="zh-CN" sz="2000" b="0" i="1" dirty="0" smtClean="0">
                                <a:latin typeface="Cambria Math" panose="02040503050406030204" pitchFamily="18" charset="0"/>
                                <a:ea typeface="Cambria Math" panose="02040503050406030204" pitchFamily="18" charset="0"/>
                              </a:rPr>
                              <m:t>𝑟𝑒𝑑</m:t>
                            </m:r>
                          </m:e>
                        </m:d>
                      </m:num>
                      <m:den>
                        <m:r>
                          <a:rPr lang="en-US" altLang="zh-CN" sz="2000" i="1" dirty="0">
                            <a:latin typeface="Cambria Math" panose="02040503050406030204" pitchFamily="18" charset="0"/>
                            <a:ea typeface="Cambria Math" panose="02040503050406030204" pitchFamily="18" charset="0"/>
                          </a:rPr>
                          <m:t>𝑁</m:t>
                        </m:r>
                        <m:d>
                          <m:dPr>
                            <m:ctrlPr>
                              <a:rPr lang="en-US" altLang="zh-CN" sz="2000" i="1" dirty="0">
                                <a:latin typeface="Cambria Math" panose="02040503050406030204" pitchFamily="18" charset="0"/>
                                <a:ea typeface="Cambria Math" panose="02040503050406030204" pitchFamily="18" charset="0"/>
                              </a:rPr>
                            </m:ctrlPr>
                          </m:dPr>
                          <m:e>
                            <m:r>
                              <a:rPr lang="en-US" altLang="zh-CN" sz="2000" i="1" dirty="0">
                                <a:latin typeface="Cambria Math" panose="02040503050406030204" pitchFamily="18" charset="0"/>
                                <a:ea typeface="Cambria Math" panose="02040503050406030204" pitchFamily="18" charset="0"/>
                              </a:rPr>
                              <m:t>𝑟𝑒𝑑</m:t>
                            </m:r>
                          </m:e>
                        </m:d>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𝑁</m:t>
                        </m:r>
                        <m:d>
                          <m:dPr>
                            <m:ctrlPr>
                              <a:rPr lang="en-US" altLang="zh-CN" sz="2000" b="0" i="1" dirty="0" smtClean="0">
                                <a:latin typeface="Cambria Math" panose="02040503050406030204" pitchFamily="18" charset="0"/>
                                <a:ea typeface="Cambria Math" panose="02040503050406030204" pitchFamily="18" charset="0"/>
                              </a:rPr>
                            </m:ctrlPr>
                          </m:dPr>
                          <m:e>
                            <m:r>
                              <a:rPr lang="en-US" altLang="zh-CN" sz="2000" b="0" i="1" dirty="0" smtClean="0">
                                <a:latin typeface="Cambria Math" panose="02040503050406030204" pitchFamily="18" charset="0"/>
                                <a:ea typeface="Cambria Math" panose="02040503050406030204" pitchFamily="18" charset="0"/>
                              </a:rPr>
                              <m:t>𝑏𝑙𝑢𝑒</m:t>
                            </m:r>
                          </m:e>
                        </m:d>
                      </m:den>
                    </m:f>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Example 2 </a:t>
                </a:r>
              </a:p>
              <a:p>
                <a:pPr marL="342000" indent="-342000">
                  <a:spcAft>
                    <a:spcPts val="600"/>
                  </a:spcAft>
                </a:pPr>
                <a:r>
                  <a:rPr lang="en-US" altLang="zh-CN" sz="2000" dirty="0">
                    <a:latin typeface="Times New Roman" panose="02020603050405020304" pitchFamily="18" charset="0"/>
                    <a:ea typeface="微软雅黑" panose="020B0503020204020204" pitchFamily="34" charset="-122"/>
                  </a:rPr>
                  <a:t>	Use a </a:t>
                </a:r>
                <a:r>
                  <a:rPr lang="en-US" altLang="zh-CN" sz="2000" dirty="0">
                    <a:solidFill>
                      <a:schemeClr val="tx1"/>
                    </a:solidFill>
                    <a:latin typeface="Times New Roman" panose="02020603050405020304" pitchFamily="18" charset="0"/>
                    <a:ea typeface="微软雅黑" panose="020B0503020204020204" pitchFamily="34" charset="-122"/>
                  </a:rPr>
                  <a:t>Monte Carlo method to </a:t>
                </a:r>
                <a:r>
                  <a:rPr lang="en-US" altLang="zh-CN" sz="2000" dirty="0">
                    <a:solidFill>
                      <a:srgbClr val="C00000"/>
                    </a:solidFill>
                    <a:latin typeface="Times New Roman" panose="02020603050405020304" pitchFamily="18" charset="0"/>
                    <a:ea typeface="微软雅黑" panose="020B0503020204020204" pitchFamily="34" charset="-122"/>
                  </a:rPr>
                  <a:t>evaluate </a:t>
                </a:r>
                <a14:m>
                  <m:oMath xmlns:m="http://schemas.openxmlformats.org/officeDocument/2006/math">
                    <m:r>
                      <m:rPr>
                        <m:sty m:val="p"/>
                      </m:rPr>
                      <a:rPr lang="en-US" altLang="zh-CN" sz="2000" b="0" i="0" smtClean="0">
                        <a:solidFill>
                          <a:srgbClr val="C00000"/>
                        </a:solidFill>
                        <a:latin typeface="Cambria Math" panose="02040503050406030204" pitchFamily="18" charset="0"/>
                        <a:ea typeface="微软雅黑" panose="020B0503020204020204" pitchFamily="34" charset="-122"/>
                      </a:rPr>
                      <m:t>F</m:t>
                    </m:r>
                    <m:r>
                      <a:rPr lang="en-US" altLang="zh-CN" sz="2000" b="0" i="0" smtClean="0">
                        <a:solidFill>
                          <a:srgbClr val="C00000"/>
                        </a:solidFill>
                        <a:latin typeface="Cambria Math" panose="02040503050406030204" pitchFamily="18" charset="0"/>
                        <a:ea typeface="微软雅黑" panose="020B0503020204020204" pitchFamily="34" charset="-122"/>
                      </a:rPr>
                      <m:t>=</m:t>
                    </m:r>
                    <m:nary>
                      <m:naryPr>
                        <m:ctrlPr>
                          <a:rPr lang="en-US" altLang="zh-CN" sz="2000" i="1">
                            <a:solidFill>
                              <a:srgbClr val="C00000"/>
                            </a:solidFill>
                            <a:latin typeface="Cambria Math" panose="02040503050406030204" pitchFamily="18" charset="0"/>
                            <a:ea typeface="微软雅黑" panose="020B0503020204020204" pitchFamily="34" charset="-122"/>
                          </a:rPr>
                        </m:ctrlPr>
                      </m:naryPr>
                      <m:sub>
                        <m:r>
                          <m:rPr>
                            <m:brk m:alnAt="23"/>
                          </m:rPr>
                          <a:rPr lang="en-US" altLang="zh-CN" sz="2000" i="1">
                            <a:solidFill>
                              <a:srgbClr val="C00000"/>
                            </a:solidFill>
                            <a:latin typeface="Cambria Math" panose="02040503050406030204" pitchFamily="18" charset="0"/>
                            <a:ea typeface="微软雅黑" panose="020B0503020204020204" pitchFamily="34" charset="-122"/>
                          </a:rPr>
                          <m:t>𝑎</m:t>
                        </m:r>
                      </m:sub>
                      <m:sup>
                        <m:r>
                          <a:rPr lang="en-US" altLang="zh-CN" sz="2000" i="1">
                            <a:solidFill>
                              <a:srgbClr val="C00000"/>
                            </a:solidFill>
                            <a:latin typeface="Cambria Math" panose="02040503050406030204" pitchFamily="18" charset="0"/>
                            <a:ea typeface="微软雅黑" panose="020B0503020204020204" pitchFamily="34" charset="-122"/>
                          </a:rPr>
                          <m:t>𝑏</m:t>
                        </m:r>
                      </m:sup>
                      <m:e>
                        <m:r>
                          <a:rPr lang="en-US" altLang="zh-CN" sz="2000" b="0" i="1" smtClean="0">
                            <a:solidFill>
                              <a:srgbClr val="C00000"/>
                            </a:solidFill>
                            <a:latin typeface="Cambria Math" panose="02040503050406030204" pitchFamily="18" charset="0"/>
                            <a:ea typeface="微软雅黑" panose="020B0503020204020204" pitchFamily="34" charset="-122"/>
                          </a:rPr>
                          <m:t>𝑓</m:t>
                        </m:r>
                        <m:d>
                          <m:dPr>
                            <m:ctrlPr>
                              <a:rPr lang="en-US" altLang="zh-CN" sz="2000" i="1">
                                <a:solidFill>
                                  <a:srgbClr val="C00000"/>
                                </a:solidFill>
                                <a:latin typeface="Cambria Math" panose="02040503050406030204" pitchFamily="18" charset="0"/>
                                <a:ea typeface="微软雅黑" panose="020B0503020204020204" pitchFamily="34" charset="-122"/>
                              </a:rPr>
                            </m:ctrlPr>
                          </m:dPr>
                          <m:e>
                            <m:r>
                              <a:rPr lang="en-US" altLang="zh-CN" sz="2000" i="1">
                                <a:solidFill>
                                  <a:srgbClr val="C00000"/>
                                </a:solidFill>
                                <a:latin typeface="Cambria Math" panose="02040503050406030204" pitchFamily="18" charset="0"/>
                                <a:ea typeface="微软雅黑" panose="020B0503020204020204" pitchFamily="34" charset="-122"/>
                              </a:rPr>
                              <m:t>𝑥</m:t>
                            </m:r>
                          </m:e>
                        </m:d>
                        <m:r>
                          <a:rPr lang="en-US" altLang="zh-CN" sz="2000" i="1">
                            <a:solidFill>
                              <a:srgbClr val="C00000"/>
                            </a:solidFill>
                            <a:latin typeface="Cambria Math" panose="02040503050406030204" pitchFamily="18" charset="0"/>
                            <a:ea typeface="微软雅黑" panose="020B0503020204020204" pitchFamily="34" charset="-122"/>
                          </a:rPr>
                          <m:t>𝑑𝑥</m:t>
                        </m:r>
                      </m:e>
                    </m:nary>
                  </m:oMath>
                </a14:m>
                <a:r>
                  <a:rPr lang="en-US" altLang="zh-CN" sz="2000" dirty="0">
                    <a:solidFill>
                      <a:schemeClr val="tx1"/>
                    </a:solidFill>
                    <a:latin typeface="Times New Roman" panose="02020603050405020304" pitchFamily="18" charset="0"/>
                    <a:ea typeface="微软雅黑" panose="020B0503020204020204" pitchFamily="34" charset="-122"/>
                  </a:rPr>
                  <a:t>.</a:t>
                </a:r>
              </a:p>
              <a:p>
                <a:pPr marL="342900" indent="-342900">
                  <a:spcAft>
                    <a:spcPts val="600"/>
                  </a:spcAft>
                  <a:buFont typeface="Arial" panose="020B0604020202020204" pitchFamily="34" charset="0"/>
                  <a:buChar char="•"/>
                </a:pPr>
                <a14:m>
                  <m:oMath xmlns:m="http://schemas.openxmlformats.org/officeDocument/2006/math">
                    <m:nary>
                      <m:naryPr>
                        <m:ctrlPr>
                          <a:rPr lang="en-US" altLang="zh-CN" sz="2000" i="1">
                            <a:solidFill>
                              <a:schemeClr val="tx1"/>
                            </a:solidFill>
                            <a:latin typeface="Cambria Math" panose="02040503050406030204" pitchFamily="18" charset="0"/>
                            <a:ea typeface="微软雅黑" panose="020B0503020204020204" pitchFamily="34" charset="-122"/>
                          </a:rPr>
                        </m:ctrlPr>
                      </m:naryPr>
                      <m:sub>
                        <m:r>
                          <m:rPr>
                            <m:brk m:alnAt="23"/>
                          </m:rPr>
                          <a:rPr lang="en-US" altLang="zh-CN" sz="2000" i="1">
                            <a:solidFill>
                              <a:schemeClr val="tx1"/>
                            </a:solidFill>
                            <a:latin typeface="Cambria Math" panose="02040503050406030204" pitchFamily="18" charset="0"/>
                            <a:ea typeface="微软雅黑" panose="020B0503020204020204" pitchFamily="34" charset="-122"/>
                          </a:rPr>
                          <m:t>𝑎</m:t>
                        </m:r>
                      </m:sub>
                      <m:sup>
                        <m:r>
                          <a:rPr lang="en-US" altLang="zh-CN" sz="2000" i="1">
                            <a:solidFill>
                              <a:schemeClr val="tx1"/>
                            </a:solidFill>
                            <a:latin typeface="Cambria Math" panose="02040503050406030204" pitchFamily="18" charset="0"/>
                            <a:ea typeface="微软雅黑" panose="020B0503020204020204" pitchFamily="34" charset="-122"/>
                          </a:rPr>
                          <m:t>𝑏</m:t>
                        </m:r>
                      </m:sup>
                      <m:e>
                        <m:r>
                          <a:rPr lang="en-US" altLang="zh-CN" sz="2000" i="1">
                            <a:solidFill>
                              <a:schemeClr val="tx1"/>
                            </a:solidFill>
                            <a:latin typeface="Cambria Math" panose="02040503050406030204" pitchFamily="18" charset="0"/>
                            <a:ea typeface="微软雅黑" panose="020B0503020204020204" pitchFamily="34" charset="-122"/>
                          </a:rPr>
                          <m:t>𝑓</m:t>
                        </m:r>
                        <m:d>
                          <m:dPr>
                            <m:ctrlPr>
                              <a:rPr lang="en-US" altLang="zh-CN" sz="2000" i="1">
                                <a:solidFill>
                                  <a:schemeClr val="tx1"/>
                                </a:solidFill>
                                <a:latin typeface="Cambria Math" panose="02040503050406030204" pitchFamily="18" charset="0"/>
                                <a:ea typeface="微软雅黑" panose="020B0503020204020204" pitchFamily="34" charset="-122"/>
                              </a:rPr>
                            </m:ctrlPr>
                          </m:dPr>
                          <m:e>
                            <m:r>
                              <a:rPr lang="en-US" altLang="zh-CN" sz="2000" i="1">
                                <a:solidFill>
                                  <a:schemeClr val="tx1"/>
                                </a:solidFill>
                                <a:latin typeface="Cambria Math" panose="02040503050406030204" pitchFamily="18" charset="0"/>
                                <a:ea typeface="微软雅黑" panose="020B0503020204020204" pitchFamily="34" charset="-122"/>
                              </a:rPr>
                              <m:t>𝑥</m:t>
                            </m:r>
                          </m:e>
                        </m:d>
                        <m:r>
                          <a:rPr lang="en-US" altLang="zh-CN" sz="2000" i="1">
                            <a:solidFill>
                              <a:schemeClr val="tx1"/>
                            </a:solidFill>
                            <a:latin typeface="Cambria Math" panose="02040503050406030204" pitchFamily="18" charset="0"/>
                            <a:ea typeface="微软雅黑" panose="020B0503020204020204" pitchFamily="34" charset="-122"/>
                          </a:rPr>
                          <m:t>𝑑𝑥</m:t>
                        </m:r>
                      </m:e>
                    </m:nary>
                    <m:r>
                      <a:rPr lang="en-US" altLang="zh-CN" sz="2000" b="0" i="1" smtClean="0">
                        <a:solidFill>
                          <a:schemeClr val="tx1"/>
                        </a:solidFill>
                        <a:latin typeface="Cambria Math" panose="02040503050406030204" pitchFamily="18" charset="0"/>
                        <a:ea typeface="微软雅黑" panose="020B0503020204020204" pitchFamily="34" charset="-122"/>
                      </a:rPr>
                      <m:t>=</m:t>
                    </m:r>
                    <m:nary>
                      <m:naryPr>
                        <m:ctrlPr>
                          <a:rPr lang="en-US" altLang="zh-CN" sz="2000" i="1">
                            <a:solidFill>
                              <a:schemeClr val="tx1"/>
                            </a:solidFill>
                            <a:latin typeface="Cambria Math" panose="02040503050406030204" pitchFamily="18" charset="0"/>
                            <a:ea typeface="微软雅黑" panose="020B0503020204020204" pitchFamily="34" charset="-122"/>
                          </a:rPr>
                        </m:ctrlPr>
                      </m:naryPr>
                      <m:sub>
                        <m:r>
                          <m:rPr>
                            <m:brk m:alnAt="23"/>
                          </m:rPr>
                          <a:rPr lang="en-US" altLang="zh-CN" sz="2000" i="1">
                            <a:solidFill>
                              <a:schemeClr val="tx1"/>
                            </a:solidFill>
                            <a:latin typeface="Cambria Math" panose="02040503050406030204" pitchFamily="18" charset="0"/>
                            <a:ea typeface="微软雅黑" panose="020B0503020204020204" pitchFamily="34" charset="-122"/>
                          </a:rPr>
                          <m:t>−</m:t>
                        </m:r>
                        <m:r>
                          <a:rPr lang="en-US" altLang="zh-CN" sz="2000" i="1">
                            <a:solidFill>
                              <a:schemeClr val="tx1"/>
                            </a:solidFill>
                            <a:latin typeface="Cambria Math" panose="02040503050406030204" pitchFamily="18" charset="0"/>
                            <a:ea typeface="微软雅黑" panose="020B0503020204020204" pitchFamily="34" charset="-122"/>
                          </a:rPr>
                          <m:t>2</m:t>
                        </m:r>
                      </m:sub>
                      <m:sup>
                        <m:r>
                          <a:rPr lang="en-US" altLang="zh-CN" sz="2000" i="1">
                            <a:solidFill>
                              <a:schemeClr val="tx1"/>
                            </a:solidFill>
                            <a:latin typeface="Cambria Math" panose="02040503050406030204" pitchFamily="18" charset="0"/>
                            <a:ea typeface="微软雅黑" panose="020B0503020204020204" pitchFamily="34" charset="-122"/>
                          </a:rPr>
                          <m:t>5</m:t>
                        </m:r>
                      </m:sup>
                      <m:e>
                        <m:r>
                          <a:rPr lang="en-US" altLang="zh-CN" sz="2000" i="1">
                            <a:solidFill>
                              <a:schemeClr val="tx1"/>
                            </a:solidFill>
                            <a:latin typeface="Cambria Math" panose="02040503050406030204" pitchFamily="18" charset="0"/>
                            <a:ea typeface="微软雅黑" panose="020B0503020204020204" pitchFamily="34" charset="-122"/>
                          </a:rPr>
                          <m:t>−</m:t>
                        </m:r>
                        <m:sSup>
                          <m:sSupPr>
                            <m:ctrlPr>
                              <a:rPr lang="en-US" altLang="zh-CN" sz="2000" i="1">
                                <a:solidFill>
                                  <a:schemeClr val="tx1"/>
                                </a:solidFill>
                                <a:latin typeface="Cambria Math" panose="02040503050406030204" pitchFamily="18" charset="0"/>
                                <a:ea typeface="微软雅黑" panose="020B0503020204020204" pitchFamily="34" charset="-122"/>
                              </a:rPr>
                            </m:ctrlPr>
                          </m:sSupPr>
                          <m:e>
                            <m:r>
                              <a:rPr lang="en-US" altLang="zh-CN" sz="2000" i="1">
                                <a:solidFill>
                                  <a:schemeClr val="tx1"/>
                                </a:solidFill>
                                <a:latin typeface="Cambria Math" panose="02040503050406030204" pitchFamily="18" charset="0"/>
                                <a:ea typeface="微软雅黑" panose="020B0503020204020204" pitchFamily="34" charset="-122"/>
                              </a:rPr>
                              <m:t>𝑥</m:t>
                            </m:r>
                          </m:e>
                          <m:sup>
                            <m:r>
                              <a:rPr lang="en-US" altLang="zh-CN" sz="2000" i="1">
                                <a:solidFill>
                                  <a:schemeClr val="tx1"/>
                                </a:solidFill>
                                <a:latin typeface="Cambria Math" panose="02040503050406030204" pitchFamily="18" charset="0"/>
                                <a:ea typeface="微软雅黑" panose="020B0503020204020204" pitchFamily="34" charset="-122"/>
                              </a:rPr>
                              <m:t>3</m:t>
                            </m:r>
                          </m:sup>
                        </m:sSup>
                        <m:r>
                          <a:rPr lang="en-US" altLang="zh-CN" sz="2000" i="1">
                            <a:solidFill>
                              <a:schemeClr val="tx1"/>
                            </a:solidFill>
                            <a:latin typeface="Cambria Math" panose="02040503050406030204" pitchFamily="18" charset="0"/>
                            <a:ea typeface="微软雅黑" panose="020B0503020204020204" pitchFamily="34" charset="-122"/>
                          </a:rPr>
                          <m:t>+6</m:t>
                        </m:r>
                        <m:sSup>
                          <m:sSupPr>
                            <m:ctrlPr>
                              <a:rPr lang="en-US" altLang="zh-CN" sz="2000" i="1">
                                <a:solidFill>
                                  <a:schemeClr val="tx1"/>
                                </a:solidFill>
                                <a:latin typeface="Cambria Math" panose="02040503050406030204" pitchFamily="18" charset="0"/>
                                <a:ea typeface="微软雅黑" panose="020B0503020204020204" pitchFamily="34" charset="-122"/>
                              </a:rPr>
                            </m:ctrlPr>
                          </m:sSupPr>
                          <m:e>
                            <m:r>
                              <a:rPr lang="en-US" altLang="zh-CN" sz="2000" i="1">
                                <a:solidFill>
                                  <a:schemeClr val="tx1"/>
                                </a:solidFill>
                                <a:latin typeface="Cambria Math" panose="02040503050406030204" pitchFamily="18" charset="0"/>
                                <a:ea typeface="微软雅黑" panose="020B0503020204020204" pitchFamily="34" charset="-122"/>
                              </a:rPr>
                              <m:t>𝑥</m:t>
                            </m:r>
                          </m:e>
                          <m:sup>
                            <m:r>
                              <a:rPr lang="en-US" altLang="zh-CN" sz="2000" i="1">
                                <a:solidFill>
                                  <a:schemeClr val="tx1"/>
                                </a:solidFill>
                                <a:latin typeface="Cambria Math" panose="02040503050406030204" pitchFamily="18" charset="0"/>
                                <a:ea typeface="微软雅黑" panose="020B0503020204020204" pitchFamily="34" charset="-122"/>
                              </a:rPr>
                              <m:t>2</m:t>
                            </m:r>
                          </m:sup>
                        </m:sSup>
                        <m:r>
                          <a:rPr lang="en-US" altLang="zh-CN" sz="2000" i="1">
                            <a:solidFill>
                              <a:schemeClr val="tx1"/>
                            </a:solidFill>
                            <a:latin typeface="Cambria Math" panose="02040503050406030204" pitchFamily="18" charset="0"/>
                            <a:ea typeface="微软雅黑" panose="020B0503020204020204" pitchFamily="34" charset="-122"/>
                          </a:rPr>
                          <m:t>−</m:t>
                        </m:r>
                        <m:r>
                          <a:rPr lang="en-US" altLang="zh-CN" sz="2000" i="1">
                            <a:solidFill>
                              <a:schemeClr val="tx1"/>
                            </a:solidFill>
                            <a:latin typeface="Cambria Math" panose="02040503050406030204" pitchFamily="18" charset="0"/>
                            <a:ea typeface="微软雅黑" panose="020B0503020204020204" pitchFamily="34" charset="-122"/>
                          </a:rPr>
                          <m:t>𝑥</m:t>
                        </m:r>
                        <m:r>
                          <a:rPr lang="en-US" altLang="zh-CN" sz="2000" i="1">
                            <a:solidFill>
                              <a:schemeClr val="tx1"/>
                            </a:solidFill>
                            <a:latin typeface="Cambria Math" panose="02040503050406030204" pitchFamily="18" charset="0"/>
                            <a:ea typeface="微软雅黑" panose="020B0503020204020204" pitchFamily="34" charset="-122"/>
                          </a:rPr>
                          <m:t>+17</m:t>
                        </m:r>
                        <m:r>
                          <a:rPr lang="en-US" altLang="zh-CN" sz="2000" i="1">
                            <a:solidFill>
                              <a:schemeClr val="tx1"/>
                            </a:solidFill>
                            <a:latin typeface="Cambria Math" panose="02040503050406030204" pitchFamily="18" charset="0"/>
                            <a:ea typeface="微软雅黑" panose="020B0503020204020204" pitchFamily="34" charset="-122"/>
                          </a:rPr>
                          <m:t>𝑑𝑥</m:t>
                        </m:r>
                      </m:e>
                    </m:nary>
                  </m:oMath>
                </a14:m>
                <a:endParaRPr lang="en-US" altLang="zh-CN" sz="2000" b="0" i="1" dirty="0">
                  <a:solidFill>
                    <a:schemeClr val="tx1"/>
                  </a:solidFill>
                  <a:latin typeface="Cambria Math" panose="02040503050406030204" pitchFamily="18" charset="0"/>
                  <a:ea typeface="微软雅黑" panose="020B0503020204020204" pitchFamily="34" charset="-122"/>
                </a:endParaRPr>
              </a:p>
              <a:p>
                <a:pPr marL="342900" indent="-342900">
                  <a:spcAft>
                    <a:spcPts val="600"/>
                  </a:spcAft>
                  <a:buFont typeface="Arial" panose="020B0604020202020204" pitchFamily="34" charset="0"/>
                  <a:buChar char="•"/>
                </a:pPr>
                <a14:m>
                  <m:oMath xmlns:m="http://schemas.openxmlformats.org/officeDocument/2006/math">
                    <m:r>
                      <a:rPr lang="en-US" altLang="zh-CN" sz="2000" b="0" i="1" smtClean="0">
                        <a:solidFill>
                          <a:schemeClr val="tx1"/>
                        </a:solidFill>
                        <a:latin typeface="Cambria Math" panose="02040503050406030204" pitchFamily="18" charset="0"/>
                        <a:ea typeface="微软雅黑" panose="020B0503020204020204" pitchFamily="34" charset="-122"/>
                      </a:rPr>
                      <m:t>&lt;</m:t>
                    </m:r>
                    <m:sSup>
                      <m:sSupPr>
                        <m:ctrlPr>
                          <a:rPr lang="en-US" altLang="zh-CN" sz="2000" b="0" i="1" smtClean="0">
                            <a:solidFill>
                              <a:schemeClr val="tx1"/>
                            </a:solidFill>
                            <a:latin typeface="Cambria Math" panose="02040503050406030204" pitchFamily="18" charset="0"/>
                            <a:ea typeface="微软雅黑" panose="020B0503020204020204" pitchFamily="34" charset="-122"/>
                          </a:rPr>
                        </m:ctrlPr>
                      </m:sSupPr>
                      <m:e>
                        <m:r>
                          <a:rPr lang="en-US" altLang="zh-CN" sz="2000" b="0" i="1" smtClean="0">
                            <a:solidFill>
                              <a:schemeClr val="tx1"/>
                            </a:solidFill>
                            <a:latin typeface="Cambria Math" panose="02040503050406030204" pitchFamily="18" charset="0"/>
                            <a:ea typeface="微软雅黑" panose="020B0503020204020204" pitchFamily="34" charset="-122"/>
                          </a:rPr>
                          <m:t>𝐹</m:t>
                        </m:r>
                      </m:e>
                      <m:sup>
                        <m:r>
                          <a:rPr lang="en-US" altLang="zh-CN" sz="2000" b="0" i="1" smtClean="0">
                            <a:solidFill>
                              <a:schemeClr val="tx1"/>
                            </a:solidFill>
                            <a:latin typeface="Cambria Math" panose="02040503050406030204" pitchFamily="18" charset="0"/>
                            <a:ea typeface="微软雅黑" panose="020B0503020204020204" pitchFamily="34" charset="-122"/>
                          </a:rPr>
                          <m:t>𝑁</m:t>
                        </m:r>
                      </m:sup>
                    </m:sSup>
                    <m:r>
                      <a:rPr lang="en-US" altLang="zh-CN" sz="2000" b="0" i="1" smtClean="0">
                        <a:solidFill>
                          <a:schemeClr val="tx1"/>
                        </a:solidFill>
                        <a:latin typeface="Cambria Math" panose="02040503050406030204" pitchFamily="18" charset="0"/>
                        <a:ea typeface="微软雅黑" panose="020B0503020204020204" pitchFamily="34" charset="-122"/>
                      </a:rPr>
                      <m:t>&gt; =</m:t>
                    </m:r>
                    <m:f>
                      <m:fPr>
                        <m:ctrlPr>
                          <a:rPr lang="en-US" altLang="zh-CN" sz="2000" i="1">
                            <a:solidFill>
                              <a:schemeClr val="tx1"/>
                            </a:solidFill>
                            <a:latin typeface="Cambria Math" panose="02040503050406030204" pitchFamily="18" charset="0"/>
                            <a:ea typeface="微软雅黑" panose="020B0503020204020204" pitchFamily="34" charset="-122"/>
                          </a:rPr>
                        </m:ctrlPr>
                      </m:fPr>
                      <m:num>
                        <m:r>
                          <a:rPr lang="en-US" altLang="zh-CN" sz="2000" i="1">
                            <a:solidFill>
                              <a:schemeClr val="tx1"/>
                            </a:solidFill>
                            <a:latin typeface="Cambria Math" panose="02040503050406030204" pitchFamily="18" charset="0"/>
                            <a:ea typeface="微软雅黑" panose="020B0503020204020204" pitchFamily="34" charset="-122"/>
                          </a:rPr>
                          <m:t>1</m:t>
                        </m:r>
                      </m:num>
                      <m:den>
                        <m:r>
                          <a:rPr lang="en-US" altLang="zh-CN" sz="2000" b="0" i="1" smtClean="0">
                            <a:solidFill>
                              <a:schemeClr val="tx1"/>
                            </a:solidFill>
                            <a:latin typeface="Cambria Math" panose="02040503050406030204" pitchFamily="18" charset="0"/>
                            <a:ea typeface="微软雅黑" panose="020B0503020204020204" pitchFamily="34" charset="-122"/>
                          </a:rPr>
                          <m:t>𝑏</m:t>
                        </m:r>
                        <m:r>
                          <a:rPr lang="en-US" altLang="zh-CN" sz="2000" i="1">
                            <a:solidFill>
                              <a:schemeClr val="tx1"/>
                            </a:solidFill>
                            <a:latin typeface="Cambria Math" panose="02040503050406030204" pitchFamily="18" charset="0"/>
                            <a:ea typeface="微软雅黑" panose="020B0503020204020204" pitchFamily="34" charset="-122"/>
                          </a:rPr>
                          <m:t>−</m:t>
                        </m:r>
                        <m:r>
                          <a:rPr lang="en-US" altLang="zh-CN" sz="2000" b="0" i="1" smtClean="0">
                            <a:solidFill>
                              <a:schemeClr val="tx1"/>
                            </a:solidFill>
                            <a:latin typeface="Cambria Math" panose="02040503050406030204" pitchFamily="18" charset="0"/>
                            <a:ea typeface="微软雅黑" panose="020B0503020204020204" pitchFamily="34" charset="-122"/>
                          </a:rPr>
                          <m:t>𝑎</m:t>
                        </m:r>
                      </m:den>
                    </m:f>
                    <m:nary>
                      <m:naryPr>
                        <m:chr m:val="∑"/>
                        <m:ctrlPr>
                          <a:rPr lang="en-US" altLang="zh-CN" sz="2000" i="1">
                            <a:solidFill>
                              <a:schemeClr val="tx1"/>
                            </a:solidFill>
                            <a:latin typeface="Cambria Math" panose="02040503050406030204" pitchFamily="18" charset="0"/>
                            <a:ea typeface="微软雅黑" panose="020B0503020204020204" pitchFamily="34" charset="-122"/>
                          </a:rPr>
                        </m:ctrlPr>
                      </m:naryPr>
                      <m:sub>
                        <m:r>
                          <m:rPr>
                            <m:brk m:alnAt="23"/>
                          </m:rPr>
                          <a:rPr lang="en-US" altLang="zh-CN" sz="2000" i="1">
                            <a:solidFill>
                              <a:schemeClr val="tx1"/>
                            </a:solidFill>
                            <a:latin typeface="Cambria Math" panose="02040503050406030204" pitchFamily="18" charset="0"/>
                            <a:ea typeface="微软雅黑" panose="020B0503020204020204" pitchFamily="34" charset="-122"/>
                          </a:rPr>
                          <m:t>𝑖</m:t>
                        </m:r>
                        <m:r>
                          <a:rPr lang="en-US" altLang="zh-CN" sz="2000" i="1">
                            <a:solidFill>
                              <a:schemeClr val="tx1"/>
                            </a:solidFill>
                            <a:latin typeface="Cambria Math" panose="02040503050406030204" pitchFamily="18" charset="0"/>
                            <a:ea typeface="微软雅黑" panose="020B0503020204020204" pitchFamily="34" charset="-122"/>
                          </a:rPr>
                          <m:t>=0</m:t>
                        </m:r>
                      </m:sub>
                      <m:sup>
                        <m:r>
                          <a:rPr lang="en-US" altLang="zh-CN" sz="2000" i="1">
                            <a:solidFill>
                              <a:schemeClr val="tx1"/>
                            </a:solidFill>
                            <a:latin typeface="Cambria Math" panose="02040503050406030204" pitchFamily="18" charset="0"/>
                            <a:ea typeface="微软雅黑" panose="020B0503020204020204" pitchFamily="34" charset="-122"/>
                          </a:rPr>
                          <m:t>𝑁</m:t>
                        </m:r>
                        <m:r>
                          <a:rPr lang="en-US" altLang="zh-CN" sz="2000" i="1">
                            <a:solidFill>
                              <a:schemeClr val="tx1"/>
                            </a:solidFill>
                            <a:latin typeface="Cambria Math" panose="02040503050406030204" pitchFamily="18" charset="0"/>
                            <a:ea typeface="微软雅黑" panose="020B0503020204020204" pitchFamily="34" charset="-122"/>
                          </a:rPr>
                          <m:t>−1</m:t>
                        </m:r>
                      </m:sup>
                      <m:e>
                        <m:r>
                          <a:rPr lang="en-US" altLang="zh-CN" sz="2000" i="1">
                            <a:solidFill>
                              <a:schemeClr val="tx1"/>
                            </a:solidFill>
                            <a:latin typeface="Cambria Math" panose="02040503050406030204" pitchFamily="18" charset="0"/>
                            <a:ea typeface="微软雅黑" panose="020B0503020204020204" pitchFamily="34" charset="-122"/>
                          </a:rPr>
                          <m:t>𝑓</m:t>
                        </m:r>
                        <m:d>
                          <m:dPr>
                            <m:ctrlPr>
                              <a:rPr lang="en-US" altLang="zh-CN" sz="2000" i="1">
                                <a:solidFill>
                                  <a:schemeClr val="tx1"/>
                                </a:solidFill>
                                <a:latin typeface="Cambria Math" panose="02040503050406030204" pitchFamily="18" charset="0"/>
                                <a:ea typeface="微软雅黑" panose="020B0503020204020204" pitchFamily="34" charset="-122"/>
                              </a:rPr>
                            </m:ctrlPr>
                          </m:dPr>
                          <m:e>
                            <m:sSub>
                              <m:sSubPr>
                                <m:ctrlPr>
                                  <a:rPr lang="en-US" altLang="zh-CN" sz="2000" i="1">
                                    <a:solidFill>
                                      <a:schemeClr val="tx1"/>
                                    </a:solidFill>
                                    <a:latin typeface="Cambria Math" panose="02040503050406030204" pitchFamily="18" charset="0"/>
                                    <a:ea typeface="微软雅黑" panose="020B0503020204020204" pitchFamily="34" charset="-122"/>
                                  </a:rPr>
                                </m:ctrlPr>
                              </m:sSubPr>
                              <m:e>
                                <m:r>
                                  <a:rPr lang="en-US" altLang="zh-CN" sz="2000" i="1">
                                    <a:solidFill>
                                      <a:schemeClr val="tx1"/>
                                    </a:solidFill>
                                    <a:latin typeface="Cambria Math" panose="02040503050406030204" pitchFamily="18" charset="0"/>
                                    <a:ea typeface="微软雅黑" panose="020B0503020204020204" pitchFamily="34" charset="-122"/>
                                  </a:rPr>
                                  <m:t>𝑥</m:t>
                                </m:r>
                              </m:e>
                              <m:sub>
                                <m:r>
                                  <a:rPr lang="en-US" altLang="zh-CN" sz="2000" i="1">
                                    <a:solidFill>
                                      <a:schemeClr val="tx1"/>
                                    </a:solidFill>
                                    <a:latin typeface="Cambria Math" panose="02040503050406030204" pitchFamily="18" charset="0"/>
                                    <a:ea typeface="微软雅黑" panose="020B0503020204020204" pitchFamily="34" charset="-122"/>
                                  </a:rPr>
                                  <m:t>𝑖</m:t>
                                </m:r>
                              </m:sub>
                            </m:sSub>
                          </m:e>
                        </m:d>
                      </m:e>
                    </m:nary>
                    <m:r>
                      <a:rPr lang="en-US" altLang="zh-CN" sz="2000" b="0" i="1" smtClean="0">
                        <a:solidFill>
                          <a:schemeClr val="tx1"/>
                        </a:solidFill>
                        <a:latin typeface="Cambria Math" panose="02040503050406030204" pitchFamily="18" charset="0"/>
                        <a:ea typeface="微软雅黑" panose="020B0503020204020204" pitchFamily="34" charset="-122"/>
                      </a:rPr>
                      <m:t>=</m:t>
                    </m:r>
                    <m:f>
                      <m:fPr>
                        <m:ctrlPr>
                          <a:rPr lang="en-US" altLang="zh-CN" sz="2000" i="1">
                            <a:solidFill>
                              <a:schemeClr val="tx1"/>
                            </a:solidFill>
                            <a:latin typeface="Cambria Math" panose="02040503050406030204" pitchFamily="18" charset="0"/>
                            <a:ea typeface="微软雅黑" panose="020B0503020204020204" pitchFamily="34" charset="-122"/>
                          </a:rPr>
                        </m:ctrlPr>
                      </m:fPr>
                      <m:num>
                        <m:r>
                          <a:rPr lang="en-US" altLang="zh-CN" sz="2000" i="1">
                            <a:solidFill>
                              <a:schemeClr val="tx1"/>
                            </a:solidFill>
                            <a:latin typeface="Cambria Math" panose="02040503050406030204" pitchFamily="18" charset="0"/>
                            <a:ea typeface="微软雅黑" panose="020B0503020204020204" pitchFamily="34" charset="-122"/>
                          </a:rPr>
                          <m:t>1</m:t>
                        </m:r>
                      </m:num>
                      <m:den>
                        <m:r>
                          <a:rPr lang="en-US" altLang="zh-CN" sz="2000" i="1">
                            <a:solidFill>
                              <a:schemeClr val="tx1"/>
                            </a:solidFill>
                            <a:latin typeface="Cambria Math" panose="02040503050406030204" pitchFamily="18" charset="0"/>
                            <a:ea typeface="微软雅黑" panose="020B0503020204020204" pitchFamily="34" charset="-122"/>
                          </a:rPr>
                          <m:t>5−(−2)</m:t>
                        </m:r>
                      </m:den>
                    </m:f>
                    <m:nary>
                      <m:naryPr>
                        <m:chr m:val="∑"/>
                        <m:ctrlPr>
                          <a:rPr lang="en-US" altLang="zh-CN" sz="2000" i="1">
                            <a:solidFill>
                              <a:schemeClr val="tx1"/>
                            </a:solidFill>
                            <a:latin typeface="Cambria Math" panose="02040503050406030204" pitchFamily="18" charset="0"/>
                            <a:ea typeface="微软雅黑" panose="020B0503020204020204" pitchFamily="34" charset="-122"/>
                          </a:rPr>
                        </m:ctrlPr>
                      </m:naryPr>
                      <m:sub>
                        <m:r>
                          <m:rPr>
                            <m:brk m:alnAt="23"/>
                          </m:rPr>
                          <a:rPr lang="en-US" altLang="zh-CN" sz="2000" i="1">
                            <a:solidFill>
                              <a:schemeClr val="tx1"/>
                            </a:solidFill>
                            <a:latin typeface="Cambria Math" panose="02040503050406030204" pitchFamily="18" charset="0"/>
                            <a:ea typeface="微软雅黑" panose="020B0503020204020204" pitchFamily="34" charset="-122"/>
                          </a:rPr>
                          <m:t>𝑖</m:t>
                        </m:r>
                        <m:r>
                          <a:rPr lang="en-US" altLang="zh-CN" sz="2000" i="1">
                            <a:solidFill>
                              <a:schemeClr val="tx1"/>
                            </a:solidFill>
                            <a:latin typeface="Cambria Math" panose="02040503050406030204" pitchFamily="18" charset="0"/>
                            <a:ea typeface="微软雅黑" panose="020B0503020204020204" pitchFamily="34" charset="-122"/>
                          </a:rPr>
                          <m:t>=0</m:t>
                        </m:r>
                      </m:sub>
                      <m:sup>
                        <m:r>
                          <a:rPr lang="en-US" altLang="zh-CN" sz="2000" i="1">
                            <a:solidFill>
                              <a:schemeClr val="tx1"/>
                            </a:solidFill>
                            <a:latin typeface="Cambria Math" panose="02040503050406030204" pitchFamily="18" charset="0"/>
                            <a:ea typeface="微软雅黑" panose="020B0503020204020204" pitchFamily="34" charset="-122"/>
                          </a:rPr>
                          <m:t>𝑁</m:t>
                        </m:r>
                        <m:r>
                          <a:rPr lang="en-US" altLang="zh-CN" sz="2000" i="1">
                            <a:solidFill>
                              <a:schemeClr val="tx1"/>
                            </a:solidFill>
                            <a:latin typeface="Cambria Math" panose="02040503050406030204" pitchFamily="18" charset="0"/>
                            <a:ea typeface="微软雅黑" panose="020B0503020204020204" pitchFamily="34" charset="-122"/>
                          </a:rPr>
                          <m:t>−1</m:t>
                        </m:r>
                      </m:sup>
                      <m:e>
                        <m:r>
                          <a:rPr lang="en-US" altLang="zh-CN" sz="2000" i="1">
                            <a:solidFill>
                              <a:schemeClr val="tx1"/>
                            </a:solidFill>
                            <a:latin typeface="Cambria Math" panose="02040503050406030204" pitchFamily="18" charset="0"/>
                            <a:ea typeface="微软雅黑" panose="020B0503020204020204" pitchFamily="34" charset="-122"/>
                          </a:rPr>
                          <m:t>𝑓</m:t>
                        </m:r>
                        <m:d>
                          <m:dPr>
                            <m:ctrlPr>
                              <a:rPr lang="en-US" altLang="zh-CN" sz="2000" i="1">
                                <a:solidFill>
                                  <a:schemeClr val="tx1"/>
                                </a:solidFill>
                                <a:latin typeface="Cambria Math" panose="02040503050406030204" pitchFamily="18" charset="0"/>
                                <a:ea typeface="微软雅黑" panose="020B0503020204020204" pitchFamily="34" charset="-122"/>
                              </a:rPr>
                            </m:ctrlPr>
                          </m:dPr>
                          <m:e>
                            <m:sSub>
                              <m:sSubPr>
                                <m:ctrlPr>
                                  <a:rPr lang="en-US" altLang="zh-CN" sz="2000" i="1">
                                    <a:solidFill>
                                      <a:schemeClr val="tx1"/>
                                    </a:solidFill>
                                    <a:latin typeface="Cambria Math" panose="02040503050406030204" pitchFamily="18" charset="0"/>
                                    <a:ea typeface="微软雅黑" panose="020B0503020204020204" pitchFamily="34" charset="-122"/>
                                  </a:rPr>
                                </m:ctrlPr>
                              </m:sSubPr>
                              <m:e>
                                <m:r>
                                  <a:rPr lang="en-US" altLang="zh-CN" sz="2000" i="1">
                                    <a:solidFill>
                                      <a:schemeClr val="tx1"/>
                                    </a:solidFill>
                                    <a:latin typeface="Cambria Math" panose="02040503050406030204" pitchFamily="18" charset="0"/>
                                    <a:ea typeface="微软雅黑" panose="020B0503020204020204" pitchFamily="34" charset="-122"/>
                                  </a:rPr>
                                  <m:t>𝑥</m:t>
                                </m:r>
                              </m:e>
                              <m:sub>
                                <m:r>
                                  <a:rPr lang="en-US" altLang="zh-CN" sz="2000" i="1">
                                    <a:solidFill>
                                      <a:schemeClr val="tx1"/>
                                    </a:solidFill>
                                    <a:latin typeface="Cambria Math" panose="02040503050406030204" pitchFamily="18" charset="0"/>
                                    <a:ea typeface="微软雅黑" panose="020B0503020204020204" pitchFamily="34" charset="-122"/>
                                  </a:rPr>
                                  <m:t>𝑖</m:t>
                                </m:r>
                              </m:sub>
                            </m:sSub>
                          </m:e>
                        </m:d>
                      </m:e>
                    </m:nary>
                  </m:oMath>
                </a14:m>
                <a:endParaRPr lang="en-US" altLang="zh-CN" sz="2000" b="0" dirty="0">
                  <a:solidFill>
                    <a:schemeClr val="tx1"/>
                  </a:solidFill>
                  <a:latin typeface="Times New Roman" panose="02020603050405020304" pitchFamily="18" charset="0"/>
                  <a:ea typeface="微软雅黑" panose="020B0503020204020204" pitchFamily="34" charset="-122"/>
                </a:endParaRPr>
              </a:p>
              <a:p>
                <a:pPr marL="342900" indent="-342900">
                  <a:spcAft>
                    <a:spcPts val="600"/>
                  </a:spcAft>
                  <a:buFont typeface="Arial" panose="020B0604020202020204" pitchFamily="34" charset="0"/>
                  <a:buChar char="•"/>
                </a:pPr>
                <a14:m>
                  <m:oMath xmlns:m="http://schemas.openxmlformats.org/officeDocument/2006/math">
                    <m:limLow>
                      <m:limLowPr>
                        <m:ctrlPr>
                          <a:rPr lang="en-US" altLang="zh-CN" sz="2000" i="1">
                            <a:solidFill>
                              <a:schemeClr val="tx1"/>
                            </a:solidFill>
                            <a:latin typeface="Cambria Math" panose="02040503050406030204" pitchFamily="18" charset="0"/>
                            <a:ea typeface="Cambria Math" panose="02040503050406030204" pitchFamily="18" charset="0"/>
                          </a:rPr>
                        </m:ctrlPr>
                      </m:limLowPr>
                      <m:e>
                        <m:r>
                          <m:rPr>
                            <m:sty m:val="p"/>
                          </m:rPr>
                          <a:rPr lang="en-US" altLang="zh-CN" sz="2000">
                            <a:solidFill>
                              <a:schemeClr val="tx1"/>
                            </a:solidFill>
                            <a:latin typeface="Cambria Math" panose="02040503050406030204" pitchFamily="18" charset="0"/>
                            <a:ea typeface="Cambria Math" panose="02040503050406030204" pitchFamily="18" charset="0"/>
                          </a:rPr>
                          <m:t>lim</m:t>
                        </m:r>
                      </m:e>
                      <m:lim>
                        <m:r>
                          <a:rPr lang="en-US" altLang="zh-CN" sz="2000" i="1">
                            <a:solidFill>
                              <a:schemeClr val="tx1"/>
                            </a:solidFill>
                            <a:latin typeface="Cambria Math" panose="02040503050406030204" pitchFamily="18" charset="0"/>
                            <a:ea typeface="微软雅黑" panose="020B0503020204020204" pitchFamily="34" charset="-122"/>
                          </a:rPr>
                          <m:t>𝑁</m:t>
                        </m:r>
                        <m:r>
                          <a:rPr lang="en-US" altLang="zh-CN" sz="2000" i="1">
                            <a:solidFill>
                              <a:schemeClr val="tx1"/>
                            </a:solidFill>
                            <a:latin typeface="Cambria Math" panose="02040503050406030204" pitchFamily="18" charset="0"/>
                            <a:ea typeface="Cambria Math" panose="02040503050406030204" pitchFamily="18" charset="0"/>
                          </a:rPr>
                          <m:t>→∞</m:t>
                        </m:r>
                      </m:lim>
                    </m:limLow>
                    <m:r>
                      <a:rPr lang="en-US" altLang="zh-CN" sz="2000" i="1">
                        <a:solidFill>
                          <a:schemeClr val="tx1"/>
                        </a:solidFill>
                        <a:latin typeface="Cambria Math" panose="02040503050406030204" pitchFamily="18" charset="0"/>
                        <a:ea typeface="微软雅黑" panose="020B0503020204020204" pitchFamily="34" charset="-122"/>
                      </a:rPr>
                      <m:t>&lt;</m:t>
                    </m:r>
                    <m:sSup>
                      <m:sSupPr>
                        <m:ctrlPr>
                          <a:rPr lang="en-US" altLang="zh-CN" sz="2000" i="1">
                            <a:solidFill>
                              <a:schemeClr val="tx1"/>
                            </a:solidFill>
                            <a:latin typeface="Cambria Math" panose="02040503050406030204" pitchFamily="18" charset="0"/>
                            <a:ea typeface="微软雅黑" panose="020B0503020204020204" pitchFamily="34" charset="-122"/>
                          </a:rPr>
                        </m:ctrlPr>
                      </m:sSupPr>
                      <m:e>
                        <m:r>
                          <a:rPr lang="en-US" altLang="zh-CN" sz="2000" i="1">
                            <a:solidFill>
                              <a:schemeClr val="tx1"/>
                            </a:solidFill>
                            <a:latin typeface="Cambria Math" panose="02040503050406030204" pitchFamily="18" charset="0"/>
                            <a:ea typeface="微软雅黑" panose="020B0503020204020204" pitchFamily="34" charset="-122"/>
                          </a:rPr>
                          <m:t>𝐹</m:t>
                        </m:r>
                      </m:e>
                      <m:sup>
                        <m:r>
                          <a:rPr lang="en-US" altLang="zh-CN" sz="2000" i="1">
                            <a:solidFill>
                              <a:schemeClr val="tx1"/>
                            </a:solidFill>
                            <a:latin typeface="Cambria Math" panose="02040503050406030204" pitchFamily="18" charset="0"/>
                            <a:ea typeface="微软雅黑" panose="020B0503020204020204" pitchFamily="34" charset="-122"/>
                          </a:rPr>
                          <m:t>𝑁</m:t>
                        </m:r>
                      </m:sup>
                    </m:sSup>
                    <m:r>
                      <a:rPr lang="en-US" altLang="zh-CN" sz="2000" i="1">
                        <a:solidFill>
                          <a:schemeClr val="tx1"/>
                        </a:solidFill>
                        <a:latin typeface="Cambria Math" panose="02040503050406030204" pitchFamily="18" charset="0"/>
                        <a:ea typeface="微软雅黑" panose="020B0503020204020204" pitchFamily="34" charset="-122"/>
                      </a:rPr>
                      <m:t>&gt;</m:t>
                    </m:r>
                    <m:r>
                      <a:rPr lang="en-US" altLang="zh-CN" sz="2000" b="0" i="1" smtClean="0">
                        <a:solidFill>
                          <a:schemeClr val="tx1"/>
                        </a:solidFill>
                        <a:latin typeface="Cambria Math" panose="02040503050406030204" pitchFamily="18" charset="0"/>
                        <a:ea typeface="微软雅黑" panose="020B0503020204020204" pitchFamily="34" charset="-122"/>
                      </a:rPr>
                      <m:t> =</m:t>
                    </m:r>
                    <m:r>
                      <a:rPr lang="en-US" altLang="zh-CN" sz="2000" i="1" smtClean="0">
                        <a:solidFill>
                          <a:schemeClr val="tx1"/>
                        </a:solidFill>
                        <a:latin typeface="Cambria Math" panose="02040503050406030204" pitchFamily="18" charset="0"/>
                        <a:ea typeface="Cambria Math" panose="02040503050406030204" pitchFamily="18" charset="0"/>
                      </a:rPr>
                      <m:t>𝐹</m:t>
                    </m:r>
                    <m:r>
                      <a:rPr lang="en-US" altLang="zh-CN" sz="2000" b="0" i="1" smtClean="0">
                        <a:solidFill>
                          <a:schemeClr val="tx1"/>
                        </a:solidFill>
                        <a:latin typeface="Cambria Math" panose="02040503050406030204" pitchFamily="18" charset="0"/>
                        <a:ea typeface="Cambria Math" panose="02040503050406030204" pitchFamily="18" charset="0"/>
                      </a:rPr>
                      <m:t>⁡</m:t>
                    </m:r>
                  </m:oMath>
                </a14:m>
                <a:endParaRPr lang="en-US" altLang="zh-CN" sz="2000" dirty="0">
                  <a:solidFill>
                    <a:schemeClr val="tx1"/>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5274842"/>
              </a:xfrm>
              <a:prstGeom prst="rect">
                <a:avLst/>
              </a:prstGeom>
              <a:blipFill>
                <a:blip r:embed="rId5"/>
                <a:stretch>
                  <a:fillRect l="-689" t="-57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Tree>
    <p:extLst>
      <p:ext uri="{BB962C8B-B14F-4D97-AF65-F5344CB8AC3E}">
        <p14:creationId xmlns:p14="http://schemas.microsoft.com/office/powerpoint/2010/main" val="2525422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45</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Algorithm</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247317"/>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Monte Carlo method</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Use Monte Carlo method to </a:t>
                </a:r>
                <a:r>
                  <a:rPr lang="en-US" altLang="zh-CN" sz="2000" dirty="0">
                    <a:solidFill>
                      <a:srgbClr val="0070C0"/>
                    </a:solidFill>
                    <a:latin typeface="Times New Roman" panose="02020603050405020304" pitchFamily="18" charset="0"/>
                    <a:ea typeface="微软雅黑" panose="020B0503020204020204" pitchFamily="34" charset="-122"/>
                  </a:rPr>
                  <a:t>evaluate prediction of the classifier around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rPr>
                      <m:t>𝑥</m:t>
                    </m:r>
                  </m:oMath>
                </a14:m>
                <a:r>
                  <a:rPr lang="en-US" altLang="zh-CN" sz="2000" dirty="0">
                    <a:solidFill>
                      <a:srgbClr val="0070C0"/>
                    </a:solidFill>
                    <a:latin typeface="Times New Roman" panose="02020603050405020304" pitchFamily="18" charset="0"/>
                    <a:ea typeface="微软雅黑" panose="020B0503020204020204" pitchFamily="34" charset="-122"/>
                  </a:rPr>
                  <a:t>.</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Step 1 Input domain: 					 	   		noise </a:t>
                </a:r>
                <a14:m>
                  <m:oMath xmlns:m="http://schemas.openxmlformats.org/officeDocument/2006/math">
                    <m:r>
                      <m:rPr>
                        <m:sty m:val="p"/>
                      </m:rPr>
                      <a:rPr lang="el-GR" altLang="zh-CN" sz="2000" i="1" dirty="0" smtClean="0">
                        <a:latin typeface="Cambria Math" panose="02040503050406030204" pitchFamily="18" charset="0"/>
                        <a:ea typeface="Cambria Math" panose="02040503050406030204" pitchFamily="18" charset="0"/>
                      </a:rPr>
                      <m:t>ε</m:t>
                    </m:r>
                    <m:r>
                      <a:rPr lang="en-US" altLang="zh-CN" sz="2000" b="0" i="1" dirty="0" smtClean="0">
                        <a:latin typeface="Cambria Math" panose="02040503050406030204" pitchFamily="18" charset="0"/>
                        <a:ea typeface="Cambria Math" panose="02040503050406030204" pitchFamily="18" charset="0"/>
                      </a:rPr>
                      <m:t>~</m:t>
                    </m:r>
                    <m:r>
                      <a:rPr lang="en-US" altLang="zh-CN" sz="2000" i="1" dirty="0" smtClean="0">
                        <a:latin typeface="Cambria Math" panose="02040503050406030204" pitchFamily="18" charset="0"/>
                        <a:ea typeface="微软雅黑" panose="020B0503020204020204" pitchFamily="34" charset="-122"/>
                      </a:rPr>
                      <m:t>𝑁</m:t>
                    </m:r>
                    <m:r>
                      <a:rPr lang="en-US" altLang="zh-CN" sz="2000" i="1" dirty="0" smtClean="0">
                        <a:latin typeface="Cambria Math" panose="02040503050406030204" pitchFamily="18" charset="0"/>
                        <a:ea typeface="微软雅黑" panose="020B0503020204020204" pitchFamily="34" charset="-122"/>
                      </a:rPr>
                      <m:t>(0,</m:t>
                    </m:r>
                    <m:sSup>
                      <m:sSupPr>
                        <m:ctrlPr>
                          <a:rPr lang="en-US" altLang="zh-CN" sz="2000" b="0" i="1" dirty="0" smtClean="0">
                            <a:latin typeface="Cambria Math" panose="02040503050406030204" pitchFamily="18" charset="0"/>
                            <a:ea typeface="微软雅黑" panose="020B0503020204020204" pitchFamily="34" charset="-122"/>
                          </a:rPr>
                        </m:ctrlPr>
                      </m:sSupPr>
                      <m:e>
                        <m:r>
                          <a:rPr lang="en-US" altLang="zh-CN" sz="2000" b="0" i="1" dirty="0" smtClean="0">
                            <a:latin typeface="Cambria Math" panose="02040503050406030204" pitchFamily="18" charset="0"/>
                            <a:ea typeface="微软雅黑" panose="020B0503020204020204" pitchFamily="34" charset="-122"/>
                          </a:rPr>
                          <m:t>𝜎</m:t>
                        </m:r>
                      </m:e>
                      <m:sup>
                        <m:r>
                          <a:rPr lang="en-US" altLang="zh-CN" sz="2000" b="0" i="1" dirty="0" smtClean="0">
                            <a:latin typeface="Cambria Math" panose="02040503050406030204" pitchFamily="18" charset="0"/>
                            <a:ea typeface="微软雅黑" panose="020B0503020204020204" pitchFamily="34" charset="-122"/>
                          </a:rPr>
                          <m:t>2</m:t>
                        </m:r>
                      </m:sup>
                    </m:sSup>
                    <m:r>
                      <a:rPr lang="en-US" altLang="zh-CN" sz="2000" i="1" dirty="0" smtClean="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Step 2 Generate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𝑛</m:t>
                    </m:r>
                  </m:oMath>
                </a14:m>
                <a:r>
                  <a:rPr lang="en-US" altLang="zh-CN" sz="2000" dirty="0">
                    <a:latin typeface="Times New Roman" panose="02020603050405020304" pitchFamily="18" charset="0"/>
                    <a:ea typeface="微软雅黑" panose="020B0503020204020204" pitchFamily="34" charset="-122"/>
                  </a:rPr>
                  <a:t> noise samples: 				                </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rPr>
                        </m:ctrlPr>
                      </m:sSubPr>
                      <m:e>
                        <m:r>
                          <a:rPr lang="el-GR" altLang="zh-CN" sz="2000" i="1" dirty="0" smtClean="0">
                            <a:latin typeface="Cambria Math" panose="02040503050406030204" pitchFamily="18" charset="0"/>
                            <a:ea typeface="Cambria Math" panose="02040503050406030204" pitchFamily="18" charset="0"/>
                          </a:rPr>
                          <m:t>𝜀</m:t>
                        </m:r>
                      </m:e>
                      <m:sub>
                        <m:r>
                          <a:rPr lang="en-US" altLang="zh-CN" sz="2000" b="0" i="1" dirty="0" smtClean="0">
                            <a:latin typeface="Cambria Math" panose="02040503050406030204" pitchFamily="18" charset="0"/>
                            <a:ea typeface="Cambria Math" panose="02040503050406030204" pitchFamily="18" charset="0"/>
                          </a:rPr>
                          <m:t>1</m:t>
                        </m:r>
                      </m:sub>
                    </m:sSub>
                    <m:r>
                      <a:rPr lang="en-US" altLang="zh-CN" sz="2000" i="1" dirty="0" smtClean="0">
                        <a:latin typeface="Cambria Math" panose="02040503050406030204" pitchFamily="18" charset="0"/>
                        <a:ea typeface="微软雅黑" panose="020B0503020204020204" pitchFamily="34" charset="-122"/>
                      </a:rPr>
                      <m:t>,</m:t>
                    </m:r>
                    <m:r>
                      <a:rPr lang="el-GR" altLang="zh-CN" sz="2000" i="1" dirty="0" smtClean="0">
                        <a:latin typeface="Cambria Math" panose="02040503050406030204" pitchFamily="18" charset="0"/>
                        <a:ea typeface="Cambria Math" panose="02040503050406030204" pitchFamily="18" charset="0"/>
                      </a:rPr>
                      <m:t> </m:t>
                    </m:r>
                    <m:sSub>
                      <m:sSubPr>
                        <m:ctrlPr>
                          <a:rPr lang="en-US" altLang="zh-CN" sz="2000" b="0" i="1" dirty="0" smtClean="0">
                            <a:latin typeface="Cambria Math" panose="02040503050406030204" pitchFamily="18" charset="0"/>
                            <a:ea typeface="Cambria Math" panose="02040503050406030204" pitchFamily="18" charset="0"/>
                          </a:rPr>
                        </m:ctrlPr>
                      </m:sSubPr>
                      <m:e>
                        <m:r>
                          <a:rPr lang="el-GR" altLang="zh-CN" sz="2000" i="1" dirty="0" smtClean="0">
                            <a:latin typeface="Cambria Math" panose="02040503050406030204" pitchFamily="18" charset="0"/>
                            <a:ea typeface="Cambria Math" panose="02040503050406030204" pitchFamily="18" charset="0"/>
                          </a:rPr>
                          <m:t>𝜀</m:t>
                        </m:r>
                      </m:e>
                      <m:sub>
                        <m:r>
                          <a:rPr lang="en-US" altLang="zh-CN" sz="2000" b="0" i="1" dirty="0" smtClean="0">
                            <a:latin typeface="Cambria Math" panose="02040503050406030204" pitchFamily="18" charset="0"/>
                            <a:ea typeface="Cambria Math" panose="02040503050406030204" pitchFamily="18" charset="0"/>
                          </a:rPr>
                          <m:t>2</m:t>
                        </m:r>
                      </m:sub>
                    </m:sSub>
                    <m:r>
                      <a:rPr lang="en-US" altLang="zh-CN" sz="2000" i="1" dirty="0" smtClean="0">
                        <a:latin typeface="Cambria Math" panose="02040503050406030204" pitchFamily="18" charset="0"/>
                        <a:ea typeface="微软雅黑" panose="020B0503020204020204" pitchFamily="34" charset="-122"/>
                      </a:rPr>
                      <m:t>,…,</m:t>
                    </m:r>
                    <m:r>
                      <a:rPr lang="el-GR" altLang="zh-CN" sz="2000" i="1" dirty="0" smtClean="0">
                        <a:latin typeface="Cambria Math" panose="02040503050406030204" pitchFamily="18" charset="0"/>
                        <a:ea typeface="Cambria Math" panose="02040503050406030204" pitchFamily="18" charset="0"/>
                      </a:rPr>
                      <m:t> </m:t>
                    </m:r>
                    <m:sSub>
                      <m:sSubPr>
                        <m:ctrlPr>
                          <a:rPr lang="en-US" altLang="zh-CN" sz="2000" b="0" i="1" dirty="0" smtClean="0">
                            <a:latin typeface="Cambria Math" panose="02040503050406030204" pitchFamily="18" charset="0"/>
                            <a:ea typeface="Cambria Math" panose="02040503050406030204" pitchFamily="18" charset="0"/>
                          </a:rPr>
                        </m:ctrlPr>
                      </m:sSubPr>
                      <m:e>
                        <m:r>
                          <a:rPr lang="el-GR" altLang="zh-CN" sz="2000" i="1" dirty="0" smtClean="0">
                            <a:latin typeface="Cambria Math" panose="02040503050406030204" pitchFamily="18" charset="0"/>
                            <a:ea typeface="Cambria Math" panose="02040503050406030204" pitchFamily="18" charset="0"/>
                          </a:rPr>
                          <m:t>𝜀</m:t>
                        </m:r>
                      </m:e>
                      <m:sub>
                        <m:r>
                          <a:rPr lang="en-US" altLang="zh-CN" sz="2000" b="0" i="1" dirty="0" smtClean="0">
                            <a:latin typeface="Cambria Math" panose="02040503050406030204" pitchFamily="18" charset="0"/>
                            <a:ea typeface="Cambria Math" panose="02040503050406030204" pitchFamily="18" charset="0"/>
                          </a:rPr>
                          <m:t>𝑛</m:t>
                        </m:r>
                      </m:sub>
                    </m:sSub>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Step 3 Deterministic computation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Generate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𝑛</m:t>
                    </m:r>
                  </m:oMath>
                </a14:m>
                <a:r>
                  <a:rPr lang="en-US" altLang="zh-CN" sz="2000" dirty="0">
                    <a:latin typeface="Times New Roman" panose="02020603050405020304" pitchFamily="18" charset="0"/>
                    <a:ea typeface="微软雅黑" panose="020B0503020204020204" pitchFamily="34" charset="-122"/>
                  </a:rPr>
                  <a:t> noisy samples:</a:t>
                </a:r>
                <a:r>
                  <a:rPr lang="en-US" altLang="zh-CN" sz="2000" dirty="0">
                    <a:ea typeface="Cambria Math" panose="02040503050406030204" pitchFamily="18" charset="0"/>
                  </a:rPr>
                  <a:t> 					   </a:t>
                </a:r>
                <a14:m>
                  <m:oMath xmlns:m="http://schemas.openxmlformats.org/officeDocument/2006/math">
                    <m:r>
                      <a:rPr lang="en-US" altLang="zh-CN" sz="2000" b="0" i="1" dirty="0" smtClean="0">
                        <a:latin typeface="Cambria Math" panose="02040503050406030204" pitchFamily="18" charset="0"/>
                        <a:ea typeface="Cambria Math" panose="02040503050406030204" pitchFamily="18" charset="0"/>
                      </a:rPr>
                      <m:t>𝑥</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Cambria Math" panose="02040503050406030204" pitchFamily="18" charset="0"/>
                          </a:rPr>
                        </m:ctrlPr>
                      </m:sSubPr>
                      <m:e>
                        <m:r>
                          <a:rPr lang="el-GR" altLang="zh-CN" sz="2000" i="1" dirty="0">
                            <a:latin typeface="Cambria Math" panose="02040503050406030204" pitchFamily="18" charset="0"/>
                            <a:ea typeface="Cambria Math" panose="02040503050406030204" pitchFamily="18" charset="0"/>
                          </a:rPr>
                          <m:t>𝜀</m:t>
                        </m:r>
                      </m:e>
                      <m:sub>
                        <m:r>
                          <a:rPr lang="en-US" altLang="zh-CN" sz="2000" i="1" dirty="0">
                            <a:latin typeface="Cambria Math" panose="02040503050406030204" pitchFamily="18" charset="0"/>
                            <a:ea typeface="Cambria Math" panose="02040503050406030204" pitchFamily="18" charset="0"/>
                          </a:rPr>
                          <m:t>1</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Cambria Math" panose="02040503050406030204" pitchFamily="18" charset="0"/>
                      </a:rPr>
                      <m:t>𝑥</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Cambria Math" panose="02040503050406030204" pitchFamily="18" charset="0"/>
                          </a:rPr>
                        </m:ctrlPr>
                      </m:sSubPr>
                      <m:e>
                        <m:r>
                          <a:rPr lang="el-GR" altLang="zh-CN" sz="2000" i="1" dirty="0">
                            <a:latin typeface="Cambria Math" panose="02040503050406030204" pitchFamily="18" charset="0"/>
                            <a:ea typeface="Cambria Math" panose="02040503050406030204" pitchFamily="18" charset="0"/>
                          </a:rPr>
                          <m:t>𝜀</m:t>
                        </m:r>
                      </m:e>
                      <m:sub>
                        <m:r>
                          <a:rPr lang="en-US" altLang="zh-CN" sz="2000" i="1" dirty="0">
                            <a:latin typeface="Cambria Math" panose="02040503050406030204" pitchFamily="18" charset="0"/>
                            <a:ea typeface="Cambria Math" panose="02040503050406030204" pitchFamily="18" charset="0"/>
                          </a:rPr>
                          <m:t>2</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Cambria Math" panose="02040503050406030204" pitchFamily="18" charset="0"/>
                      </a:rPr>
                      <m:t>𝑥</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Cambria Math" panose="02040503050406030204" pitchFamily="18" charset="0"/>
                          </a:rPr>
                        </m:ctrlPr>
                      </m:sSubPr>
                      <m:e>
                        <m:r>
                          <a:rPr lang="el-GR" altLang="zh-CN" sz="2000" i="1" dirty="0">
                            <a:latin typeface="Cambria Math" panose="02040503050406030204" pitchFamily="18" charset="0"/>
                            <a:ea typeface="Cambria Math" panose="02040503050406030204" pitchFamily="18" charset="0"/>
                          </a:rPr>
                          <m:t>𝜀</m:t>
                        </m:r>
                      </m:e>
                      <m:sub>
                        <m:r>
                          <a:rPr lang="en-US" altLang="zh-CN" sz="2000" i="1" dirty="0">
                            <a:latin typeface="Cambria Math" panose="02040503050406030204" pitchFamily="18" charset="0"/>
                            <a:ea typeface="Cambria Math" panose="02040503050406030204" pitchFamily="18" charset="0"/>
                          </a:rPr>
                          <m:t>𝑛</m:t>
                        </m:r>
                      </m:sub>
                    </m:sSub>
                  </m:oMath>
                </a14:m>
                <a:endParaRPr lang="en-US" altLang="zh-CN" sz="2000" dirty="0">
                  <a:ea typeface="Cambria Math" panose="02040503050406030204" pitchFamily="18" charset="0"/>
                </a:endParaRP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Input them to the classifier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𝑓</m:t>
                    </m:r>
                  </m:oMath>
                </a14:m>
                <a:r>
                  <a:rPr lang="en-US" altLang="zh-CN" sz="2000" dirty="0">
                    <a:latin typeface="Times New Roman" panose="02020603050405020304" pitchFamily="18" charset="0"/>
                    <a:ea typeface="微软雅黑" panose="020B0503020204020204" pitchFamily="34" charset="-122"/>
                  </a:rPr>
                  <a:t> to obtain the predictions:</a:t>
                </a:r>
              </a:p>
              <a:p>
                <a:pPr>
                  <a:spcAft>
                    <a:spcPts val="600"/>
                  </a:spcAft>
                </a:pPr>
                <a:r>
                  <a:rPr lang="en-US" altLang="zh-CN" sz="2000" dirty="0">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𝑓</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i="1" dirty="0">
                            <a:latin typeface="Cambria Math" panose="02040503050406030204" pitchFamily="18" charset="0"/>
                            <a:ea typeface="Cambria Math" panose="02040503050406030204" pitchFamily="18" charset="0"/>
                          </a:rPr>
                          <m:t>𝑥</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Cambria Math" panose="02040503050406030204" pitchFamily="18" charset="0"/>
                              </a:rPr>
                            </m:ctrlPr>
                          </m:sSubPr>
                          <m:e>
                            <m:r>
                              <a:rPr lang="el-GR" altLang="zh-CN" sz="2000" i="1" dirty="0">
                                <a:latin typeface="Cambria Math" panose="02040503050406030204" pitchFamily="18" charset="0"/>
                                <a:ea typeface="Cambria Math" panose="02040503050406030204" pitchFamily="18" charset="0"/>
                              </a:rPr>
                              <m:t>𝜀</m:t>
                            </m:r>
                          </m:e>
                          <m:sub>
                            <m:r>
                              <a:rPr lang="en-US" altLang="zh-CN" sz="2000" i="1" dirty="0">
                                <a:latin typeface="Cambria Math" panose="02040503050406030204" pitchFamily="18" charset="0"/>
                                <a:ea typeface="Cambria Math" panose="02040503050406030204" pitchFamily="18" charset="0"/>
                              </a:rPr>
                              <m:t>1</m:t>
                            </m:r>
                          </m:sub>
                        </m:sSub>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𝑓</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i="1" dirty="0">
                            <a:latin typeface="Cambria Math" panose="02040503050406030204" pitchFamily="18" charset="0"/>
                            <a:ea typeface="Cambria Math" panose="02040503050406030204" pitchFamily="18" charset="0"/>
                          </a:rPr>
                          <m:t>𝑥</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Cambria Math" panose="02040503050406030204" pitchFamily="18" charset="0"/>
                              </a:rPr>
                            </m:ctrlPr>
                          </m:sSubPr>
                          <m:e>
                            <m:r>
                              <a:rPr lang="el-GR" altLang="zh-CN" sz="2000" i="1" dirty="0">
                                <a:latin typeface="Cambria Math" panose="02040503050406030204" pitchFamily="18" charset="0"/>
                                <a:ea typeface="Cambria Math" panose="02040503050406030204" pitchFamily="18" charset="0"/>
                              </a:rPr>
                              <m:t>𝜀</m:t>
                            </m:r>
                          </m:e>
                          <m:sub>
                            <m:r>
                              <a:rPr lang="en-US" altLang="zh-CN" sz="2000" i="1" dirty="0">
                                <a:latin typeface="Cambria Math" panose="02040503050406030204" pitchFamily="18" charset="0"/>
                                <a:ea typeface="Cambria Math" panose="02040503050406030204" pitchFamily="18" charset="0"/>
                              </a:rPr>
                              <m:t>2</m:t>
                            </m:r>
                          </m:sub>
                        </m:sSub>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Cambria Math" panose="02040503050406030204" pitchFamily="18" charset="0"/>
                      </a:rPr>
                      <m:t>𝑥</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Cambria Math" panose="02040503050406030204" pitchFamily="18" charset="0"/>
                          </a:rPr>
                        </m:ctrlPr>
                      </m:sSubPr>
                      <m:e>
                        <m:r>
                          <a:rPr lang="el-GR" altLang="zh-CN" sz="2000" i="1" dirty="0">
                            <a:latin typeface="Cambria Math" panose="02040503050406030204" pitchFamily="18" charset="0"/>
                            <a:ea typeface="Cambria Math" panose="02040503050406030204" pitchFamily="18" charset="0"/>
                          </a:rPr>
                          <m:t>𝜀</m:t>
                        </m:r>
                      </m:e>
                      <m:sub>
                        <m:r>
                          <a:rPr lang="en-US" altLang="zh-CN" sz="2000" i="1" dirty="0">
                            <a:latin typeface="Cambria Math" panose="02040503050406030204" pitchFamily="18" charset="0"/>
                            <a:ea typeface="Cambria Math" panose="02040503050406030204" pitchFamily="18" charset="0"/>
                          </a:rPr>
                          <m:t>𝑛</m:t>
                        </m:r>
                      </m:sub>
                    </m:sSub>
                    <m:r>
                      <a:rPr lang="en-US" altLang="zh-CN" sz="2000" b="0" i="1" smtClean="0">
                        <a:latin typeface="Cambria Math" panose="02040503050406030204" pitchFamily="18" charset="0"/>
                        <a:ea typeface="微软雅黑" panose="020B0503020204020204" pitchFamily="34" charset="-122"/>
                      </a:rPr>
                      <m:t>)</m:t>
                    </m:r>
                  </m:oMath>
                </a14:m>
                <a:endParaRPr lang="en-US" altLang="zh-CN" sz="2000" dirty="0"/>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宋体" panose="02010600030101010101" pitchFamily="2" charset="-122"/>
                  </a:rPr>
                  <a:t>Step 4 Aggregate the results</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Compute the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𝑐𝑜𝑢𝑛𝑡𝑠</m:t>
                    </m:r>
                  </m:oMath>
                </a14:m>
                <a:r>
                  <a:rPr lang="en-US" altLang="zh-CN" sz="2000" dirty="0">
                    <a:latin typeface="Times New Roman" panose="02020603050405020304" pitchFamily="18" charset="0"/>
                    <a:ea typeface="微软雅黑" panose="020B0503020204020204" pitchFamily="34" charset="-122"/>
                  </a:rPr>
                  <a:t> for each class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Return the class which appeared much more often than any other class.</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247317"/>
              </a:xfrm>
              <a:prstGeom prst="rect">
                <a:avLst/>
              </a:prstGeom>
              <a:blipFill>
                <a:blip r:embed="rId3"/>
                <a:stretch>
                  <a:fillRect l="-689" t="-717" r="-1607" b="-157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Tree>
    <p:extLst>
      <p:ext uri="{BB962C8B-B14F-4D97-AF65-F5344CB8AC3E}">
        <p14:creationId xmlns:p14="http://schemas.microsoft.com/office/powerpoint/2010/main" val="1533792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le:Normal Distribution CDF.svg - Wikimedia Commons">
            <a:extLst>
              <a:ext uri="{FF2B5EF4-FFF2-40B4-BE49-F238E27FC236}">
                <a16:creationId xmlns:a16="http://schemas.microsoft.com/office/drawing/2014/main" id="{2B6BBD9D-FBD1-431E-9285-99A0FA17FC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0168" y="4869160"/>
            <a:ext cx="2492896" cy="1592684"/>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46</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Preliminary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73764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Monte Carlo method</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Procedure</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Step 1 Define a domain of possible inputs</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Step 2 Generate inputs randomly from a probability distribution over the input domain</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Step 3 Perform a deterministic computation on the inputs</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Step 4 Aggregate the results</a:t>
                </a:r>
              </a:p>
              <a:p>
                <a:pPr marL="342900" indent="-342900">
                  <a:spcAft>
                    <a:spcPts val="600"/>
                  </a:spcAft>
                  <a:buFont typeface="Wingdings" panose="05000000000000000000" pitchFamily="2" charset="2"/>
                  <a:buChar char="n"/>
                </a:pPr>
                <a:r>
                  <a:rPr lang="en-US" altLang="zh-CN" sz="2000" dirty="0">
                    <a:solidFill>
                      <a:srgbClr val="C00000"/>
                    </a:solidFill>
                    <a:latin typeface="Times New Roman" panose="02020603050405020304" pitchFamily="18" charset="0"/>
                    <a:ea typeface="微软雅黑" panose="020B0503020204020204" pitchFamily="34" charset="-122"/>
                  </a:rPr>
                  <a:t>Details of Step 2</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For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𝑁</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𝜇</m:t>
                    </m:r>
                    <m:r>
                      <a:rPr lang="en-US" altLang="zh-CN" sz="2000" i="1">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ea typeface="微软雅黑" panose="020B0503020204020204" pitchFamily="34" charset="-122"/>
                          </a:rPr>
                        </m:ctrlPr>
                      </m:sSupPr>
                      <m:e>
                        <m:r>
                          <a:rPr lang="zh-CN" altLang="en-US" sz="2000" i="1">
                            <a:latin typeface="Cambria Math" panose="02040503050406030204" pitchFamily="18" charset="0"/>
                            <a:ea typeface="微软雅黑" panose="020B0503020204020204" pitchFamily="34" charset="-122"/>
                          </a:rPr>
                          <m:t>𝜎</m:t>
                        </m:r>
                      </m:e>
                      <m:sup>
                        <m:r>
                          <a:rPr lang="en-US" altLang="zh-CN" sz="2000" i="1">
                            <a:latin typeface="Cambria Math" panose="02040503050406030204" pitchFamily="18" charset="0"/>
                            <a:ea typeface="微软雅黑" panose="020B0503020204020204" pitchFamily="34" charset="-122"/>
                          </a:rPr>
                          <m:t>2</m:t>
                        </m:r>
                      </m:sup>
                    </m:sSup>
                    <m:r>
                      <a:rPr lang="en-US" altLang="zh-CN" sz="2000" i="1">
                        <a:latin typeface="Cambria Math" panose="02040503050406030204" pitchFamily="18" charset="0"/>
                        <a:ea typeface="微软雅黑" panose="020B0503020204020204" pitchFamily="34" charset="-122"/>
                      </a:rPr>
                      <m:t>)</m:t>
                    </m:r>
                  </m:oMath>
                </a14:m>
                <a:r>
                  <a:rPr lang="en-US" altLang="zh-CN" sz="2000" dirty="0">
                    <a:latin typeface="Times New Roman" panose="02020603050405020304" pitchFamily="18" charset="0"/>
                    <a:ea typeface="微软雅黑" panose="020B0503020204020204" pitchFamily="34" charset="-122"/>
                  </a:rPr>
                  <a:t> , CDF </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zh-CN" altLang="en-US" sz="2000" i="1" smtClean="0">
                            <a:latin typeface="Cambria Math" panose="02040503050406030204" pitchFamily="18" charset="0"/>
                            <a:ea typeface="微软雅黑" panose="020B0503020204020204" pitchFamily="34" charset="-122"/>
                          </a:rPr>
                          <m:t>𝜙</m:t>
                        </m:r>
                      </m:e>
                      <m:sub>
                        <m:r>
                          <a:rPr lang="zh-CN" altLang="en-US" sz="2000" i="1">
                            <a:latin typeface="Cambria Math" panose="02040503050406030204" pitchFamily="18" charset="0"/>
                            <a:ea typeface="微软雅黑" panose="020B0503020204020204" pitchFamily="34" charset="-122"/>
                          </a:rPr>
                          <m:t>𝜇</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ea typeface="微软雅黑" panose="020B0503020204020204" pitchFamily="34" charset="-122"/>
                              </a:rPr>
                            </m:ctrlPr>
                          </m:sSupPr>
                          <m:e>
                            <m:r>
                              <a:rPr lang="zh-CN" altLang="en-US" sz="2000" i="1">
                                <a:latin typeface="Cambria Math" panose="02040503050406030204" pitchFamily="18" charset="0"/>
                                <a:ea typeface="微软雅黑" panose="020B0503020204020204" pitchFamily="34" charset="-122"/>
                              </a:rPr>
                              <m:t>𝜎</m:t>
                            </m:r>
                          </m:e>
                          <m:sup>
                            <m:r>
                              <a:rPr lang="en-US" altLang="zh-CN" sz="2000" i="1">
                                <a:latin typeface="Cambria Math" panose="02040503050406030204" pitchFamily="18" charset="0"/>
                                <a:ea typeface="微软雅黑" panose="020B0503020204020204" pitchFamily="34" charset="-122"/>
                              </a:rPr>
                              <m:t>2</m:t>
                            </m:r>
                          </m:sup>
                        </m:sSup>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 </m:t>
                    </m:r>
                  </m:oMath>
                </a14:m>
                <a:r>
                  <a:rPr lang="en-US" altLang="zh-CN" sz="2000" dirty="0">
                    <a:latin typeface="Times New Roman" panose="02020603050405020304" pitchFamily="18" charset="0"/>
                    <a:ea typeface="微软雅黑" panose="020B0503020204020204" pitchFamily="34" charset="-122"/>
                  </a:rPr>
                  <a:t>with value range </a:t>
                </a:r>
                <a:r>
                  <a:rPr lang="en-US" altLang="zh-CN" sz="2000" i="0" dirty="0">
                    <a:latin typeface="+mj-lt"/>
                    <a:ea typeface="微软雅黑" panose="020B0503020204020204" pitchFamily="34" charset="-122"/>
                  </a:rPr>
                  <a:t>[0,1]</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Inverse CDF </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sSup>
                          <m:sSupPr>
                            <m:ctrlPr>
                              <a:rPr lang="en-US" altLang="zh-CN" sz="2000" b="0" i="1" smtClean="0">
                                <a:latin typeface="Cambria Math" panose="02040503050406030204" pitchFamily="18" charset="0"/>
                                <a:ea typeface="微软雅黑" panose="020B0503020204020204" pitchFamily="34" charset="-122"/>
                              </a:rPr>
                            </m:ctrlPr>
                          </m:sSupPr>
                          <m:e>
                            <m:r>
                              <a:rPr lang="zh-CN" altLang="en-US" sz="2000" i="1">
                                <a:latin typeface="Cambria Math" panose="02040503050406030204" pitchFamily="18" charset="0"/>
                                <a:ea typeface="微软雅黑" panose="020B0503020204020204" pitchFamily="34" charset="-122"/>
                              </a:rPr>
                              <m:t>𝜙</m:t>
                            </m:r>
                          </m:e>
                          <m:sup>
                            <m:r>
                              <a:rPr lang="en-US" altLang="zh-CN" sz="2000" b="0" i="1" smtClean="0">
                                <a:latin typeface="Cambria Math" panose="02040503050406030204" pitchFamily="18" charset="0"/>
                                <a:ea typeface="微软雅黑" panose="020B0503020204020204" pitchFamily="34" charset="-122"/>
                              </a:rPr>
                              <m:t>−1</m:t>
                            </m:r>
                          </m:sup>
                        </m:sSup>
                      </m:e>
                      <m:sub>
                        <m:r>
                          <a:rPr lang="zh-CN" altLang="en-US" sz="2000" i="1">
                            <a:latin typeface="Cambria Math" panose="02040503050406030204" pitchFamily="18" charset="0"/>
                            <a:ea typeface="微软雅黑" panose="020B0503020204020204" pitchFamily="34" charset="-122"/>
                          </a:rPr>
                          <m:t>𝜇</m:t>
                        </m:r>
                        <m:r>
                          <a:rPr lang="en-US" altLang="zh-CN" sz="2000" i="1">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ea typeface="微软雅黑" panose="020B0503020204020204" pitchFamily="34" charset="-122"/>
                              </a:rPr>
                            </m:ctrlPr>
                          </m:sSupPr>
                          <m:e>
                            <m:r>
                              <a:rPr lang="zh-CN" altLang="en-US" sz="2000" i="1">
                                <a:latin typeface="Cambria Math" panose="02040503050406030204" pitchFamily="18" charset="0"/>
                                <a:ea typeface="微软雅黑" panose="020B0503020204020204" pitchFamily="34" charset="-122"/>
                              </a:rPr>
                              <m:t>𝜎</m:t>
                            </m:r>
                          </m:e>
                          <m:sup>
                            <m:r>
                              <a:rPr lang="en-US" altLang="zh-CN" sz="2000" i="1">
                                <a:latin typeface="Cambria Math" panose="02040503050406030204" pitchFamily="18" charset="0"/>
                                <a:ea typeface="微软雅黑" panose="020B0503020204020204" pitchFamily="34" charset="-122"/>
                              </a:rPr>
                              <m:t>2</m:t>
                            </m:r>
                          </m:sup>
                        </m:sSup>
                      </m:sub>
                    </m:sSub>
                    <m:r>
                      <a:rPr lang="en-US" altLang="zh-CN" sz="2000" i="1">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𝑝</m:t>
                    </m:r>
                    <m:r>
                      <a:rPr lang="en-US" altLang="zh-CN" sz="2000" i="1">
                        <a:latin typeface="Cambria Math" panose="02040503050406030204" pitchFamily="18" charset="0"/>
                        <a:ea typeface="微软雅黑" panose="020B0503020204020204" pitchFamily="34" charset="-122"/>
                      </a:rPr>
                      <m:t>)</m:t>
                    </m:r>
                  </m:oMath>
                </a14:m>
                <a:r>
                  <a:rPr lang="en-US" altLang="zh-CN" sz="2000" dirty="0">
                    <a:latin typeface="Times New Roman" panose="02020603050405020304" pitchFamily="18" charset="0"/>
                    <a:ea typeface="微软雅黑" panose="020B0503020204020204" pitchFamily="34" charset="-122"/>
                  </a:rPr>
                  <a:t>with input range</a:t>
                </a:r>
                <a:r>
                  <a:rPr lang="en-US" altLang="zh-CN" sz="2000" dirty="0">
                    <a:ea typeface="微软雅黑" panose="020B0503020204020204" pitchFamily="34" charset="-122"/>
                  </a:rPr>
                  <a:t>[0,1]</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Randomly input p to </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sSup>
                          <m:sSupPr>
                            <m:ctrlPr>
                              <a:rPr lang="en-US" altLang="zh-CN" sz="2000" i="1">
                                <a:latin typeface="Cambria Math" panose="02040503050406030204" pitchFamily="18" charset="0"/>
                                <a:ea typeface="微软雅黑" panose="020B0503020204020204" pitchFamily="34" charset="-122"/>
                              </a:rPr>
                            </m:ctrlPr>
                          </m:sSupPr>
                          <m:e>
                            <m:r>
                              <a:rPr lang="zh-CN" altLang="en-US" sz="2000" i="1">
                                <a:latin typeface="Cambria Math" panose="02040503050406030204" pitchFamily="18" charset="0"/>
                                <a:ea typeface="微软雅黑" panose="020B0503020204020204" pitchFamily="34" charset="-122"/>
                              </a:rPr>
                              <m:t>𝜙</m:t>
                            </m:r>
                          </m:e>
                          <m:sup>
                            <m:r>
                              <a:rPr lang="en-US" altLang="zh-CN" sz="2000" i="1">
                                <a:latin typeface="Cambria Math" panose="02040503050406030204" pitchFamily="18" charset="0"/>
                                <a:ea typeface="微软雅黑" panose="020B0503020204020204" pitchFamily="34" charset="-122"/>
                              </a:rPr>
                              <m:t>−1</m:t>
                            </m:r>
                          </m:sup>
                        </m:sSup>
                      </m:e>
                      <m:sub>
                        <m:r>
                          <a:rPr lang="zh-CN" altLang="en-US" sz="2000" i="1">
                            <a:latin typeface="Cambria Math" panose="02040503050406030204" pitchFamily="18" charset="0"/>
                            <a:ea typeface="微软雅黑" panose="020B0503020204020204" pitchFamily="34" charset="-122"/>
                          </a:rPr>
                          <m:t>𝜇</m:t>
                        </m:r>
                        <m:r>
                          <a:rPr lang="en-US" altLang="zh-CN" sz="2000" i="1">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ea typeface="微软雅黑" panose="020B0503020204020204" pitchFamily="34" charset="-122"/>
                              </a:rPr>
                            </m:ctrlPr>
                          </m:sSupPr>
                          <m:e>
                            <m:r>
                              <a:rPr lang="zh-CN" altLang="en-US" sz="2000" i="1">
                                <a:latin typeface="Cambria Math" panose="02040503050406030204" pitchFamily="18" charset="0"/>
                                <a:ea typeface="微软雅黑" panose="020B0503020204020204" pitchFamily="34" charset="-122"/>
                              </a:rPr>
                              <m:t>𝜎</m:t>
                            </m:r>
                          </m:e>
                          <m:sup>
                            <m:r>
                              <a:rPr lang="en-US" altLang="zh-CN" sz="2000" i="1">
                                <a:latin typeface="Cambria Math" panose="02040503050406030204" pitchFamily="18" charset="0"/>
                                <a:ea typeface="微软雅黑" panose="020B0503020204020204" pitchFamily="34" charset="-122"/>
                              </a:rPr>
                              <m:t>2</m:t>
                            </m:r>
                          </m:sup>
                        </m:sSup>
                      </m:sub>
                    </m:sSub>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𝑝</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Output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𝑁</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𝜇</m:t>
                    </m:r>
                    <m:r>
                      <a:rPr lang="en-US" altLang="zh-CN" sz="2000" i="1">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ea typeface="微软雅黑" panose="020B0503020204020204" pitchFamily="34" charset="-122"/>
                          </a:rPr>
                        </m:ctrlPr>
                      </m:sSupPr>
                      <m:e>
                        <m:r>
                          <a:rPr lang="zh-CN" altLang="en-US" sz="2000" i="1">
                            <a:latin typeface="Cambria Math" panose="02040503050406030204" pitchFamily="18" charset="0"/>
                            <a:ea typeface="微软雅黑" panose="020B0503020204020204" pitchFamily="34" charset="-122"/>
                          </a:rPr>
                          <m:t>𝜎</m:t>
                        </m:r>
                      </m:e>
                      <m:sup>
                        <m:r>
                          <a:rPr lang="en-US" altLang="zh-CN" sz="2000" i="1">
                            <a:latin typeface="Cambria Math" panose="02040503050406030204" pitchFamily="18" charset="0"/>
                            <a:ea typeface="微软雅黑" panose="020B0503020204020204" pitchFamily="34" charset="-122"/>
                          </a:rPr>
                          <m:t>2</m:t>
                        </m:r>
                      </m:sup>
                    </m:sSup>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737644"/>
              </a:xfrm>
              <a:prstGeom prst="rect">
                <a:avLst/>
              </a:prstGeom>
              <a:blipFill>
                <a:blip r:embed="rId4"/>
                <a:stretch>
                  <a:fillRect l="-689" t="-643" r="-536" b="-128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Tree>
    <p:extLst>
      <p:ext uri="{BB962C8B-B14F-4D97-AF65-F5344CB8AC3E}">
        <p14:creationId xmlns:p14="http://schemas.microsoft.com/office/powerpoint/2010/main" val="3287468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29CC62-C0CC-4281-A96B-F3CBF484FE4A}"/>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47</a:t>
            </a:fld>
            <a:endParaRPr lang="en-US" altLang="zh-CN" b="0" dirty="0"/>
          </a:p>
        </p:txBody>
      </p:sp>
      <p:sp>
        <p:nvSpPr>
          <p:cNvPr id="3" name="Rectangle 3">
            <a:extLst>
              <a:ext uri="{FF2B5EF4-FFF2-40B4-BE49-F238E27FC236}">
                <a16:creationId xmlns:a16="http://schemas.microsoft.com/office/drawing/2014/main" id="{E354F97B-FBFE-4BBA-AB6E-A72230993CB7}"/>
              </a:ext>
            </a:extLst>
          </p:cNvPr>
          <p:cNvSpPr>
            <a:spLocks noChangeArrowheads="1"/>
          </p:cNvSpPr>
          <p:nvPr/>
        </p:nvSpPr>
        <p:spPr bwMode="auto">
          <a:xfrm>
            <a:off x="701291" y="2151807"/>
            <a:ext cx="7741419"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lvl="0" indent="-342900" algn="ctr" defTabSz="914400">
              <a:lnSpc>
                <a:spcPct val="90000"/>
              </a:lnSpc>
              <a:spcBef>
                <a:spcPct val="20000"/>
              </a:spcBef>
              <a:buClr>
                <a:srgbClr val="66FFFF"/>
              </a:buClr>
              <a:defRPr/>
            </a:pPr>
            <a:r>
              <a:rPr lang="en-US" altLang="zh-CN" sz="3600" b="1" dirty="0">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Proof in Randomized Smoothing</a:t>
            </a:r>
          </a:p>
        </p:txBody>
      </p:sp>
    </p:spTree>
    <p:extLst>
      <p:ext uri="{BB962C8B-B14F-4D97-AF65-F5344CB8AC3E}">
        <p14:creationId xmlns:p14="http://schemas.microsoft.com/office/powerpoint/2010/main" val="1960369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48</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b="0" i="0" u="none" strike="noStrike" cap="none" normalizeH="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Radius</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56522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证明</a:t>
                </a: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要证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𝑔</m:t>
                    </m:r>
                    <m:d>
                      <m:dPr>
                        <m:ctrlP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d>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unc>
                      <m:funcPr>
                        <m:ctrlPr>
                          <a:rPr lang="en-US" altLang="zh-CN" sz="2000" i="1">
                            <a:solidFill>
                              <a:schemeClr val="tx1"/>
                            </a:solidFill>
                            <a:latin typeface="Cambria Math" panose="02040503050406030204" pitchFamily="18" charset="0"/>
                          </a:rPr>
                        </m:ctrlPr>
                      </m:funcPr>
                      <m:fName>
                        <m:limLow>
                          <m:limLowPr>
                            <m:ctrlPr>
                              <a:rPr lang="en-US" altLang="zh-CN" sz="2000" i="1">
                                <a:solidFill>
                                  <a:schemeClr val="tx1"/>
                                </a:solidFill>
                                <a:latin typeface="Cambria Math" panose="02040503050406030204" pitchFamily="18" charset="0"/>
                              </a:rPr>
                            </m:ctrlPr>
                          </m:limLowPr>
                          <m:e>
                            <m:r>
                              <m:rPr>
                                <m:sty m:val="p"/>
                              </m:rPr>
                              <a:rPr lang="en-US" altLang="zh-CN" sz="2000">
                                <a:solidFill>
                                  <a:schemeClr val="tx1"/>
                                </a:solidFill>
                                <a:latin typeface="Cambria Math" panose="02040503050406030204" pitchFamily="18" charset="0"/>
                              </a:rPr>
                              <m:t>arg</m:t>
                            </m:r>
                            <m:r>
                              <a:rPr lang="en-US" altLang="zh-CN" sz="2000">
                                <a:solidFill>
                                  <a:schemeClr val="tx1"/>
                                </a:solidFill>
                                <a:latin typeface="Cambria Math" panose="02040503050406030204" pitchFamily="18" charset="0"/>
                              </a:rPr>
                              <m:t> </m:t>
                            </m:r>
                            <m:r>
                              <m:rPr>
                                <m:sty m:val="p"/>
                              </m:rPr>
                              <a:rPr lang="en-US" altLang="zh-CN" sz="2000">
                                <a:solidFill>
                                  <a:schemeClr val="tx1"/>
                                </a:solidFill>
                                <a:latin typeface="Cambria Math" panose="02040503050406030204" pitchFamily="18" charset="0"/>
                              </a:rPr>
                              <m:t>max</m:t>
                            </m:r>
                          </m:e>
                          <m:lim>
                            <m:r>
                              <a:rPr lang="en-US" altLang="zh-CN" sz="2000" i="1">
                                <a:solidFill>
                                  <a:schemeClr val="tx1"/>
                                </a:solidFill>
                                <a:latin typeface="Cambria Math" panose="02040503050406030204" pitchFamily="18" charset="0"/>
                              </a:rPr>
                              <m:t>𝑐</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𝒴</m:t>
                            </m:r>
                            <m:r>
                              <m:rPr>
                                <m:nor/>
                              </m:rPr>
                              <a:rPr lang="zh-CN" altLang="en-US" sz="2000" dirty="0">
                                <a:solidFill>
                                  <a:schemeClr val="tx1"/>
                                </a:solidFill>
                                <a:latin typeface="Times New Roman" panose="02020603050405020304" pitchFamily="18" charset="0"/>
                                <a:cs typeface="Arial" panose="020B0604020202020204" pitchFamily="34" charset="0"/>
                              </a:rPr>
                              <m:t> </m:t>
                            </m:r>
                          </m:lim>
                        </m:limLow>
                      </m:fName>
                      <m:e>
                        <m:r>
                          <a:rPr lang="en-US" altLang="zh-CN" sz="2000" i="1">
                            <a:solidFill>
                              <a:schemeClr val="tx1"/>
                            </a:solidFill>
                            <a:latin typeface="Cambria Math" panose="02040503050406030204" pitchFamily="18" charset="0"/>
                            <a:ea typeface="Cambria Math" panose="02040503050406030204" pitchFamily="18" charset="0"/>
                          </a:rPr>
                          <m:t>ℙ</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smtClean="0">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r>
                              <a:rPr lang="en-US" altLang="zh-CN" sz="2000" b="0" i="1" smtClean="0">
                                <a:solidFill>
                                  <a:schemeClr val="tx1"/>
                                </a:solidFill>
                                <a:latin typeface="Cambria Math" panose="02040503050406030204" pitchFamily="18" charset="0"/>
                                <a:cs typeface="Arial" panose="020B0604020202020204" pitchFamily="34" charset="0"/>
                              </a:rPr>
                              <m:t>+</m:t>
                            </m:r>
                            <m:r>
                              <a:rPr lang="en-US" altLang="zh-CN" sz="2000" b="0" i="1" smtClean="0">
                                <a:solidFill>
                                  <a:schemeClr val="tx1"/>
                                </a:solidFill>
                                <a:latin typeface="Cambria Math" panose="02040503050406030204" pitchFamily="18" charset="0"/>
                                <a:cs typeface="Arial" panose="020B0604020202020204" pitchFamily="34" charset="0"/>
                              </a:rPr>
                              <m:t>𝛿</m:t>
                            </m:r>
                          </m:e>
                        </m:d>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𝑐</m:t>
                        </m:r>
                        <m:r>
                          <a:rPr lang="en-US" altLang="zh-CN" sz="2000" i="1">
                            <a:solidFill>
                              <a:schemeClr val="tx1"/>
                            </a:solidFill>
                            <a:latin typeface="Cambria Math" panose="02040503050406030204" pitchFamily="18" charset="0"/>
                            <a:ea typeface="Cambria Math" panose="02040503050406030204" pitchFamily="18" charset="0"/>
                          </a:rPr>
                          <m:t>)</m:t>
                        </m:r>
                      </m:e>
                    </m:func>
                    <m:r>
                      <a:rPr lang="en-US" altLang="zh-CN" sz="2000" b="0" i="1" smtClean="0">
                        <a:solidFill>
                          <a:schemeClr val="tx1"/>
                        </a:solidFill>
                        <a:latin typeface="Cambria Math" panose="02040503050406030204" pitchFamily="18" charset="0"/>
                        <a:ea typeface="Cambria Math" panose="02040503050406030204" pitchFamily="18" charset="0"/>
                      </a:rPr>
                      <m:t>=</m:t>
                    </m:r>
                    <m:sSub>
                      <m:sSubPr>
                        <m:ctrlPr>
                          <a:rPr lang="en-US" altLang="zh-CN" sz="2000" b="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𝑐</m:t>
                        </m:r>
                      </m:e>
                      <m:sub>
                        <m:r>
                          <a:rPr lang="en-US" altLang="zh-CN" sz="2000" b="0" i="1" smtClean="0">
                            <a:solidFill>
                              <a:schemeClr val="tx1"/>
                            </a:solidFill>
                            <a:latin typeface="Cambria Math" panose="02040503050406030204" pitchFamily="18" charset="0"/>
                            <a:ea typeface="Cambria Math" panose="02040503050406030204" pitchFamily="18" charset="0"/>
                          </a:rPr>
                          <m:t>𝐴</m:t>
                        </m:r>
                      </m:sub>
                    </m:sSub>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就要证</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b="0" i="1" smtClean="0">
                                <a:latin typeface="Cambria Math" panose="02040503050406030204" pitchFamily="18" charset="0"/>
                                <a:ea typeface="Cambria Math" panose="02040503050406030204" pitchFamily="18" charset="0"/>
                              </a:rPr>
                              <m:t>𝐴</m:t>
                            </m:r>
                          </m:sub>
                        </m:sSub>
                      </m:e>
                    </m:d>
                    <m:r>
                      <a:rPr lang="en-US" altLang="zh-CN" sz="2000" b="0" i="1" smtClean="0">
                        <a:latin typeface="Cambria Math" panose="02040503050406030204" pitchFamily="18" charset="0"/>
                        <a:ea typeface="Cambria Math" panose="02040503050406030204" pitchFamily="18" charset="0"/>
                      </a:rPr>
                      <m:t>&gt;</m:t>
                    </m:r>
                    <m:func>
                      <m:funcPr>
                        <m:ctrlPr>
                          <a:rPr lang="en-US" altLang="zh-CN" sz="2000" i="1">
                            <a:latin typeface="Cambria Math" panose="02040503050406030204" pitchFamily="18" charset="0"/>
                            <a:ea typeface="Cambria Math" panose="02040503050406030204" pitchFamily="18" charset="0"/>
                          </a:rPr>
                        </m:ctrlPr>
                      </m:funcPr>
                      <m:fName>
                        <m:limLow>
                          <m:limLowPr>
                            <m:ctrlPr>
                              <a:rPr lang="en-US" altLang="zh-CN" sz="2000" i="1">
                                <a:latin typeface="Cambria Math" panose="02040503050406030204" pitchFamily="18" charset="0"/>
                                <a:ea typeface="Cambria Math" panose="02040503050406030204" pitchFamily="18" charset="0"/>
                              </a:rPr>
                            </m:ctrlPr>
                          </m:limLowPr>
                          <m:e>
                            <m:r>
                              <m:rPr>
                                <m:sty m:val="p"/>
                              </m:rPr>
                              <a:rPr lang="en-US" altLang="zh-CN" sz="200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lim>
                        </m:limLow>
                      </m:fName>
                      <m:e>
                        <m:r>
                          <a:rPr lang="en-US" altLang="zh-CN" sz="2000" i="1">
                            <a:latin typeface="Cambria Math" panose="02040503050406030204" pitchFamily="18" charset="0"/>
                            <a:ea typeface="Cambria Math" panose="02040503050406030204" pitchFamily="18" charset="0"/>
                          </a:rPr>
                          <m:t>ℙ</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𝑐</m:t>
                        </m:r>
                        <m:r>
                          <a:rPr lang="en-US" altLang="zh-CN" sz="2000" i="1">
                            <a:latin typeface="Cambria Math" panose="02040503050406030204" pitchFamily="18" charset="0"/>
                            <a:ea typeface="Cambria Math" panose="02040503050406030204" pitchFamily="18" charset="0"/>
                          </a:rPr>
                          <m:t>)</m:t>
                        </m:r>
                      </m:e>
                    </m:func>
                  </m:oMath>
                </a14:m>
                <a:endParaRPr lang="en-US" altLang="zh-CN" sz="2000" dirty="0">
                  <a:latin typeface="Times New Roman" panose="02020603050405020304" pitchFamily="18" charset="0"/>
                  <a:ea typeface="Cambria Math" panose="020405030504060302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对任意</a:t>
                </a:r>
                <a14:m>
                  <m:oMath xmlns:m="http://schemas.openxmlformats.org/officeDocument/2006/math">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b="0" i="1" smtClean="0">
                            <a:solidFill>
                              <a:schemeClr val="tx1"/>
                            </a:solidFill>
                            <a:latin typeface="Cambria Math" panose="02040503050406030204" pitchFamily="18" charset="0"/>
                            <a:ea typeface="Cambria Math" panose="02040503050406030204" pitchFamily="18" charset="0"/>
                          </a:rPr>
                          <m:t>𝐵</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证</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r>
                      <a:rPr lang="en-US" altLang="zh-CN" sz="2000" i="1">
                        <a:solidFill>
                          <a:schemeClr val="tx1"/>
                        </a:solidFill>
                        <a:latin typeface="Cambria Math" panose="02040503050406030204" pitchFamily="18" charset="0"/>
                        <a:ea typeface="Cambria Math" panose="02040503050406030204" pitchFamily="18" charset="0"/>
                      </a:rPr>
                      <m:t>&gt;</m:t>
                    </m:r>
                    <m:r>
                      <a:rPr lang="en-US" altLang="zh-CN" sz="2000" i="1">
                        <a:solidFill>
                          <a:schemeClr val="tx1"/>
                        </a:solidFill>
                        <a:latin typeface="Cambria Math" panose="02040503050406030204" pitchFamily="18" charset="0"/>
                        <a:ea typeface="Cambria Math" panose="02040503050406030204" pitchFamily="18" charset="0"/>
                      </a:rPr>
                      <m:t>ℙ</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r>
                          <a:rPr lang="en-US" altLang="zh-CN" sz="2000" b="0" i="1" smtClean="0">
                            <a:solidFill>
                              <a:schemeClr val="tx1"/>
                            </a:solidFill>
                            <a:latin typeface="Cambria Math" panose="02040503050406030204" pitchFamily="18" charset="0"/>
                            <a:cs typeface="Arial" panose="020B0604020202020204" pitchFamily="34" charset="0"/>
                          </a:rPr>
                          <m:t>+</m:t>
                        </m:r>
                        <m:r>
                          <a:rPr lang="en-US" altLang="zh-CN" sz="2000" b="0" i="1" smtClean="0">
                            <a:solidFill>
                              <a:schemeClr val="tx1"/>
                            </a:solidFill>
                            <a:latin typeface="Cambria Math" panose="02040503050406030204" pitchFamily="18" charset="0"/>
                            <a:cs typeface="Arial" panose="020B0604020202020204" pitchFamily="34" charset="0"/>
                          </a:rPr>
                          <m:t>𝛿</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565224"/>
              </a:xfrm>
              <a:prstGeom prst="rect">
                <a:avLst/>
              </a:prstGeom>
              <a:blipFill>
                <a:blip r:embed="rId3"/>
                <a:stretch>
                  <a:fillRect l="-689" t="-267" b="-146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grpSp>
        <p:nvGrpSpPr>
          <p:cNvPr id="23" name="组合 22">
            <a:extLst>
              <a:ext uri="{FF2B5EF4-FFF2-40B4-BE49-F238E27FC236}">
                <a16:creationId xmlns:a16="http://schemas.microsoft.com/office/drawing/2014/main" id="{D0B6E388-A0FE-4984-B387-CF7B5D9FED60}"/>
              </a:ext>
            </a:extLst>
          </p:cNvPr>
          <p:cNvGrpSpPr/>
          <p:nvPr/>
        </p:nvGrpSpPr>
        <p:grpSpPr>
          <a:xfrm>
            <a:off x="971600" y="1628800"/>
            <a:ext cx="7413398" cy="2670318"/>
            <a:chOff x="975027" y="1644040"/>
            <a:chExt cx="7413398" cy="2670318"/>
          </a:xfrm>
        </p:grpSpPr>
        <p:pic>
          <p:nvPicPr>
            <p:cNvPr id="8" name="图片 7">
              <a:extLst>
                <a:ext uri="{FF2B5EF4-FFF2-40B4-BE49-F238E27FC236}">
                  <a16:creationId xmlns:a16="http://schemas.microsoft.com/office/drawing/2014/main" id="{9EE71E7C-6544-4E2C-94EC-2DFE4A0D1BA2}"/>
                </a:ext>
              </a:extLst>
            </p:cNvPr>
            <p:cNvPicPr>
              <a:picLocks noChangeAspect="1"/>
            </p:cNvPicPr>
            <p:nvPr/>
          </p:nvPicPr>
          <p:blipFill rotWithShape="1">
            <a:blip r:embed="rId4"/>
            <a:srcRect b="89278"/>
            <a:stretch/>
          </p:blipFill>
          <p:spPr>
            <a:xfrm>
              <a:off x="975028" y="1644040"/>
              <a:ext cx="5668357" cy="288031"/>
            </a:xfrm>
            <a:prstGeom prst="rect">
              <a:avLst/>
            </a:prstGeom>
          </p:spPr>
        </p:pic>
        <p:pic>
          <p:nvPicPr>
            <p:cNvPr id="14" name="图片 13">
              <a:extLst>
                <a:ext uri="{FF2B5EF4-FFF2-40B4-BE49-F238E27FC236}">
                  <a16:creationId xmlns:a16="http://schemas.microsoft.com/office/drawing/2014/main" id="{0281CB69-0CEF-4D09-8DF8-7B8478090BA6}"/>
                </a:ext>
              </a:extLst>
            </p:cNvPr>
            <p:cNvPicPr>
              <a:picLocks noChangeAspect="1"/>
            </p:cNvPicPr>
            <p:nvPr/>
          </p:nvPicPr>
          <p:blipFill rotWithShape="1">
            <a:blip r:embed="rId4"/>
            <a:srcRect t="10001" r="69322" b="79278"/>
            <a:stretch/>
          </p:blipFill>
          <p:spPr>
            <a:xfrm>
              <a:off x="6649483" y="1644040"/>
              <a:ext cx="1738942" cy="288032"/>
            </a:xfrm>
            <a:prstGeom prst="rect">
              <a:avLst/>
            </a:prstGeom>
          </p:spPr>
        </p:pic>
        <p:pic>
          <p:nvPicPr>
            <p:cNvPr id="15" name="图片 14">
              <a:extLst>
                <a:ext uri="{FF2B5EF4-FFF2-40B4-BE49-F238E27FC236}">
                  <a16:creationId xmlns:a16="http://schemas.microsoft.com/office/drawing/2014/main" id="{43F4991C-2BDE-4DF1-94EA-44373663AFDB}"/>
                </a:ext>
              </a:extLst>
            </p:cNvPr>
            <p:cNvPicPr>
              <a:picLocks noChangeAspect="1"/>
            </p:cNvPicPr>
            <p:nvPr/>
          </p:nvPicPr>
          <p:blipFill rotWithShape="1">
            <a:blip r:embed="rId4"/>
            <a:srcRect l="30858" t="9974" b="80009"/>
            <a:stretch/>
          </p:blipFill>
          <p:spPr>
            <a:xfrm>
              <a:off x="975281" y="1977984"/>
              <a:ext cx="3919190" cy="269101"/>
            </a:xfrm>
            <a:prstGeom prst="rect">
              <a:avLst/>
            </a:prstGeom>
          </p:spPr>
        </p:pic>
        <p:pic>
          <p:nvPicPr>
            <p:cNvPr id="16" name="图片 15">
              <a:extLst>
                <a:ext uri="{FF2B5EF4-FFF2-40B4-BE49-F238E27FC236}">
                  <a16:creationId xmlns:a16="http://schemas.microsoft.com/office/drawing/2014/main" id="{F044F09C-A17B-4212-AE90-420D5E93C50C}"/>
                </a:ext>
              </a:extLst>
            </p:cNvPr>
            <p:cNvPicPr>
              <a:picLocks noChangeAspect="1"/>
            </p:cNvPicPr>
            <p:nvPr/>
          </p:nvPicPr>
          <p:blipFill rotWithShape="1">
            <a:blip r:embed="rId4"/>
            <a:srcRect t="20429" r="40901" b="70373"/>
            <a:stretch/>
          </p:blipFill>
          <p:spPr>
            <a:xfrm>
              <a:off x="4894471" y="2035566"/>
              <a:ext cx="3349937" cy="247121"/>
            </a:xfrm>
            <a:prstGeom prst="rect">
              <a:avLst/>
            </a:prstGeom>
          </p:spPr>
        </p:pic>
        <p:pic>
          <p:nvPicPr>
            <p:cNvPr id="17" name="图片 16">
              <a:extLst>
                <a:ext uri="{FF2B5EF4-FFF2-40B4-BE49-F238E27FC236}">
                  <a16:creationId xmlns:a16="http://schemas.microsoft.com/office/drawing/2014/main" id="{84376C91-94E6-40AC-AAF2-09C596E215B2}"/>
                </a:ext>
              </a:extLst>
            </p:cNvPr>
            <p:cNvPicPr>
              <a:picLocks noChangeAspect="1"/>
            </p:cNvPicPr>
            <p:nvPr/>
          </p:nvPicPr>
          <p:blipFill rotWithShape="1">
            <a:blip r:embed="rId4"/>
            <a:srcRect l="59175" t="20069" b="69092"/>
            <a:stretch/>
          </p:blipFill>
          <p:spPr>
            <a:xfrm>
              <a:off x="975028" y="2350965"/>
              <a:ext cx="2314119" cy="291183"/>
            </a:xfrm>
            <a:prstGeom prst="rect">
              <a:avLst/>
            </a:prstGeom>
          </p:spPr>
        </p:pic>
        <p:pic>
          <p:nvPicPr>
            <p:cNvPr id="18" name="图片 17">
              <a:extLst>
                <a:ext uri="{FF2B5EF4-FFF2-40B4-BE49-F238E27FC236}">
                  <a16:creationId xmlns:a16="http://schemas.microsoft.com/office/drawing/2014/main" id="{98BB5BFD-4AE0-4986-AF95-913E443CA1DF}"/>
                </a:ext>
              </a:extLst>
            </p:cNvPr>
            <p:cNvPicPr>
              <a:picLocks noChangeAspect="1"/>
            </p:cNvPicPr>
            <p:nvPr/>
          </p:nvPicPr>
          <p:blipFill rotWithShape="1">
            <a:blip r:embed="rId4"/>
            <a:srcRect l="2997" t="39490" b="46318"/>
            <a:stretch/>
          </p:blipFill>
          <p:spPr>
            <a:xfrm>
              <a:off x="1822763" y="2853443"/>
              <a:ext cx="5498475" cy="381237"/>
            </a:xfrm>
            <a:prstGeom prst="rect">
              <a:avLst/>
            </a:prstGeom>
          </p:spPr>
        </p:pic>
        <p:pic>
          <p:nvPicPr>
            <p:cNvPr id="19" name="图片 18">
              <a:extLst>
                <a:ext uri="{FF2B5EF4-FFF2-40B4-BE49-F238E27FC236}">
                  <a16:creationId xmlns:a16="http://schemas.microsoft.com/office/drawing/2014/main" id="{8F8E0173-AA01-454D-AB15-C73285E8EA2A}"/>
                </a:ext>
              </a:extLst>
            </p:cNvPr>
            <p:cNvPicPr>
              <a:picLocks noChangeAspect="1"/>
            </p:cNvPicPr>
            <p:nvPr/>
          </p:nvPicPr>
          <p:blipFill rotWithShape="1">
            <a:blip r:embed="rId4"/>
            <a:srcRect t="60861" b="25548"/>
            <a:stretch/>
          </p:blipFill>
          <p:spPr>
            <a:xfrm>
              <a:off x="975027" y="3329270"/>
              <a:ext cx="5668357" cy="365126"/>
            </a:xfrm>
            <a:prstGeom prst="rect">
              <a:avLst/>
            </a:prstGeom>
          </p:spPr>
        </p:pic>
        <p:pic>
          <p:nvPicPr>
            <p:cNvPr id="20" name="图片 19">
              <a:extLst>
                <a:ext uri="{FF2B5EF4-FFF2-40B4-BE49-F238E27FC236}">
                  <a16:creationId xmlns:a16="http://schemas.microsoft.com/office/drawing/2014/main" id="{6F1A1A9F-3FFB-420D-B5DB-E1955150E0E1}"/>
                </a:ext>
              </a:extLst>
            </p:cNvPr>
            <p:cNvPicPr>
              <a:picLocks noChangeAspect="1"/>
            </p:cNvPicPr>
            <p:nvPr/>
          </p:nvPicPr>
          <p:blipFill rotWithShape="1">
            <a:blip r:embed="rId4"/>
            <a:srcRect l="23448" t="81598"/>
            <a:stretch/>
          </p:blipFill>
          <p:spPr>
            <a:xfrm>
              <a:off x="2494704" y="3841039"/>
              <a:ext cx="4154592" cy="473319"/>
            </a:xfrm>
            <a:prstGeom prst="rect">
              <a:avLst/>
            </a:prstGeom>
          </p:spPr>
        </p:pic>
      </p:grpSp>
      <p:sp>
        <p:nvSpPr>
          <p:cNvPr id="21" name="矩形 20">
            <a:extLst>
              <a:ext uri="{FF2B5EF4-FFF2-40B4-BE49-F238E27FC236}">
                <a16:creationId xmlns:a16="http://schemas.microsoft.com/office/drawing/2014/main" id="{6902FE29-92CF-4EF4-BB2A-09AD75BBA4B5}"/>
              </a:ext>
            </a:extLst>
          </p:cNvPr>
          <p:cNvSpPr/>
          <p:nvPr/>
        </p:nvSpPr>
        <p:spPr>
          <a:xfrm>
            <a:off x="1486592" y="3390033"/>
            <a:ext cx="1501232" cy="262960"/>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1983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49</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cs typeface="Times New Roman" panose="02020603050405020304" pitchFamily="18" charset="0"/>
                </a:rPr>
                <a:t>Radius</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89608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证明</a:t>
                </a: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固定类别</a:t>
                </a:r>
                <a14:m>
                  <m:oMath xmlns:m="http://schemas.openxmlformats.org/officeDocument/2006/math">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𝐵</m:t>
                        </m:r>
                      </m:sub>
                    </m:sSub>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要</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证</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smtClean="0">
                        <a:solidFill>
                          <a:srgbClr val="C00000"/>
                        </a:solidFill>
                        <a:latin typeface="Cambria Math" panose="02040503050406030204" pitchFamily="18" charset="0"/>
                        <a:ea typeface="Cambria Math" panose="02040503050406030204" pitchFamily="18" charset="0"/>
                      </a:rPr>
                      <m:t>ℙ</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𝑥</m:t>
                            </m:r>
                            <m:r>
                              <a:rPr lang="en-US" altLang="zh-CN" sz="2000" i="1">
                                <a:solidFill>
                                  <a:srgbClr val="C00000"/>
                                </a:solidFill>
                                <a:latin typeface="Cambria Math" panose="02040503050406030204" pitchFamily="18" charset="0"/>
                                <a:ea typeface="Cambria Math" panose="02040503050406030204" pitchFamily="18" charset="0"/>
                              </a:rPr>
                              <m:t>+</m:t>
                            </m:r>
                            <m:r>
                              <a:rPr lang="zh-CN" altLang="en-US" sz="2000" i="1">
                                <a:solidFill>
                                  <a:srgbClr val="C00000"/>
                                </a:solidFill>
                                <a:latin typeface="Cambria Math" panose="02040503050406030204" pitchFamily="18" charset="0"/>
                                <a:cs typeface="Arial" panose="020B0604020202020204" pitchFamily="34" charset="0"/>
                              </a:rPr>
                              <m:t>𝜀</m:t>
                            </m:r>
                            <m:r>
                              <a:rPr lang="en-US" altLang="zh-CN" sz="2000" i="1">
                                <a:solidFill>
                                  <a:srgbClr val="C00000"/>
                                </a:solidFill>
                                <a:latin typeface="Cambria Math" panose="02040503050406030204" pitchFamily="18" charset="0"/>
                                <a:cs typeface="Arial" panose="020B0604020202020204" pitchFamily="34" charset="0"/>
                              </a:rPr>
                              <m:t>+</m:t>
                            </m:r>
                            <m:r>
                              <a:rPr lang="en-US" altLang="zh-CN" sz="2000" i="1">
                                <a:solidFill>
                                  <a:srgbClr val="C00000"/>
                                </a:solidFill>
                                <a:latin typeface="Cambria Math" panose="02040503050406030204" pitchFamily="18" charset="0"/>
                                <a:cs typeface="Arial" panose="020B0604020202020204" pitchFamily="34" charset="0"/>
                              </a:rPr>
                              <m:t>𝛿</m:t>
                            </m:r>
                          </m:e>
                        </m:d>
                        <m:r>
                          <a:rPr lang="en-US" altLang="zh-CN" sz="200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C00000"/>
                                </a:solidFill>
                                <a:latin typeface="Cambria Math" panose="02040503050406030204" pitchFamily="18" charset="0"/>
                                <a:ea typeface="Cambria Math" panose="02040503050406030204" pitchFamily="18" charset="0"/>
                              </a:rPr>
                              <m:t>𝑐</m:t>
                            </m:r>
                          </m:e>
                          <m:sub>
                            <m:r>
                              <a:rPr lang="en-US" altLang="zh-CN" sz="2000" i="1">
                                <a:solidFill>
                                  <a:srgbClr val="C00000"/>
                                </a:solidFill>
                                <a:latin typeface="Cambria Math" panose="02040503050406030204" pitchFamily="18" charset="0"/>
                                <a:ea typeface="Cambria Math" panose="02040503050406030204" pitchFamily="18" charset="0"/>
                              </a:rPr>
                              <m:t>𝐴</m:t>
                            </m:r>
                          </m:sub>
                        </m:sSub>
                      </m:e>
                    </m:d>
                    <m:r>
                      <a:rPr lang="en-US" altLang="zh-CN" sz="2000" i="1">
                        <a:solidFill>
                          <a:srgbClr val="C00000"/>
                        </a:solidFill>
                        <a:latin typeface="Cambria Math" panose="02040503050406030204" pitchFamily="18" charset="0"/>
                        <a:ea typeface="Cambria Math" panose="02040503050406030204" pitchFamily="18" charset="0"/>
                      </a:rPr>
                      <m:t>&gt;</m:t>
                    </m:r>
                    <m:r>
                      <a:rPr lang="en-US" altLang="zh-CN" sz="2000" i="1">
                        <a:solidFill>
                          <a:srgbClr val="C00000"/>
                        </a:solidFill>
                        <a:latin typeface="Cambria Math" panose="02040503050406030204" pitchFamily="18" charset="0"/>
                        <a:ea typeface="Cambria Math" panose="02040503050406030204" pitchFamily="18" charset="0"/>
                      </a:rPr>
                      <m:t>ℙ</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𝑥</m:t>
                        </m:r>
                        <m:r>
                          <a:rPr lang="en-US" altLang="zh-CN" sz="2000" i="1">
                            <a:solidFill>
                              <a:srgbClr val="C00000"/>
                            </a:solidFill>
                            <a:latin typeface="Cambria Math" panose="02040503050406030204" pitchFamily="18" charset="0"/>
                            <a:ea typeface="Cambria Math" panose="02040503050406030204" pitchFamily="18" charset="0"/>
                          </a:rPr>
                          <m:t>+</m:t>
                        </m:r>
                        <m:r>
                          <a:rPr lang="zh-CN" altLang="en-US" sz="2000" i="1">
                            <a:solidFill>
                              <a:srgbClr val="C00000"/>
                            </a:solidFill>
                            <a:latin typeface="Cambria Math" panose="02040503050406030204" pitchFamily="18" charset="0"/>
                            <a:cs typeface="Arial" panose="020B0604020202020204" pitchFamily="34" charset="0"/>
                          </a:rPr>
                          <m:t>𝜀</m:t>
                        </m:r>
                        <m:r>
                          <a:rPr lang="en-US" altLang="zh-CN" sz="2000" i="1">
                            <a:solidFill>
                              <a:srgbClr val="C00000"/>
                            </a:solidFill>
                            <a:latin typeface="Cambria Math" panose="02040503050406030204" pitchFamily="18" charset="0"/>
                            <a:cs typeface="Arial" panose="020B0604020202020204" pitchFamily="34" charset="0"/>
                          </a:rPr>
                          <m:t>+</m:t>
                        </m:r>
                        <m:r>
                          <a:rPr lang="en-US" altLang="zh-CN" sz="2000" i="1">
                            <a:solidFill>
                              <a:srgbClr val="C00000"/>
                            </a:solidFill>
                            <a:latin typeface="Cambria Math" panose="02040503050406030204" pitchFamily="18" charset="0"/>
                            <a:cs typeface="Arial" panose="020B0604020202020204" pitchFamily="34" charset="0"/>
                          </a:rPr>
                          <m:t>𝛿</m:t>
                        </m:r>
                      </m:e>
                    </m:d>
                    <m:r>
                      <a:rPr lang="en-US" altLang="zh-CN" sz="200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2000" b="0" i="1"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简写</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𝜀</m:t>
                        </m:r>
                      </m:e>
                    </m:d>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𝑁</m:t>
                    </m:r>
                    <m:d>
                      <m:d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𝜎</m:t>
                            </m:r>
                          </m:e>
                          <m: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𝐼</m:t>
                        </m:r>
                      </m:e>
                    </m:d>
                  </m:oMath>
                </a14:m>
                <a:endParaRPr lang="en-US" altLang="zh-CN" sz="2000" b="0" i="1" dirty="0">
                  <a:latin typeface="Cambria Math" panose="02040503050406030204" pitchFamily="18" charset="0"/>
                  <a:ea typeface="宋体" panose="02010600030101010101" pitchFamily="2" charset="-122"/>
                  <a:cs typeface="Times New Roman" panose="02020603050405020304" pitchFamily="18" charset="0"/>
                </a:endParaRPr>
              </a:p>
              <a:p>
                <a:pPr>
                  <a:spcAft>
                    <a:spcPts val="600"/>
                  </a:spcAft>
                </a:pPr>
                <a:r>
                  <a:rPr lang="en-US" altLang="zh-CN" sz="2000" b="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𝑌</m:t>
                    </m:r>
                    <m:r>
                      <a:rPr lang="en-US" altLang="zh-CN" sz="2000" i="1">
                        <a:latin typeface="Cambria Math" panose="02040503050406030204" pitchFamily="18" charset="0"/>
                        <a:cs typeface="Times New Roman" panose="02020603050405020304" pitchFamily="18" charset="0"/>
                      </a:rPr>
                      <m:t>≔</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𝑥</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𝜀</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𝛿</m:t>
                        </m:r>
                      </m:e>
                    </m:d>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𝑁</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𝑥</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𝛿</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𝜎</m:t>
                        </m:r>
                      </m:e>
                      <m:sup>
                        <m:r>
                          <a:rPr lang="en-US" altLang="zh-CN" sz="2000" i="1">
                            <a:latin typeface="Cambria Math" panose="02040503050406030204" pitchFamily="18" charset="0"/>
                            <a:cs typeface="Times New Roman" panose="02020603050405020304" pitchFamily="18" charset="0"/>
                          </a:rPr>
                          <m:t>2</m:t>
                        </m:r>
                      </m:sup>
                    </m:sSup>
                    <m:r>
                      <a:rPr lang="en-US" altLang="zh-CN" sz="2000" i="1">
                        <a:latin typeface="Cambria Math" panose="02040503050406030204" pitchFamily="18" charset="0"/>
                        <a:cs typeface="Times New Roman" panose="02020603050405020304" pitchFamily="18" charset="0"/>
                      </a:rPr>
                      <m:t>𝐼</m:t>
                    </m:r>
                    <m:r>
                      <a:rPr lang="en-US" altLang="zh-CN" sz="2000" i="1">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即 </a:t>
                </a:r>
                <a:r>
                  <a:rPr lang="zh-CN" altLang="en-US"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要证 </a:t>
                </a:r>
                <a:r>
                  <a:rPr lang="en-US" altLang="zh-CN"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ℙ</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b="0" i="1" smtClean="0">
                                <a:solidFill>
                                  <a:srgbClr val="C00000"/>
                                </a:solidFill>
                                <a:latin typeface="Cambria Math" panose="02040503050406030204" pitchFamily="18" charset="0"/>
                                <a:ea typeface="Cambria Math" panose="02040503050406030204" pitchFamily="18" charset="0"/>
                              </a:rPr>
                              <m:t>𝑌</m:t>
                            </m:r>
                          </m:e>
                        </m:d>
                        <m:r>
                          <a:rPr lang="en-US" altLang="zh-CN" sz="200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C00000"/>
                                </a:solidFill>
                                <a:latin typeface="Cambria Math" panose="02040503050406030204" pitchFamily="18" charset="0"/>
                                <a:ea typeface="Cambria Math" panose="02040503050406030204" pitchFamily="18" charset="0"/>
                              </a:rPr>
                              <m:t>𝑐</m:t>
                            </m:r>
                          </m:e>
                          <m:sub>
                            <m:r>
                              <a:rPr lang="en-US" altLang="zh-CN" sz="2000" i="1">
                                <a:solidFill>
                                  <a:srgbClr val="C00000"/>
                                </a:solidFill>
                                <a:latin typeface="Cambria Math" panose="02040503050406030204" pitchFamily="18" charset="0"/>
                                <a:ea typeface="Cambria Math" panose="02040503050406030204" pitchFamily="18" charset="0"/>
                              </a:rPr>
                              <m:t>𝐴</m:t>
                            </m:r>
                          </m:sub>
                        </m:sSub>
                      </m:e>
                    </m:d>
                    <m:r>
                      <a:rPr lang="en-US" altLang="zh-CN" sz="2000" i="1">
                        <a:solidFill>
                          <a:srgbClr val="C00000"/>
                        </a:solidFill>
                        <a:latin typeface="Cambria Math" panose="02040503050406030204" pitchFamily="18" charset="0"/>
                        <a:ea typeface="Cambria Math" panose="02040503050406030204" pitchFamily="18" charset="0"/>
                      </a:rPr>
                      <m:t>&gt;</m:t>
                    </m:r>
                    <m:r>
                      <a:rPr lang="en-US" altLang="zh-CN" sz="2000" i="1">
                        <a:solidFill>
                          <a:srgbClr val="C00000"/>
                        </a:solidFill>
                        <a:latin typeface="Cambria Math" panose="02040503050406030204" pitchFamily="18" charset="0"/>
                        <a:ea typeface="Cambria Math" panose="02040503050406030204" pitchFamily="18" charset="0"/>
                      </a:rPr>
                      <m:t>ℙ</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b="0" i="1" smtClean="0">
                            <a:solidFill>
                              <a:srgbClr val="C00000"/>
                            </a:solidFill>
                            <a:latin typeface="Cambria Math" panose="02040503050406030204" pitchFamily="18" charset="0"/>
                            <a:ea typeface="Cambria Math" panose="02040503050406030204" pitchFamily="18" charset="0"/>
                          </a:rPr>
                          <m:t>𝑌</m:t>
                        </m:r>
                      </m:e>
                    </m:d>
                    <m:r>
                      <a:rPr lang="en-US" altLang="zh-CN" sz="200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zh-CN"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(9)</a:t>
                </a:r>
                <a:endParaRPr lang="en-US" altLang="zh-CN"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已知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r>
                      <a:rPr lang="en-US" altLang="zh-CN" sz="2000" b="0" i="1" smtClean="0">
                        <a:latin typeface="Cambria Math" panose="02040503050406030204" pitchFamily="18" charset="0"/>
                        <a:ea typeface="Cambria Math" panose="02040503050406030204" pitchFamily="18" charset="0"/>
                      </a:rPr>
                      <m:t>≥</m:t>
                    </m:r>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b="0" i="1" dirty="0" smtClean="0">
                        <a:latin typeface="Cambria Math" panose="02040503050406030204" pitchFamily="18" charset="0"/>
                        <a:ea typeface="微软雅黑" panose="020B0503020204020204" pitchFamily="34" charset="-122"/>
                      </a:rPr>
                      <m:t>≥</m:t>
                    </m:r>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r>
                      <a:rPr lang="en-US" altLang="zh-CN" sz="2000" b="0" i="1" dirty="0" smtClean="0">
                        <a:latin typeface="Cambria Math" panose="02040503050406030204" pitchFamily="18" charset="0"/>
                        <a:ea typeface="微软雅黑" panose="020B0503020204020204" pitchFamily="34" charset="-122"/>
                      </a:rPr>
                      <m:t>≥</m:t>
                    </m:r>
                    <m:func>
                      <m:funcPr>
                        <m:ctrlPr>
                          <a:rPr lang="en-US" altLang="zh-CN" sz="2000" i="1">
                            <a:latin typeface="Cambria Math" panose="02040503050406030204" pitchFamily="18" charset="0"/>
                            <a:ea typeface="Cambria Math" panose="02040503050406030204" pitchFamily="18" charset="0"/>
                          </a:rPr>
                        </m:ctrlPr>
                      </m:funcPr>
                      <m:fName>
                        <m:limLow>
                          <m:limLowPr>
                            <m:ctrlPr>
                              <a:rPr lang="en-US" altLang="zh-CN" sz="2000" i="1">
                                <a:latin typeface="Cambria Math" panose="02040503050406030204" pitchFamily="18" charset="0"/>
                                <a:ea typeface="Cambria Math" panose="02040503050406030204" pitchFamily="18" charset="0"/>
                              </a:rPr>
                            </m:ctrlPr>
                          </m:limLowPr>
                          <m:e>
                            <m:r>
                              <m:rPr>
                                <m:sty m:val="p"/>
                              </m:rPr>
                              <a:rPr lang="en-US" altLang="zh-CN" sz="200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lim>
                        </m:limLow>
                      </m:fName>
                      <m:e>
                        <m:r>
                          <a:rPr lang="en-US" altLang="zh-CN" sz="2000" i="1">
                            <a:latin typeface="Cambria Math" panose="02040503050406030204" pitchFamily="18" charset="0"/>
                            <a:ea typeface="Cambria Math" panose="02040503050406030204" pitchFamily="18" charset="0"/>
                          </a:rPr>
                          <m:t>ℙ</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𝑐</m:t>
                        </m:r>
                        <m:r>
                          <a:rPr lang="en-US" altLang="zh-CN" sz="2000" i="1">
                            <a:latin typeface="Cambria Math" panose="02040503050406030204" pitchFamily="18" charset="0"/>
                            <a:ea typeface="Cambria Math" panose="02040503050406030204" pitchFamily="18" charset="0"/>
                          </a:rPr>
                          <m:t>)</m:t>
                        </m:r>
                      </m:e>
                    </m:func>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因此</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r>
                      <a:rPr lang="en-US" altLang="zh-CN" sz="2000" i="1">
                        <a:latin typeface="Cambria Math" panose="02040503050406030204" pitchFamily="18" charset="0"/>
                        <a:ea typeface="Cambria Math" panose="02040503050406030204" pitchFamily="18" charset="0"/>
                      </a:rPr>
                      <m:t>≥</m:t>
                    </m:r>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i="1" dirty="0">
                        <a:latin typeface="Cambria Math" panose="02040503050406030204" pitchFamily="18" charset="0"/>
                        <a:ea typeface="微软雅黑" panose="020B0503020204020204" pitchFamily="34" charset="-122"/>
                      </a:rPr>
                      <m:t>≥</m:t>
                    </m:r>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r>
                      <a:rPr lang="en-US" altLang="zh-CN" sz="2000" i="1" dirty="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Cambria Math" panose="02040503050406030204" pitchFamily="18" charset="0"/>
                      </a:rPr>
                      <m:t>ℙ</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e>
                    </m:d>
                    <m:r>
                      <a:rPr lang="en-US" altLang="zh-CN" sz="2000" i="1">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即 </a:t>
                </a:r>
                <a:r>
                  <a:rPr lang="zh-CN" altLang="en-US" sz="2000" dirty="0">
                    <a:solidFill>
                      <a:srgbClr val="0070C0"/>
                    </a:solidFill>
                    <a:latin typeface="Times New Roman" panose="02020603050405020304" pitchFamily="18" charset="0"/>
                    <a:cs typeface="Times New Roman" panose="02020603050405020304" pitchFamily="18" charset="0"/>
                  </a:rPr>
                  <a:t>已知</a:t>
                </a:r>
                <a:r>
                  <a:rPr lang="en-US" altLang="zh-CN" sz="2000" dirty="0">
                    <a:solidFill>
                      <a:srgbClr val="0070C0"/>
                    </a:solidFill>
                    <a:latin typeface="Times New Roman" panose="02020603050405020304" pitchFamily="18" charset="0"/>
                    <a:cs typeface="Times New Roman" panose="02020603050405020304" pitchFamily="18" charset="0"/>
                  </a:rPr>
                  <a:t>	</a:t>
                </a: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b="0" i="1" smtClean="0">
                                <a:solidFill>
                                  <a:srgbClr val="0070C0"/>
                                </a:solidFill>
                                <a:latin typeface="Cambria Math" panose="02040503050406030204" pitchFamily="18" charset="0"/>
                                <a:ea typeface="Cambria Math" panose="02040503050406030204" pitchFamily="18" charset="0"/>
                              </a:rPr>
                              <m:t>𝑋</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r>
                      <a:rPr lang="en-US" altLang="zh-CN" sz="2000" i="1">
                        <a:solidFill>
                          <a:srgbClr val="0070C0"/>
                        </a:solidFill>
                        <a:latin typeface="Cambria Math" panose="02040503050406030204" pitchFamily="18" charset="0"/>
                        <a:ea typeface="Cambria Math" panose="02040503050406030204" pitchFamily="18" charset="0"/>
                      </a:rPr>
                      <m:t>≥</m:t>
                    </m:r>
                    <m:bar>
                      <m:barPr>
                        <m:ctrlPr>
                          <a:rPr lang="en-US" altLang="zh-CN" sz="2000" i="1" dirty="0">
                            <a:solidFill>
                              <a:srgbClr val="0070C0"/>
                            </a:solidFill>
                            <a:latin typeface="Cambria Math" panose="02040503050406030204" pitchFamily="18" charset="0"/>
                            <a:ea typeface="微软雅黑" panose="020B0503020204020204" pitchFamily="34" charset="-122"/>
                          </a:rPr>
                        </m:ctrlPr>
                      </m:barPr>
                      <m:e>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en-US" altLang="zh-CN" sz="2000" i="1" dirty="0">
                                <a:solidFill>
                                  <a:srgbClr val="0070C0"/>
                                </a:solidFill>
                                <a:latin typeface="Cambria Math" panose="02040503050406030204" pitchFamily="18" charset="0"/>
                                <a:ea typeface="微软雅黑" panose="020B0503020204020204" pitchFamily="34" charset="-122"/>
                              </a:rPr>
                              <m:t>𝑝</m:t>
                            </m:r>
                          </m:e>
                          <m:sub>
                            <m:r>
                              <a:rPr lang="en-US" altLang="zh-CN" sz="2000" i="1" dirty="0">
                                <a:solidFill>
                                  <a:srgbClr val="0070C0"/>
                                </a:solidFill>
                                <a:latin typeface="Cambria Math" panose="02040503050406030204" pitchFamily="18" charset="0"/>
                                <a:ea typeface="微软雅黑" panose="020B0503020204020204" pitchFamily="34" charset="-122"/>
                              </a:rPr>
                              <m:t>𝐴</m:t>
                            </m:r>
                          </m:sub>
                        </m:sSub>
                      </m:e>
                    </m:bar>
                  </m:oMath>
                </a14:m>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b="0" i="1" smtClean="0">
                                <a:solidFill>
                                  <a:srgbClr val="0070C0"/>
                                </a:solidFill>
                                <a:latin typeface="Cambria Math" panose="02040503050406030204" pitchFamily="18" charset="0"/>
                                <a:ea typeface="Cambria Math" panose="02040503050406030204" pitchFamily="18" charset="0"/>
                              </a:rPr>
                              <m:t>𝑋</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e>
                    </m:d>
                    <m:r>
                      <a:rPr lang="en-US" altLang="zh-CN"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m:t>
                    </m:r>
                    <m:bar>
                      <m:barPr>
                        <m:pos m:val="top"/>
                        <m:ctrlPr>
                          <a:rPr lang="en-US" altLang="zh-CN" sz="2000" i="1">
                            <a:solidFill>
                              <a:srgbClr val="0070C0"/>
                            </a:solidFill>
                            <a:latin typeface="Cambria Math" panose="02040503050406030204" pitchFamily="18" charset="0"/>
                            <a:ea typeface="微软雅黑" panose="020B0503020204020204" pitchFamily="34" charset="-122"/>
                          </a:rPr>
                        </m:ctrlPr>
                      </m:barPr>
                      <m:e>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en-US" altLang="zh-CN" sz="2000" i="1" dirty="0">
                                <a:solidFill>
                                  <a:srgbClr val="0070C0"/>
                                </a:solidFill>
                                <a:latin typeface="Cambria Math" panose="02040503050406030204" pitchFamily="18" charset="0"/>
                                <a:ea typeface="微软雅黑" panose="020B0503020204020204" pitchFamily="34" charset="-122"/>
                              </a:rPr>
                              <m:t>𝑝</m:t>
                            </m:r>
                          </m:e>
                          <m:sub>
                            <m:r>
                              <a:rPr lang="en-US" altLang="zh-CN" sz="2000" i="1" dirty="0">
                                <a:solidFill>
                                  <a:srgbClr val="0070C0"/>
                                </a:solidFill>
                                <a:latin typeface="Cambria Math" panose="02040503050406030204" pitchFamily="18" charset="0"/>
                                <a:ea typeface="微软雅黑" panose="020B0503020204020204" pitchFamily="34" charset="-122"/>
                              </a:rPr>
                              <m:t>𝐵</m:t>
                            </m:r>
                          </m:sub>
                        </m:sSub>
                      </m:e>
                    </m:bar>
                  </m:oMath>
                </a14:m>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(8)</a:t>
                </a: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下面的证明思路是：</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先</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证明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𝑌</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𝑣𝑎𝑙𝑢</m:t>
                    </m:r>
                    <m:sSub>
                      <m:sSubPr>
                        <m:ctrlPr>
                          <a:rPr lang="en-US" altLang="zh-CN" sz="2000" b="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𝑒</m:t>
                        </m:r>
                      </m:e>
                      <m:sub>
                        <m:r>
                          <a:rPr lang="en-US" altLang="zh-CN" sz="2000" b="0" i="1" smtClean="0">
                            <a:solidFill>
                              <a:schemeClr val="tx1"/>
                            </a:solidFill>
                            <a:latin typeface="Cambria Math" panose="02040503050406030204" pitchFamily="18" charset="0"/>
                            <a:ea typeface="Cambria Math" panose="02040503050406030204" pitchFamily="18" charset="0"/>
                          </a:rPr>
                          <m:t>𝐴</m:t>
                        </m:r>
                      </m:sub>
                    </m:sSub>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chemeClr val="tx1"/>
                    </a:solidFill>
                    <a:ea typeface="Cambria Math" panose="02040503050406030204" pitchFamily="18" charset="0"/>
                  </a:rPr>
                  <a:t> </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𝑌</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𝐵</m:t>
                            </m:r>
                          </m:sub>
                        </m:sSub>
                      </m:e>
                    </m:d>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𝑣𝑎𝑙𝑢</m:t>
                    </m:r>
                    <m:sSub>
                      <m:sSubPr>
                        <m:ctrlP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𝑒</m:t>
                        </m:r>
                      </m:e>
                      <m:sub>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𝐵</m:t>
                        </m:r>
                      </m:sub>
                    </m:sSub>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Arial" panose="020B0604020202020204" pitchFamily="34" charset="0"/>
                  <a:buChar char="•"/>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再证明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𝑣𝑎𝑙𝑢</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𝑒</m:t>
                        </m:r>
                      </m:e>
                      <m:sub>
                        <m:r>
                          <a:rPr lang="en-US" altLang="zh-CN" sz="2000" i="1">
                            <a:latin typeface="Cambria Math" panose="02040503050406030204" pitchFamily="18" charset="0"/>
                            <a:ea typeface="Cambria Math" panose="02040503050406030204" pitchFamily="18" charset="0"/>
                          </a:rPr>
                          <m:t>𝐴</m:t>
                        </m:r>
                      </m:sub>
                    </m:sSub>
                    <m:r>
                      <a:rPr lang="en-US" altLang="zh-CN" sz="2000" b="0" i="0" smtClean="0">
                        <a:latin typeface="Cambria Math" panose="02040503050406030204" pitchFamily="18" charset="0"/>
                        <a:ea typeface="Cambria Math" panose="02040503050406030204" pitchFamily="18" charset="0"/>
                      </a:rPr>
                      <m:t>&gt;</m:t>
                    </m:r>
                    <m:r>
                      <a:rPr lang="en-US" altLang="zh-CN" sz="2000" i="1">
                        <a:latin typeface="Cambria Math" panose="02040503050406030204" pitchFamily="18" charset="0"/>
                        <a:ea typeface="Cambria Math" panose="02040503050406030204" pitchFamily="18" charset="0"/>
                        <a:cs typeface="Arial" panose="020B0604020202020204" pitchFamily="34" charset="0"/>
                      </a:rPr>
                      <m:t>𝑣𝑎𝑙𝑢</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𝑒</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𝐵</m:t>
                        </m:r>
                      </m:sub>
                    </m:sSub>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Arial" panose="020B0604020202020204" pitchFamily="34" charset="0"/>
                  <a:buChar char="•"/>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联立得</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smtClean="0">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𝑌</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oMath>
                </a14:m>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𝑣𝑎𝑙𝑢</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𝑒</m:t>
                        </m:r>
                      </m:e>
                      <m:sub>
                        <m:r>
                          <a:rPr lang="en-US" altLang="zh-CN" sz="2000" i="1">
                            <a:latin typeface="Cambria Math" panose="02040503050406030204" pitchFamily="18" charset="0"/>
                            <a:ea typeface="Cambria Math" panose="02040503050406030204" pitchFamily="18" charset="0"/>
                          </a:rPr>
                          <m:t>𝐴</m:t>
                        </m:r>
                      </m:sub>
                    </m:sSub>
                    <m:r>
                      <a:rPr lang="en-US" altLang="zh-CN" sz="2000" b="0" i="1" smtClean="0">
                        <a:solidFill>
                          <a:srgbClr val="0070C0"/>
                        </a:solidFill>
                        <a:latin typeface="Cambria Math" panose="02040503050406030204" pitchFamily="18" charset="0"/>
                        <a:ea typeface="Cambria Math" panose="02040503050406030204" pitchFamily="18" charset="0"/>
                      </a:rPr>
                      <m:t>&gt;</m:t>
                    </m:r>
                    <m:r>
                      <a:rPr lang="en-US" altLang="zh-CN" sz="2000" i="1">
                        <a:latin typeface="Cambria Math" panose="02040503050406030204" pitchFamily="18" charset="0"/>
                        <a:ea typeface="Cambria Math" panose="02040503050406030204" pitchFamily="18" charset="0"/>
                        <a:cs typeface="Arial" panose="020B0604020202020204" pitchFamily="34" charset="0"/>
                      </a:rPr>
                      <m:t>𝑣𝑎𝑙𝑢</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cs typeface="Arial" panose="020B0604020202020204" pitchFamily="34" charset="0"/>
                          </a:rPr>
                          <m:t>𝑒</m:t>
                        </m:r>
                      </m:e>
                      <m:sub>
                        <m:r>
                          <a:rPr lang="en-US" altLang="zh-CN" sz="2000" i="1">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000" i="1" smtClean="0">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𝑌</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e>
                    </m:d>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896084"/>
              </a:xfrm>
              <a:prstGeom prst="rect">
                <a:avLst/>
              </a:prstGeom>
              <a:blipFill>
                <a:blip r:embed="rId3"/>
                <a:stretch>
                  <a:fillRect l="-689" t="-872" r="-765" b="-996"/>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Tree>
    <p:extLst>
      <p:ext uri="{BB962C8B-B14F-4D97-AF65-F5344CB8AC3E}">
        <p14:creationId xmlns:p14="http://schemas.microsoft.com/office/powerpoint/2010/main" val="2472269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5</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Overview</a:t>
              </a:r>
            </a:p>
          </p:txBody>
        </p:sp>
      </p:grpSp>
      <p:sp>
        <p:nvSpPr>
          <p:cNvPr id="50" name="文本框 49">
            <a:extLst>
              <a:ext uri="{FF2B5EF4-FFF2-40B4-BE49-F238E27FC236}">
                <a16:creationId xmlns:a16="http://schemas.microsoft.com/office/drawing/2014/main" id="{5D05CA25-9AD6-4423-825E-70A9E15C864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21" name="对角圆角矩形 34">
            <a:extLst>
              <a:ext uri="{FF2B5EF4-FFF2-40B4-BE49-F238E27FC236}">
                <a16:creationId xmlns:a16="http://schemas.microsoft.com/office/drawing/2014/main" id="{C5658F01-2123-4CF8-8B3D-EE470180D9BB}"/>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E36B659-C6D7-4456-B769-7E140B1C8EC3}"/>
                  </a:ext>
                </a:extLst>
              </p:cNvPr>
              <p:cNvSpPr txBox="1"/>
              <p:nvPr/>
            </p:nvSpPr>
            <p:spPr>
              <a:xfrm>
                <a:off x="564617" y="1574790"/>
                <a:ext cx="7967823" cy="186204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Applying Gaussian noise and taking majority class label.</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Essence:	Smoothing the decision boundary of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Way: 	Sampling Gaussian noise to perturb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 multiple times, then vote 			on the labels most frequently given by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Purpose:	Output the majority class label as the prediction of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FE36B659-C6D7-4456-B769-7E140B1C8EC3}"/>
                  </a:ext>
                </a:extLst>
              </p:cNvPr>
              <p:cNvSpPr txBox="1">
                <a:spLocks noRot="1" noChangeAspect="1" noMove="1" noResize="1" noEditPoints="1" noAdjustHandles="1" noChangeArrowheads="1" noChangeShapeType="1" noTextEdit="1"/>
              </p:cNvSpPr>
              <p:nvPr/>
            </p:nvSpPr>
            <p:spPr>
              <a:xfrm>
                <a:off x="564617" y="1574790"/>
                <a:ext cx="7967823" cy="1862048"/>
              </a:xfrm>
              <a:prstGeom prst="rect">
                <a:avLst/>
              </a:prstGeom>
              <a:blipFill>
                <a:blip r:embed="rId3"/>
                <a:stretch>
                  <a:fillRect l="-689" t="-1634" r="-1454" b="-4902"/>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96849DAB-EBB7-4701-A0EB-B8174B5EE678}"/>
              </a:ext>
            </a:extLst>
          </p:cNvPr>
          <p:cNvGrpSpPr/>
          <p:nvPr/>
        </p:nvGrpSpPr>
        <p:grpSpPr>
          <a:xfrm>
            <a:off x="2643981" y="3717032"/>
            <a:ext cx="6150970" cy="2552614"/>
            <a:chOff x="2643981" y="3890916"/>
            <a:chExt cx="6150970" cy="2552614"/>
          </a:xfrm>
        </p:grpSpPr>
        <p:sp>
          <p:nvSpPr>
            <p:cNvPr id="27" name="椭圆 26">
              <a:extLst>
                <a:ext uri="{FF2B5EF4-FFF2-40B4-BE49-F238E27FC236}">
                  <a16:creationId xmlns:a16="http://schemas.microsoft.com/office/drawing/2014/main" id="{9940F4B2-5EA3-4067-833B-A433F973EA4D}"/>
                </a:ext>
              </a:extLst>
            </p:cNvPr>
            <p:cNvSpPr/>
            <p:nvPr/>
          </p:nvSpPr>
          <p:spPr>
            <a:xfrm>
              <a:off x="3029310" y="4100610"/>
              <a:ext cx="2049979" cy="2049979"/>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grpSp>
          <p:nvGrpSpPr>
            <p:cNvPr id="6" name="组合 5">
              <a:extLst>
                <a:ext uri="{FF2B5EF4-FFF2-40B4-BE49-F238E27FC236}">
                  <a16:creationId xmlns:a16="http://schemas.microsoft.com/office/drawing/2014/main" id="{4DA1FCAB-8536-40A5-9477-22B3644593BE}"/>
                </a:ext>
              </a:extLst>
            </p:cNvPr>
            <p:cNvGrpSpPr/>
            <p:nvPr/>
          </p:nvGrpSpPr>
          <p:grpSpPr>
            <a:xfrm>
              <a:off x="3900355" y="3890916"/>
              <a:ext cx="1628001" cy="2552614"/>
              <a:chOff x="4170961" y="3375586"/>
              <a:chExt cx="1956674" cy="3067938"/>
            </a:xfrm>
          </p:grpSpPr>
          <p:pic>
            <p:nvPicPr>
              <p:cNvPr id="11" name="图片 10">
                <a:extLst>
                  <a:ext uri="{FF2B5EF4-FFF2-40B4-BE49-F238E27FC236}">
                    <a16:creationId xmlns:a16="http://schemas.microsoft.com/office/drawing/2014/main" id="{21D1D600-2A7E-44A5-AE7E-00B0C9D540EE}"/>
                  </a:ext>
                </a:extLst>
              </p:cNvPr>
              <p:cNvPicPr>
                <a:picLocks noChangeAspect="1"/>
              </p:cNvPicPr>
              <p:nvPr/>
            </p:nvPicPr>
            <p:blipFill>
              <a:blip r:embed="rId4"/>
              <a:stretch>
                <a:fillRect/>
              </a:stretch>
            </p:blipFill>
            <p:spPr>
              <a:xfrm>
                <a:off x="4170961" y="4690088"/>
                <a:ext cx="370037" cy="370036"/>
              </a:xfrm>
              <a:prstGeom prst="rect">
                <a:avLst/>
              </a:prstGeom>
            </p:spPr>
          </p:pic>
          <p:sp>
            <p:nvSpPr>
              <p:cNvPr id="16" name="任意多边形: 形状 15">
                <a:extLst>
                  <a:ext uri="{FF2B5EF4-FFF2-40B4-BE49-F238E27FC236}">
                    <a16:creationId xmlns:a16="http://schemas.microsoft.com/office/drawing/2014/main" id="{B433F6FF-A3F2-4E79-8FA3-66875F0D69D7}"/>
                  </a:ext>
                </a:extLst>
              </p:cNvPr>
              <p:cNvSpPr/>
              <p:nvPr/>
            </p:nvSpPr>
            <p:spPr>
              <a:xfrm>
                <a:off x="4683406" y="3375586"/>
                <a:ext cx="1444229" cy="3067938"/>
              </a:xfrm>
              <a:custGeom>
                <a:avLst/>
                <a:gdLst>
                  <a:gd name="connsiteX0" fmla="*/ 1444239 w 1444239"/>
                  <a:gd name="connsiteY0" fmla="*/ 0 h 3067941"/>
                  <a:gd name="connsiteX1" fmla="*/ 880216 w 1444239"/>
                  <a:gd name="connsiteY1" fmla="*/ 1965533 h 3067941"/>
                  <a:gd name="connsiteX2" fmla="*/ 0 w 1444239"/>
                  <a:gd name="connsiteY2" fmla="*/ 3067941 h 3067941"/>
                  <a:gd name="connsiteX3" fmla="*/ 0 w 1444239"/>
                  <a:gd name="connsiteY3" fmla="*/ 3067941 h 3067941"/>
                </a:gdLst>
                <a:ahLst/>
                <a:cxnLst>
                  <a:cxn ang="0">
                    <a:pos x="connsiteX0" y="connsiteY0"/>
                  </a:cxn>
                  <a:cxn ang="0">
                    <a:pos x="connsiteX1" y="connsiteY1"/>
                  </a:cxn>
                  <a:cxn ang="0">
                    <a:pos x="connsiteX2" y="connsiteY2"/>
                  </a:cxn>
                  <a:cxn ang="0">
                    <a:pos x="connsiteX3" y="connsiteY3"/>
                  </a:cxn>
                </a:cxnLst>
                <a:rect l="l" t="t" r="r" b="b"/>
                <a:pathLst>
                  <a:path w="1444239" h="3067941">
                    <a:moveTo>
                      <a:pt x="1444239" y="0"/>
                    </a:moveTo>
                    <a:cubicBezTo>
                      <a:pt x="1282580" y="727105"/>
                      <a:pt x="1120922" y="1454210"/>
                      <a:pt x="880216" y="1965533"/>
                    </a:cubicBezTo>
                    <a:cubicBezTo>
                      <a:pt x="639510" y="2476856"/>
                      <a:pt x="0" y="3067941"/>
                      <a:pt x="0" y="3067941"/>
                    </a:cubicBezTo>
                    <a:lnTo>
                      <a:pt x="0" y="3067941"/>
                    </a:ln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207689E-1035-47D7-A6A4-36742720BCF4}"/>
                      </a:ext>
                    </a:extLst>
                  </p:cNvPr>
                  <p:cNvSpPr/>
                  <p:nvPr/>
                </p:nvSpPr>
                <p:spPr>
                  <a:xfrm>
                    <a:off x="4279889" y="4977051"/>
                    <a:ext cx="3700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ea typeface="微软雅黑" panose="020B0503020204020204" pitchFamily="34" charset="-122"/>
                            </a:rPr>
                            <m:t>𝑥</m:t>
                          </m:r>
                        </m:oMath>
                      </m:oMathPara>
                    </a14:m>
                    <a:endParaRPr lang="zh-CN" altLang="en-US" dirty="0">
                      <a:solidFill>
                        <a:schemeClr val="tx1"/>
                      </a:solidFill>
                    </a:endParaRPr>
                  </a:p>
                </p:txBody>
              </p:sp>
            </mc:Choice>
            <mc:Fallback xmlns="">
              <p:sp>
                <p:nvSpPr>
                  <p:cNvPr id="23" name="矩形 22">
                    <a:extLst>
                      <a:ext uri="{FF2B5EF4-FFF2-40B4-BE49-F238E27FC236}">
                        <a16:creationId xmlns:a16="http://schemas.microsoft.com/office/drawing/2014/main" id="{7207689E-1035-47D7-A6A4-36742720BCF4}"/>
                      </a:ext>
                    </a:extLst>
                  </p:cNvPr>
                  <p:cNvSpPr>
                    <a:spLocks noRot="1" noChangeAspect="1" noMove="1" noResize="1" noEditPoints="1" noAdjustHandles="1" noChangeArrowheads="1" noChangeShapeType="1" noTextEdit="1"/>
                  </p:cNvSpPr>
                  <p:nvPr/>
                </p:nvSpPr>
                <p:spPr>
                  <a:xfrm>
                    <a:off x="4279889" y="4977051"/>
                    <a:ext cx="370037" cy="369332"/>
                  </a:xfrm>
                  <a:prstGeom prst="rect">
                    <a:avLst/>
                  </a:prstGeom>
                  <a:blipFill>
                    <a:blip r:embed="rId5"/>
                    <a:stretch>
                      <a:fillRect b="-3922"/>
                    </a:stretch>
                  </a:blipFill>
                </p:spPr>
                <p:txBody>
                  <a:bodyPr/>
                  <a:lstStyle/>
                  <a:p>
                    <a:r>
                      <a:rPr lang="zh-CN" altLang="en-US">
                        <a:noFill/>
                      </a:rPr>
                      <a:t> </a:t>
                    </a:r>
                  </a:p>
                </p:txBody>
              </p:sp>
            </mc:Fallback>
          </mc:AlternateContent>
        </p:grpSp>
        <p:sp>
          <p:nvSpPr>
            <p:cNvPr id="7" name="椭圆 6">
              <a:extLst>
                <a:ext uri="{FF2B5EF4-FFF2-40B4-BE49-F238E27FC236}">
                  <a16:creationId xmlns:a16="http://schemas.microsoft.com/office/drawing/2014/main" id="{41B6422B-CAAF-499E-AEC4-68BACDE89142}"/>
                </a:ext>
              </a:extLst>
            </p:cNvPr>
            <p:cNvSpPr/>
            <p:nvPr/>
          </p:nvSpPr>
          <p:spPr>
            <a:xfrm>
              <a:off x="3413802" y="4485102"/>
              <a:ext cx="1280995" cy="1280995"/>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5" name="椭圆 24">
              <a:extLst>
                <a:ext uri="{FF2B5EF4-FFF2-40B4-BE49-F238E27FC236}">
                  <a16:creationId xmlns:a16="http://schemas.microsoft.com/office/drawing/2014/main" id="{4FA9B2E2-EC10-4F1B-82D4-698B01F37F75}"/>
                </a:ext>
              </a:extLst>
            </p:cNvPr>
            <p:cNvSpPr/>
            <p:nvPr/>
          </p:nvSpPr>
          <p:spPr>
            <a:xfrm>
              <a:off x="3611763" y="4683063"/>
              <a:ext cx="885073" cy="88507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6" name="椭圆 25">
              <a:extLst>
                <a:ext uri="{FF2B5EF4-FFF2-40B4-BE49-F238E27FC236}">
                  <a16:creationId xmlns:a16="http://schemas.microsoft.com/office/drawing/2014/main" id="{5061D511-6E5A-4862-A2E3-200DF5BB4F43}"/>
                </a:ext>
              </a:extLst>
            </p:cNvPr>
            <p:cNvSpPr/>
            <p:nvPr/>
          </p:nvSpPr>
          <p:spPr>
            <a:xfrm>
              <a:off x="3198508" y="4269808"/>
              <a:ext cx="1711583" cy="171158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4" name="任意多边形: 形状 23">
              <a:extLst>
                <a:ext uri="{FF2B5EF4-FFF2-40B4-BE49-F238E27FC236}">
                  <a16:creationId xmlns:a16="http://schemas.microsoft.com/office/drawing/2014/main" id="{24E1F80B-A792-4501-9372-33490CD8B025}"/>
                </a:ext>
              </a:extLst>
            </p:cNvPr>
            <p:cNvSpPr/>
            <p:nvPr/>
          </p:nvSpPr>
          <p:spPr>
            <a:xfrm>
              <a:off x="2643981" y="3914341"/>
              <a:ext cx="974383" cy="2491427"/>
            </a:xfrm>
            <a:custGeom>
              <a:avLst/>
              <a:gdLst>
                <a:gd name="connsiteX0" fmla="*/ 1362984 w 1362984"/>
                <a:gd name="connsiteY0" fmla="*/ 0 h 2956159"/>
                <a:gd name="connsiteX1" fmla="*/ 1140793 w 1362984"/>
                <a:gd name="connsiteY1" fmla="*/ 273465 h 2956159"/>
                <a:gd name="connsiteX2" fmla="*/ 1277526 w 1362984"/>
                <a:gd name="connsiteY2" fmla="*/ 572568 h 2956159"/>
                <a:gd name="connsiteX3" fmla="*/ 739141 w 1362984"/>
                <a:gd name="connsiteY3" fmla="*/ 640934 h 2956159"/>
                <a:gd name="connsiteX4" fmla="*/ 98207 w 1362984"/>
                <a:gd name="connsiteY4" fmla="*/ 2674833 h 2956159"/>
                <a:gd name="connsiteX5" fmla="*/ 12749 w 1362984"/>
                <a:gd name="connsiteY5" fmla="*/ 2888478 h 2956159"/>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40289 w 1240289"/>
                <a:gd name="connsiteY0" fmla="*/ 0 h 2588103"/>
                <a:gd name="connsiteX1" fmla="*/ 1018098 w 1240289"/>
                <a:gd name="connsiteY1" fmla="*/ 273465 h 2588103"/>
                <a:gd name="connsiteX2" fmla="*/ 1154831 w 1240289"/>
                <a:gd name="connsiteY2" fmla="*/ 572568 h 2588103"/>
                <a:gd name="connsiteX3" fmla="*/ 616446 w 1240289"/>
                <a:gd name="connsiteY3" fmla="*/ 640934 h 2588103"/>
                <a:gd name="connsiteX4" fmla="*/ 0 w 1240289"/>
                <a:gd name="connsiteY4" fmla="*/ 2588103 h 2588103"/>
                <a:gd name="connsiteX0" fmla="*/ 1252533 w 1252533"/>
                <a:gd name="connsiteY0" fmla="*/ 0 h 2520646"/>
                <a:gd name="connsiteX1" fmla="*/ 1030342 w 1252533"/>
                <a:gd name="connsiteY1" fmla="*/ 273465 h 2520646"/>
                <a:gd name="connsiteX2" fmla="*/ 1167075 w 1252533"/>
                <a:gd name="connsiteY2" fmla="*/ 572568 h 2520646"/>
                <a:gd name="connsiteX3" fmla="*/ 628690 w 1252533"/>
                <a:gd name="connsiteY3" fmla="*/ 640934 h 2520646"/>
                <a:gd name="connsiteX4" fmla="*/ 0 w 1252533"/>
                <a:gd name="connsiteY4" fmla="*/ 2520646 h 2520646"/>
                <a:gd name="connsiteX0" fmla="*/ 1252533 w 1252533"/>
                <a:gd name="connsiteY0" fmla="*/ 0 h 2520646"/>
                <a:gd name="connsiteX1" fmla="*/ 1030342 w 1252533"/>
                <a:gd name="connsiteY1" fmla="*/ 273465 h 2520646"/>
                <a:gd name="connsiteX2" fmla="*/ 958927 w 1252533"/>
                <a:gd name="connsiteY2" fmla="*/ 413562 h 2520646"/>
                <a:gd name="connsiteX3" fmla="*/ 628690 w 1252533"/>
                <a:gd name="connsiteY3" fmla="*/ 640934 h 2520646"/>
                <a:gd name="connsiteX4" fmla="*/ 0 w 1252533"/>
                <a:gd name="connsiteY4" fmla="*/ 2520646 h 2520646"/>
                <a:gd name="connsiteX0" fmla="*/ 1252533 w 1252533"/>
                <a:gd name="connsiteY0" fmla="*/ 0 h 2520646"/>
                <a:gd name="connsiteX1" fmla="*/ 1030342 w 1252533"/>
                <a:gd name="connsiteY1" fmla="*/ 273465 h 2520646"/>
                <a:gd name="connsiteX2" fmla="*/ 903829 w 1252533"/>
                <a:gd name="connsiteY2" fmla="*/ 403925 h 2520646"/>
                <a:gd name="connsiteX3" fmla="*/ 628690 w 1252533"/>
                <a:gd name="connsiteY3" fmla="*/ 640934 h 2520646"/>
                <a:gd name="connsiteX4" fmla="*/ 0 w 1252533"/>
                <a:gd name="connsiteY4" fmla="*/ 2520646 h 2520646"/>
                <a:gd name="connsiteX0" fmla="*/ 1252533 w 1252533"/>
                <a:gd name="connsiteY0" fmla="*/ 0 h 2520646"/>
                <a:gd name="connsiteX1" fmla="*/ 1030342 w 1252533"/>
                <a:gd name="connsiteY1" fmla="*/ 273465 h 2520646"/>
                <a:gd name="connsiteX2" fmla="*/ 628690 w 1252533"/>
                <a:gd name="connsiteY2" fmla="*/ 640934 h 2520646"/>
                <a:gd name="connsiteX3" fmla="*/ 0 w 1252533"/>
                <a:gd name="connsiteY3" fmla="*/ 2520646 h 2520646"/>
                <a:gd name="connsiteX0" fmla="*/ 1252533 w 1252533"/>
                <a:gd name="connsiteY0" fmla="*/ 0 h 2520646"/>
                <a:gd name="connsiteX1" fmla="*/ 1030342 w 1252533"/>
                <a:gd name="connsiteY1" fmla="*/ 273465 h 2520646"/>
                <a:gd name="connsiteX2" fmla="*/ 579714 w 1252533"/>
                <a:gd name="connsiteY2" fmla="*/ 645751 h 2520646"/>
                <a:gd name="connsiteX3" fmla="*/ 0 w 1252533"/>
                <a:gd name="connsiteY3" fmla="*/ 2520646 h 2520646"/>
                <a:gd name="connsiteX0" fmla="*/ 1252533 w 1252533"/>
                <a:gd name="connsiteY0" fmla="*/ 0 h 2520646"/>
                <a:gd name="connsiteX1" fmla="*/ 1030342 w 1252533"/>
                <a:gd name="connsiteY1" fmla="*/ 273465 h 2520646"/>
                <a:gd name="connsiteX2" fmla="*/ 604202 w 1252533"/>
                <a:gd name="connsiteY2" fmla="*/ 650569 h 2520646"/>
                <a:gd name="connsiteX3" fmla="*/ 0 w 1252533"/>
                <a:gd name="connsiteY3" fmla="*/ 2520646 h 2520646"/>
                <a:gd name="connsiteX0" fmla="*/ 1252533 w 1252533"/>
                <a:gd name="connsiteY0" fmla="*/ 0 h 2520646"/>
                <a:gd name="connsiteX1" fmla="*/ 944634 w 1252533"/>
                <a:gd name="connsiteY1" fmla="*/ 384288 h 2520646"/>
                <a:gd name="connsiteX2" fmla="*/ 604202 w 1252533"/>
                <a:gd name="connsiteY2" fmla="*/ 650569 h 2520646"/>
                <a:gd name="connsiteX3" fmla="*/ 0 w 1252533"/>
                <a:gd name="connsiteY3" fmla="*/ 2520646 h 2520646"/>
                <a:gd name="connsiteX0" fmla="*/ 1252533 w 1252533"/>
                <a:gd name="connsiteY0" fmla="*/ 0 h 2520646"/>
                <a:gd name="connsiteX1" fmla="*/ 895658 w 1252533"/>
                <a:gd name="connsiteY1" fmla="*/ 379470 h 2520646"/>
                <a:gd name="connsiteX2" fmla="*/ 604202 w 1252533"/>
                <a:gd name="connsiteY2" fmla="*/ 650569 h 2520646"/>
                <a:gd name="connsiteX3" fmla="*/ 0 w 1252533"/>
                <a:gd name="connsiteY3" fmla="*/ 2520646 h 2520646"/>
                <a:gd name="connsiteX0" fmla="*/ 1252533 w 1252533"/>
                <a:gd name="connsiteY0" fmla="*/ 0 h 2520646"/>
                <a:gd name="connsiteX1" fmla="*/ 895658 w 1252533"/>
                <a:gd name="connsiteY1" fmla="*/ 379470 h 2520646"/>
                <a:gd name="connsiteX2" fmla="*/ 604202 w 1252533"/>
                <a:gd name="connsiteY2" fmla="*/ 650569 h 2520646"/>
                <a:gd name="connsiteX3" fmla="*/ 0 w 1252533"/>
                <a:gd name="connsiteY3" fmla="*/ 2520646 h 2520646"/>
                <a:gd name="connsiteX0" fmla="*/ 1252533 w 1252533"/>
                <a:gd name="connsiteY0" fmla="*/ 0 h 2520646"/>
                <a:gd name="connsiteX1" fmla="*/ 938512 w 1252533"/>
                <a:gd name="connsiteY1" fmla="*/ 374652 h 2520646"/>
                <a:gd name="connsiteX2" fmla="*/ 604202 w 1252533"/>
                <a:gd name="connsiteY2" fmla="*/ 650569 h 2520646"/>
                <a:gd name="connsiteX3" fmla="*/ 0 w 1252533"/>
                <a:gd name="connsiteY3" fmla="*/ 2520646 h 2520646"/>
                <a:gd name="connsiteX0" fmla="*/ 1252533 w 1252533"/>
                <a:gd name="connsiteY0" fmla="*/ 0 h 2520646"/>
                <a:gd name="connsiteX1" fmla="*/ 938512 w 1252533"/>
                <a:gd name="connsiteY1" fmla="*/ 374652 h 2520646"/>
                <a:gd name="connsiteX2" fmla="*/ 604202 w 1252533"/>
                <a:gd name="connsiteY2" fmla="*/ 650569 h 2520646"/>
                <a:gd name="connsiteX3" fmla="*/ 0 w 1252533"/>
                <a:gd name="connsiteY3" fmla="*/ 2520646 h 2520646"/>
                <a:gd name="connsiteX0" fmla="*/ 1252533 w 1252533"/>
                <a:gd name="connsiteY0" fmla="*/ 0 h 2520646"/>
                <a:gd name="connsiteX1" fmla="*/ 938512 w 1252533"/>
                <a:gd name="connsiteY1" fmla="*/ 369834 h 2520646"/>
                <a:gd name="connsiteX2" fmla="*/ 604202 w 1252533"/>
                <a:gd name="connsiteY2" fmla="*/ 650569 h 2520646"/>
                <a:gd name="connsiteX3" fmla="*/ 0 w 1252533"/>
                <a:gd name="connsiteY3" fmla="*/ 2520646 h 2520646"/>
                <a:gd name="connsiteX0" fmla="*/ 1252533 w 1252533"/>
                <a:gd name="connsiteY0" fmla="*/ 0 h 2520646"/>
                <a:gd name="connsiteX1" fmla="*/ 938512 w 1252533"/>
                <a:gd name="connsiteY1" fmla="*/ 369834 h 2520646"/>
                <a:gd name="connsiteX2" fmla="*/ 604202 w 1252533"/>
                <a:gd name="connsiteY2" fmla="*/ 650569 h 2520646"/>
                <a:gd name="connsiteX3" fmla="*/ 0 w 1252533"/>
                <a:gd name="connsiteY3" fmla="*/ 2520646 h 2520646"/>
                <a:gd name="connsiteX0" fmla="*/ 1252533 w 1252533"/>
                <a:gd name="connsiteY0" fmla="*/ 0 h 2520646"/>
                <a:gd name="connsiteX1" fmla="*/ 963001 w 1252533"/>
                <a:gd name="connsiteY1" fmla="*/ 345743 h 2520646"/>
                <a:gd name="connsiteX2" fmla="*/ 604202 w 1252533"/>
                <a:gd name="connsiteY2" fmla="*/ 650569 h 2520646"/>
                <a:gd name="connsiteX3" fmla="*/ 0 w 1252533"/>
                <a:gd name="connsiteY3" fmla="*/ 2520646 h 2520646"/>
                <a:gd name="connsiteX0" fmla="*/ 1252533 w 1252533"/>
                <a:gd name="connsiteY0" fmla="*/ 0 h 2520646"/>
                <a:gd name="connsiteX1" fmla="*/ 963001 w 1252533"/>
                <a:gd name="connsiteY1" fmla="*/ 345743 h 2520646"/>
                <a:gd name="connsiteX2" fmla="*/ 604202 w 1252533"/>
                <a:gd name="connsiteY2" fmla="*/ 650569 h 2520646"/>
                <a:gd name="connsiteX3" fmla="*/ 0 w 1252533"/>
                <a:gd name="connsiteY3" fmla="*/ 2520646 h 2520646"/>
                <a:gd name="connsiteX0" fmla="*/ 1252533 w 1252533"/>
                <a:gd name="connsiteY0" fmla="*/ 0 h 2520646"/>
                <a:gd name="connsiteX1" fmla="*/ 963001 w 1252533"/>
                <a:gd name="connsiteY1" fmla="*/ 345743 h 2520646"/>
                <a:gd name="connsiteX2" fmla="*/ 604202 w 1252533"/>
                <a:gd name="connsiteY2" fmla="*/ 650569 h 2520646"/>
                <a:gd name="connsiteX3" fmla="*/ 0 w 1252533"/>
                <a:gd name="connsiteY3" fmla="*/ 2520646 h 2520646"/>
              </a:gdLst>
              <a:ahLst/>
              <a:cxnLst>
                <a:cxn ang="0">
                  <a:pos x="connsiteX0" y="connsiteY0"/>
                </a:cxn>
                <a:cxn ang="0">
                  <a:pos x="connsiteX1" y="connsiteY1"/>
                </a:cxn>
                <a:cxn ang="0">
                  <a:pos x="connsiteX2" y="connsiteY2"/>
                </a:cxn>
                <a:cxn ang="0">
                  <a:pos x="connsiteX3" y="connsiteY3"/>
                </a:cxn>
              </a:cxnLst>
              <a:rect l="l" t="t" r="r" b="b"/>
              <a:pathLst>
                <a:path w="1252533" h="2520646">
                  <a:moveTo>
                    <a:pt x="1252533" y="0"/>
                  </a:moveTo>
                  <a:cubicBezTo>
                    <a:pt x="1148559" y="89018"/>
                    <a:pt x="979224" y="193949"/>
                    <a:pt x="963001" y="345743"/>
                  </a:cubicBezTo>
                  <a:cubicBezTo>
                    <a:pt x="946778" y="497537"/>
                    <a:pt x="805516" y="294510"/>
                    <a:pt x="604202" y="650569"/>
                  </a:cubicBezTo>
                  <a:cubicBezTo>
                    <a:pt x="402888" y="1006628"/>
                    <a:pt x="59845" y="2338789"/>
                    <a:pt x="0" y="2520646"/>
                  </a:cubicBezTo>
                </a:path>
              </a:pathLst>
            </a:custGeom>
            <a:noFill/>
            <a:ln w="19050">
              <a:solidFill>
                <a:schemeClr val="tx1"/>
              </a:solidFill>
            </a:ln>
          </p:spPr>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CCD3947E-5B17-4C38-9750-DF18E8A07995}"/>
                    </a:ext>
                  </a:extLst>
                </p:cNvPr>
                <p:cNvSpPr/>
                <p:nvPr/>
              </p:nvSpPr>
              <p:spPr>
                <a:xfrm>
                  <a:off x="4572000" y="6036440"/>
                  <a:ext cx="4222951" cy="369332"/>
                </a:xfrm>
                <a:prstGeom prst="rect">
                  <a:avLst/>
                </a:prstGeom>
              </p:spPr>
              <p:txBody>
                <a:bodyPr wrap="none">
                  <a:spAutoFit/>
                </a:bodyPr>
                <a:lstStyle/>
                <a:p>
                  <a:r>
                    <a:rPr lang="en-US" altLang="zh-CN" dirty="0">
                      <a:latin typeface="Times New Roman" panose="02020603050405020304" pitchFamily="18" charset="0"/>
                    </a:rPr>
                    <a:t>Decision boundary of smoothed classifier </a:t>
                  </a:r>
                  <a14:m>
                    <m:oMath xmlns:m="http://schemas.openxmlformats.org/officeDocument/2006/math">
                      <m:r>
                        <a:rPr lang="en-US" altLang="zh-CN" b="0" i="1" dirty="0" smtClean="0">
                          <a:latin typeface="Cambria Math" panose="02040503050406030204" pitchFamily="18" charset="0"/>
                        </a:rPr>
                        <m:t>𝑔</m:t>
                      </m:r>
                    </m:oMath>
                  </a14:m>
                  <a:endParaRPr lang="zh-CN" altLang="en-US" dirty="0"/>
                </a:p>
              </p:txBody>
            </p:sp>
          </mc:Choice>
          <mc:Fallback xmlns="">
            <p:sp>
              <p:nvSpPr>
                <p:cNvPr id="33" name="矩形 32">
                  <a:extLst>
                    <a:ext uri="{FF2B5EF4-FFF2-40B4-BE49-F238E27FC236}">
                      <a16:creationId xmlns:a16="http://schemas.microsoft.com/office/drawing/2014/main" id="{CCD3947E-5B17-4C38-9750-DF18E8A07995}"/>
                    </a:ext>
                  </a:extLst>
                </p:cNvPr>
                <p:cNvSpPr>
                  <a:spLocks noRot="1" noChangeAspect="1" noMove="1" noResize="1" noEditPoints="1" noAdjustHandles="1" noChangeArrowheads="1" noChangeShapeType="1" noTextEdit="1"/>
                </p:cNvSpPr>
                <p:nvPr/>
              </p:nvSpPr>
              <p:spPr>
                <a:xfrm>
                  <a:off x="4572000" y="6036440"/>
                  <a:ext cx="4222951" cy="369332"/>
                </a:xfrm>
                <a:prstGeom prst="rect">
                  <a:avLst/>
                </a:prstGeom>
                <a:blipFill>
                  <a:blip r:embed="rId6"/>
                  <a:stretch>
                    <a:fillRect l="-1154" t="-11667" b="-25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812690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50</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cs typeface="Times New Roman" panose="02020603050405020304" pitchFamily="18" charset="0"/>
                </a:rPr>
                <a:t>Radius</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97007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证明</a:t>
                </a: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a:spcAft>
                    <a:spcPts val="600"/>
                  </a:spcAft>
                  <a:buFont typeface="Wingdings" panose="05000000000000000000" pitchFamily="2" charset="2"/>
                  <a:buChar char="Ø"/>
                </a:pPr>
                <a:r>
                  <a:rPr lang="zh-CN" altLang="en-US"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要证 </a:t>
                </a:r>
                <a:r>
                  <a:rPr lang="en-US" altLang="zh-CN"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smtClean="0">
                        <a:solidFill>
                          <a:srgbClr val="C00000"/>
                        </a:solidFill>
                        <a:latin typeface="Cambria Math" panose="02040503050406030204" pitchFamily="18" charset="0"/>
                        <a:ea typeface="Cambria Math" panose="02040503050406030204" pitchFamily="18" charset="0"/>
                      </a:rPr>
                      <m:t>ℙ</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b="0" i="1" smtClean="0">
                                <a:solidFill>
                                  <a:srgbClr val="C00000"/>
                                </a:solidFill>
                                <a:latin typeface="Cambria Math" panose="02040503050406030204" pitchFamily="18" charset="0"/>
                                <a:ea typeface="Cambria Math" panose="02040503050406030204" pitchFamily="18" charset="0"/>
                              </a:rPr>
                              <m:t>𝑌</m:t>
                            </m:r>
                          </m:e>
                        </m:d>
                        <m:r>
                          <a:rPr lang="en-US" altLang="zh-CN" sz="200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C00000"/>
                                </a:solidFill>
                                <a:latin typeface="Cambria Math" panose="02040503050406030204" pitchFamily="18" charset="0"/>
                                <a:ea typeface="Cambria Math" panose="02040503050406030204" pitchFamily="18" charset="0"/>
                              </a:rPr>
                              <m:t>𝑐</m:t>
                            </m:r>
                          </m:e>
                          <m:sub>
                            <m:r>
                              <a:rPr lang="en-US" altLang="zh-CN" sz="2000" i="1">
                                <a:solidFill>
                                  <a:srgbClr val="C00000"/>
                                </a:solidFill>
                                <a:latin typeface="Cambria Math" panose="02040503050406030204" pitchFamily="18" charset="0"/>
                                <a:ea typeface="Cambria Math" panose="02040503050406030204" pitchFamily="18" charset="0"/>
                              </a:rPr>
                              <m:t>𝐴</m:t>
                            </m:r>
                          </m:sub>
                        </m:sSub>
                      </m:e>
                    </m:d>
                    <m:r>
                      <a:rPr lang="en-US" altLang="zh-CN" sz="2000" i="1">
                        <a:solidFill>
                          <a:srgbClr val="C00000"/>
                        </a:solidFill>
                        <a:latin typeface="Cambria Math" panose="02040503050406030204" pitchFamily="18" charset="0"/>
                        <a:ea typeface="Cambria Math" panose="02040503050406030204" pitchFamily="18" charset="0"/>
                      </a:rPr>
                      <m:t>&gt;</m:t>
                    </m:r>
                    <m:r>
                      <a:rPr lang="en-US" altLang="zh-CN" sz="2000" i="1">
                        <a:solidFill>
                          <a:srgbClr val="C00000"/>
                        </a:solidFill>
                        <a:latin typeface="Cambria Math" panose="02040503050406030204" pitchFamily="18" charset="0"/>
                        <a:ea typeface="Cambria Math" panose="02040503050406030204" pitchFamily="18" charset="0"/>
                      </a:rPr>
                      <m:t>ℙ</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b="0" i="1" smtClean="0">
                            <a:solidFill>
                              <a:srgbClr val="C00000"/>
                            </a:solidFill>
                            <a:latin typeface="Cambria Math" panose="02040503050406030204" pitchFamily="18" charset="0"/>
                            <a:ea typeface="Cambria Math" panose="02040503050406030204" pitchFamily="18" charset="0"/>
                          </a:rPr>
                          <m:t>𝑌</m:t>
                        </m:r>
                      </m:e>
                    </m:d>
                    <m:r>
                      <a:rPr lang="en-US" altLang="zh-CN" sz="200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zh-CN" sz="2000" dirty="0">
                    <a:solidFill>
                      <a:srgbClr val="C0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(9)</a:t>
                </a:r>
                <a:endParaRPr lang="en-US" altLang="zh-CN"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cs typeface="Times New Roman" panose="02020603050405020304" pitchFamily="18" charset="0"/>
                  </a:rPr>
                  <a:t>已知</a:t>
                </a:r>
                <a:r>
                  <a:rPr lang="en-US" altLang="zh-CN" sz="2000" dirty="0">
                    <a:solidFill>
                      <a:srgbClr val="0070C0"/>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smtClean="0">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b="0" i="1" smtClean="0">
                                <a:solidFill>
                                  <a:srgbClr val="0070C0"/>
                                </a:solidFill>
                                <a:latin typeface="Cambria Math" panose="02040503050406030204" pitchFamily="18" charset="0"/>
                                <a:ea typeface="Cambria Math" panose="02040503050406030204" pitchFamily="18" charset="0"/>
                              </a:rPr>
                              <m:t>𝑋</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r>
                      <a:rPr lang="en-US" altLang="zh-CN" sz="2000" i="1">
                        <a:solidFill>
                          <a:srgbClr val="0070C0"/>
                        </a:solidFill>
                        <a:latin typeface="Cambria Math" panose="02040503050406030204" pitchFamily="18" charset="0"/>
                        <a:ea typeface="Cambria Math" panose="02040503050406030204" pitchFamily="18" charset="0"/>
                      </a:rPr>
                      <m:t>≥</m:t>
                    </m:r>
                    <m:bar>
                      <m:barPr>
                        <m:ctrlPr>
                          <a:rPr lang="en-US" altLang="zh-CN" sz="2000" i="1" dirty="0">
                            <a:solidFill>
                              <a:srgbClr val="0070C0"/>
                            </a:solidFill>
                            <a:latin typeface="Cambria Math" panose="02040503050406030204" pitchFamily="18" charset="0"/>
                            <a:ea typeface="微软雅黑" panose="020B0503020204020204" pitchFamily="34" charset="-122"/>
                          </a:rPr>
                        </m:ctrlPr>
                      </m:barPr>
                      <m:e>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en-US" altLang="zh-CN" sz="2000" i="1" dirty="0">
                                <a:solidFill>
                                  <a:srgbClr val="0070C0"/>
                                </a:solidFill>
                                <a:latin typeface="Cambria Math" panose="02040503050406030204" pitchFamily="18" charset="0"/>
                                <a:ea typeface="微软雅黑" panose="020B0503020204020204" pitchFamily="34" charset="-122"/>
                              </a:rPr>
                              <m:t>𝑝</m:t>
                            </m:r>
                          </m:e>
                          <m:sub>
                            <m:r>
                              <a:rPr lang="en-US" altLang="zh-CN" sz="2000" i="1" dirty="0">
                                <a:solidFill>
                                  <a:srgbClr val="0070C0"/>
                                </a:solidFill>
                                <a:latin typeface="Cambria Math" panose="02040503050406030204" pitchFamily="18" charset="0"/>
                                <a:ea typeface="微软雅黑" panose="020B0503020204020204" pitchFamily="34" charset="-122"/>
                              </a:rPr>
                              <m:t>𝐴</m:t>
                            </m:r>
                          </m:sub>
                        </m:sSub>
                      </m:e>
                    </m:bar>
                  </m:oMath>
                </a14:m>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b="0" i="1" smtClean="0">
                                <a:solidFill>
                                  <a:srgbClr val="0070C0"/>
                                </a:solidFill>
                                <a:latin typeface="Cambria Math" panose="02040503050406030204" pitchFamily="18" charset="0"/>
                                <a:ea typeface="Cambria Math" panose="02040503050406030204" pitchFamily="18" charset="0"/>
                              </a:rPr>
                              <m:t>𝑋</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e>
                    </m:d>
                    <m:r>
                      <a:rPr lang="en-US" altLang="zh-CN" sz="2000" b="0"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m:t>
                    </m:r>
                    <m:bar>
                      <m:barPr>
                        <m:pos m:val="top"/>
                        <m:ctrlPr>
                          <a:rPr lang="en-US" altLang="zh-CN" sz="2000" i="1">
                            <a:solidFill>
                              <a:srgbClr val="0070C0"/>
                            </a:solidFill>
                            <a:latin typeface="Cambria Math" panose="02040503050406030204" pitchFamily="18" charset="0"/>
                            <a:ea typeface="微软雅黑" panose="020B0503020204020204" pitchFamily="34" charset="-122"/>
                          </a:rPr>
                        </m:ctrlPr>
                      </m:barPr>
                      <m:e>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en-US" altLang="zh-CN" sz="2000" i="1" dirty="0">
                                <a:solidFill>
                                  <a:srgbClr val="0070C0"/>
                                </a:solidFill>
                                <a:latin typeface="Cambria Math" panose="02040503050406030204" pitchFamily="18" charset="0"/>
                                <a:ea typeface="微软雅黑" panose="020B0503020204020204" pitchFamily="34" charset="-122"/>
                              </a:rPr>
                              <m:t>𝑝</m:t>
                            </m:r>
                          </m:e>
                          <m:sub>
                            <m:r>
                              <a:rPr lang="en-US" altLang="zh-CN" sz="2000" i="1" dirty="0">
                                <a:solidFill>
                                  <a:srgbClr val="0070C0"/>
                                </a:solidFill>
                                <a:latin typeface="Cambria Math" panose="02040503050406030204" pitchFamily="18" charset="0"/>
                                <a:ea typeface="微软雅黑" panose="020B0503020204020204" pitchFamily="34" charset="-122"/>
                              </a:rPr>
                              <m:t>𝐵</m:t>
                            </m:r>
                          </m:sub>
                        </m:sSub>
                      </m:e>
                    </m:bar>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(8)</a:t>
                </a: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先</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证明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𝑌</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𝑣𝑎𝑙𝑢</m:t>
                    </m:r>
                    <m:sSub>
                      <m:sSubPr>
                        <m:ctrlPr>
                          <a:rPr lang="en-US" altLang="zh-CN" sz="2000" b="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𝑒</m:t>
                        </m:r>
                      </m:e>
                      <m:sub>
                        <m:r>
                          <a:rPr lang="en-US" altLang="zh-CN" sz="2000" b="0" i="1" smtClean="0">
                            <a:solidFill>
                              <a:schemeClr val="tx1"/>
                            </a:solidFill>
                            <a:latin typeface="Cambria Math" panose="02040503050406030204" pitchFamily="18" charset="0"/>
                            <a:ea typeface="Cambria Math" panose="02040503050406030204" pitchFamily="18" charset="0"/>
                          </a:rPr>
                          <m:t>𝐴</m:t>
                        </m:r>
                      </m:sub>
                    </m:sSub>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chemeClr val="tx1"/>
                    </a:solidFill>
                    <a:ea typeface="Cambria Math" panose="02040503050406030204" pitchFamily="18" charset="0"/>
                  </a:rPr>
                  <a:t> </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𝑌</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𝐵</m:t>
                            </m:r>
                          </m:sub>
                        </m:sSub>
                      </m:e>
                    </m:d>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𝑣𝑎𝑙𝑢</m:t>
                    </m:r>
                    <m:sSub>
                      <m:sSubPr>
                        <m:ctrlP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𝑒</m:t>
                        </m:r>
                      </m:e>
                      <m:sub>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𝐵</m:t>
                        </m:r>
                      </m:sub>
                    </m:sSub>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𝑣𝑎𝑙𝑢</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𝑒</m:t>
                        </m:r>
                      </m:e>
                      <m:sub>
                        <m:r>
                          <a:rPr lang="en-US" altLang="zh-CN" sz="2000" i="1">
                            <a:latin typeface="Cambria Math" panose="02040503050406030204" pitchFamily="18" charset="0"/>
                            <a:ea typeface="Cambria Math" panose="02040503050406030204" pitchFamily="18" charset="0"/>
                          </a:rPr>
                          <m:t>𝐴</m:t>
                        </m:r>
                      </m:sub>
                    </m:sSub>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ℙ</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𝑌</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e>
                    </m:d>
                  </m:oMath>
                </a14:m>
                <a:endParaRPr lang="en-US" altLang="zh-CN" sz="2000" b="0" i="1" dirty="0">
                  <a:latin typeface="Cambria Math" panose="02040503050406030204" pitchFamily="18" charset="0"/>
                  <a:ea typeface="Cambria Math" panose="02040503050406030204" pitchFamily="18" charset="0"/>
                </a:endParaRPr>
              </a:p>
              <a:p>
                <a:pPr>
                  <a:spcAft>
                    <a:spcPts val="600"/>
                  </a:spcAft>
                </a:pPr>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𝑣𝑎𝑙𝑢</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𝑒</m:t>
                        </m:r>
                      </m:e>
                      <m:sub>
                        <m:r>
                          <a:rPr lang="en-US" altLang="zh-CN" sz="2000" b="0" i="1" smtClean="0">
                            <a:latin typeface="Cambria Math" panose="02040503050406030204" pitchFamily="18" charset="0"/>
                            <a:ea typeface="Cambria Math" panose="02040503050406030204" pitchFamily="18" charset="0"/>
                          </a:rPr>
                          <m:t>𝐵</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ℙ</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𝑌</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𝐵</m:t>
                    </m:r>
                    <m:r>
                      <a:rPr lang="en-US" altLang="zh-CN" sz="2000" i="1">
                        <a:latin typeface="Cambria Math" panose="02040503050406030204" pitchFamily="18" charset="0"/>
                        <a:ea typeface="Cambria Math" panose="02040503050406030204" pitchFamily="18" charset="0"/>
                      </a:rPr>
                      <m:t>)</m:t>
                    </m:r>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ts val="2400"/>
                  </a:lnSpc>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定义</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sup>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𝑇</m:t>
                        </m:r>
                      </m:sup>
                    </m:sSup>
                    <m:d>
                      <m:dPr>
                        <m:ctrlP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𝜎</m:t>
                    </m:r>
                    <m:d>
                      <m:dPr>
                        <m:begChr m:val="|"/>
                        <m:endChr m:val="|"/>
                        <m:ctrlP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dPr>
                      <m:e>
                        <m:d>
                          <m:dPr>
                            <m:begChr m:val="|"/>
                            <m:endChr m:val="|"/>
                            <m:ctrlP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d>
                      </m:e>
                    </m:d>
                    <m:sSup>
                      <m:sSupPr>
                        <m:ctrlP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pPr>
                      <m:e>
                        <m:r>
                          <a:rPr lang="zh-CN" altLang="en-US"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𝜙</m:t>
                        </m:r>
                      </m:e>
                      <m:sup>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nSpc>
                    <a:spcPts val="2400"/>
                  </a:lnSpc>
                  <a:spcAft>
                    <a:spcPts val="600"/>
                  </a:spcAft>
                </a:pPr>
                <a:r>
                  <a:rPr lang="en-US" altLang="zh-CN" sz="2000" dirty="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𝐵</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𝛿</m:t>
                        </m:r>
                      </m:e>
                      <m:sup>
                        <m:r>
                          <a:rPr lang="en-US" altLang="zh-CN" sz="2000" i="1">
                            <a:latin typeface="Cambria Math" panose="02040503050406030204" pitchFamily="18" charset="0"/>
                            <a:cs typeface="Times New Roman" panose="02020603050405020304" pitchFamily="18" charset="0"/>
                          </a:rPr>
                          <m:t>𝑇</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𝑥</m:t>
                        </m:r>
                      </m:e>
                    </m:d>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𝜎</m:t>
                    </m:r>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r>
                      <a:rPr lang="en-US" altLang="zh-CN" sz="2000" i="1">
                        <a:latin typeface="Cambria Math" panose="02040503050406030204" pitchFamily="18" charset="0"/>
                        <a:cs typeface="Times New Roman" panose="02020603050405020304" pitchFamily="18" charset="0"/>
                      </a:rPr>
                      <m:t>(</m:t>
                    </m:r>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r>
                      <a:rPr lang="en-US" altLang="zh-CN" sz="2000" i="1">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可证明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smtClean="0">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𝑋</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e>
                        </m:d>
                      </m:e>
                    </m:d>
                    <m:r>
                      <a:rPr lang="en-US" altLang="zh-CN" sz="2000" b="0" i="1" smtClean="0">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Times New Roman" panose="02020603050405020304" pitchFamily="18" charset="0"/>
                      </a:rPr>
                      <m:t>𝜙</m:t>
                    </m:r>
                    <m:d>
                      <m:dPr>
                        <m:ctrlPr>
                          <a:rPr lang="en-US" altLang="zh-CN" sz="2000" b="0" i="1" smtClean="0">
                            <a:latin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r>
                          <a:rPr lang="en-US" altLang="zh-CN" sz="2000" b="0" i="1" smtClean="0">
                            <a:latin typeface="Cambria Math" panose="02040503050406030204" pitchFamily="18" charset="0"/>
                            <a:cs typeface="Times New Roman" panose="02020603050405020304" pitchFamily="18" charset="0"/>
                          </a:rPr>
                          <m:t>(</m:t>
                        </m:r>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b="0" i="1" smtClean="0">
                            <a:latin typeface="Cambria Math" panose="02040503050406030204" pitchFamily="18" charset="0"/>
                            <a:cs typeface="Times New Roman" panose="02020603050405020304" pitchFamily="18" charset="0"/>
                          </a:rPr>
                          <m:t>)</m:t>
                        </m:r>
                      </m:e>
                    </m:d>
                    <m:r>
                      <a:rPr lang="en-US" altLang="zh-CN" sz="2000" b="0" i="1" smtClean="0">
                        <a:latin typeface="Cambria Math" panose="02040503050406030204" pitchFamily="18" charset="0"/>
                        <a:cs typeface="Times New Roman" panose="02020603050405020304" pitchFamily="18" charset="0"/>
                      </a:rPr>
                      <m:t>=</m:t>
                    </m:r>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Cambria Math" panose="02040503050406030204" pitchFamily="18" charset="0"/>
                  </a:rPr>
                  <a:t>,	</a:t>
                </a:r>
                <a:endParaRPr lang="en-US" altLang="zh-CN" sz="2000" i="1" dirty="0">
                  <a:latin typeface="Cambria Math" panose="02040503050406030204" pitchFamily="18" charset="0"/>
                  <a:ea typeface="Cambria Math" panose="02040503050406030204" pitchFamily="18" charset="0"/>
                </a:endParaRPr>
              </a:p>
              <a:p>
                <a:pPr>
                  <a:spcAft>
                    <a:spcPts val="600"/>
                  </a:spcAft>
                </a:pPr>
                <a:r>
                  <a:rPr lang="en-US" altLang="zh-CN" sz="2000" dirty="0">
                    <a:ea typeface="Cambria Math" panose="02040503050406030204" pitchFamily="18" charset="0"/>
                  </a:rPr>
                  <a:t>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𝑋</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𝐵</m:t>
                            </m:r>
                          </m:e>
                        </m:d>
                      </m:e>
                    </m:d>
                    <m:r>
                      <a:rPr lang="en-US" altLang="zh-CN" sz="2000" b="0" i="1" dirty="0" smtClean="0">
                        <a:latin typeface="Cambria Math" panose="02040503050406030204" pitchFamily="18" charset="0"/>
                        <a:ea typeface="微软雅黑" panose="020B0503020204020204" pitchFamily="34" charset="-122"/>
                      </a:rPr>
                      <m:t>=1−</m:t>
                    </m:r>
                    <m:r>
                      <a:rPr lang="zh-CN" altLang="en-US" sz="2000" i="1">
                        <a:latin typeface="Cambria Math" panose="02040503050406030204" pitchFamily="18" charset="0"/>
                        <a:cs typeface="Times New Roman" panose="02020603050405020304" pitchFamily="18" charset="0"/>
                      </a:rPr>
                      <m:t>𝜙</m:t>
                    </m:r>
                    <m:d>
                      <m:dPr>
                        <m:ctrlPr>
                          <a:rPr lang="en-US" altLang="zh-CN" sz="2000" i="1">
                            <a:latin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r>
                          <a:rPr lang="en-US" altLang="zh-CN" sz="2000" i="1">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rPr>
                          <m:t>1−</m:t>
                        </m:r>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r>
                          <a:rPr lang="en-US" altLang="zh-CN" sz="2000" i="1">
                            <a:latin typeface="Cambria Math" panose="02040503050406030204" pitchFamily="18" charset="0"/>
                            <a:cs typeface="Times New Roman" panose="02020603050405020304" pitchFamily="18" charset="0"/>
                          </a:rPr>
                          <m:t>)</m:t>
                        </m:r>
                      </m:e>
                    </m:d>
                    <m:r>
                      <a:rPr lang="en-US" altLang="zh-CN" sz="2000" b="0" i="1" smtClean="0">
                        <a:latin typeface="Cambria Math" panose="02040503050406030204" pitchFamily="18" charset="0"/>
                        <a:cs typeface="Times New Roman" panose="02020603050405020304" pitchFamily="18" charset="0"/>
                      </a:rPr>
                      <m:t>=</m:t>
                    </m:r>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代入已知得</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smtClean="0">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𝑋</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𝑋</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𝐴</m:t>
                            </m:r>
                          </m:e>
                        </m:d>
                      </m:e>
                    </m:d>
                  </m:oMath>
                </a14:m>
                <a:endParaRPr lang="en-US" altLang="zh-CN" sz="2000" i="1" dirty="0">
                  <a:latin typeface="Cambria Math" panose="02040503050406030204" pitchFamily="18" charset="0"/>
                  <a:ea typeface="Cambria Math" panose="02040503050406030204" pitchFamily="18" charset="0"/>
                </a:endParaRPr>
              </a:p>
              <a:p>
                <a:pPr>
                  <a:spcAft>
                    <a:spcPts val="600"/>
                  </a:spcAft>
                </a:pPr>
                <a:r>
                  <a:rPr lang="en-US" altLang="zh-CN" sz="2000" dirty="0">
                    <a:solidFill>
                      <a:srgbClr val="0070C0"/>
                    </a:solidFill>
                    <a:ea typeface="Cambria Math" panose="02040503050406030204" pitchFamily="18" charset="0"/>
                  </a:rPr>
                  <a:t>				</a:t>
                </a:r>
                <a14:m>
                  <m:oMath xmlns:m="http://schemas.openxmlformats.org/officeDocument/2006/math">
                    <m:r>
                      <a:rPr lang="en-US" altLang="zh-CN" sz="2000" i="1" smtClean="0">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𝑋</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e>
                    </m:d>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𝑋</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𝐵</m:t>
                            </m:r>
                          </m:e>
                        </m:d>
                      </m:e>
                    </m:d>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970079"/>
              </a:xfrm>
              <a:prstGeom prst="rect">
                <a:avLst/>
              </a:prstGeom>
              <a:blipFill>
                <a:blip r:embed="rId3"/>
                <a:stretch>
                  <a:fillRect l="-689" t="-858" r="-612"/>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Tree>
    <p:extLst>
      <p:ext uri="{BB962C8B-B14F-4D97-AF65-F5344CB8AC3E}">
        <p14:creationId xmlns:p14="http://schemas.microsoft.com/office/powerpoint/2010/main" val="434305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E98A9F0-A396-41A7-87BD-D524C5055E46}"/>
              </a:ext>
            </a:extLst>
          </p:cNvPr>
          <p:cNvSpPr/>
          <p:nvPr/>
        </p:nvSpPr>
        <p:spPr>
          <a:xfrm>
            <a:off x="2483768" y="4149080"/>
            <a:ext cx="3240360" cy="7200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51</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cs typeface="Times New Roman" panose="02020603050405020304" pitchFamily="18" charset="0"/>
                </a:rPr>
                <a:t>Radius</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95084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证明</a:t>
                </a: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a:spcAft>
                    <a:spcPts val="600"/>
                  </a:spcAft>
                  <a:buFont typeface="Wingdings" panose="05000000000000000000" pitchFamily="2" charset="2"/>
                  <a:buChar char="Ø"/>
                </a:pPr>
                <a:r>
                  <a:rPr lang="zh-CN" altLang="en-US"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要证 </a:t>
                </a:r>
                <a:r>
                  <a:rPr lang="en-US" altLang="zh-CN"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smtClean="0">
                        <a:solidFill>
                          <a:srgbClr val="C00000"/>
                        </a:solidFill>
                        <a:latin typeface="Cambria Math" panose="02040503050406030204" pitchFamily="18" charset="0"/>
                        <a:ea typeface="Cambria Math" panose="02040503050406030204" pitchFamily="18" charset="0"/>
                      </a:rPr>
                      <m:t>ℙ</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b="0" i="1" smtClean="0">
                                <a:solidFill>
                                  <a:srgbClr val="C00000"/>
                                </a:solidFill>
                                <a:latin typeface="Cambria Math" panose="02040503050406030204" pitchFamily="18" charset="0"/>
                                <a:ea typeface="Cambria Math" panose="02040503050406030204" pitchFamily="18" charset="0"/>
                              </a:rPr>
                              <m:t>𝑌</m:t>
                            </m:r>
                          </m:e>
                        </m:d>
                        <m:r>
                          <a:rPr lang="en-US" altLang="zh-CN" sz="200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C00000"/>
                                </a:solidFill>
                                <a:latin typeface="Cambria Math" panose="02040503050406030204" pitchFamily="18" charset="0"/>
                                <a:ea typeface="Cambria Math" panose="02040503050406030204" pitchFamily="18" charset="0"/>
                              </a:rPr>
                              <m:t>𝑐</m:t>
                            </m:r>
                          </m:e>
                          <m:sub>
                            <m:r>
                              <a:rPr lang="en-US" altLang="zh-CN" sz="2000" i="1">
                                <a:solidFill>
                                  <a:srgbClr val="C00000"/>
                                </a:solidFill>
                                <a:latin typeface="Cambria Math" panose="02040503050406030204" pitchFamily="18" charset="0"/>
                                <a:ea typeface="Cambria Math" panose="02040503050406030204" pitchFamily="18" charset="0"/>
                              </a:rPr>
                              <m:t>𝐴</m:t>
                            </m:r>
                          </m:sub>
                        </m:sSub>
                      </m:e>
                    </m:d>
                    <m:r>
                      <a:rPr lang="en-US" altLang="zh-CN" sz="2000" i="1">
                        <a:solidFill>
                          <a:srgbClr val="C00000"/>
                        </a:solidFill>
                        <a:latin typeface="Cambria Math" panose="02040503050406030204" pitchFamily="18" charset="0"/>
                        <a:ea typeface="Cambria Math" panose="02040503050406030204" pitchFamily="18" charset="0"/>
                      </a:rPr>
                      <m:t>&gt;</m:t>
                    </m:r>
                    <m:r>
                      <a:rPr lang="en-US" altLang="zh-CN" sz="2000" i="1">
                        <a:solidFill>
                          <a:srgbClr val="C00000"/>
                        </a:solidFill>
                        <a:latin typeface="Cambria Math" panose="02040503050406030204" pitchFamily="18" charset="0"/>
                        <a:ea typeface="Cambria Math" panose="02040503050406030204" pitchFamily="18" charset="0"/>
                      </a:rPr>
                      <m:t>ℙ</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b="0" i="1" smtClean="0">
                            <a:solidFill>
                              <a:srgbClr val="C00000"/>
                            </a:solidFill>
                            <a:latin typeface="Cambria Math" panose="02040503050406030204" pitchFamily="18" charset="0"/>
                            <a:ea typeface="Cambria Math" panose="02040503050406030204" pitchFamily="18" charset="0"/>
                          </a:rPr>
                          <m:t>𝑌</m:t>
                        </m:r>
                      </m:e>
                    </m:d>
                    <m:r>
                      <a:rPr lang="en-US" altLang="zh-CN" sz="200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zh-CN" sz="2000" dirty="0">
                    <a:solidFill>
                      <a:srgbClr val="C0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(9)</a:t>
                </a:r>
                <a:endParaRPr lang="en-US" altLang="zh-CN"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定义</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𝐴</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𝛿</m:t>
                        </m:r>
                      </m:e>
                      <m:sup>
                        <m:r>
                          <a:rPr lang="en-US" altLang="zh-CN" sz="2000" i="1">
                            <a:latin typeface="Cambria Math" panose="02040503050406030204" pitchFamily="18" charset="0"/>
                            <a:cs typeface="Times New Roman" panose="02020603050405020304" pitchFamily="18" charset="0"/>
                          </a:rPr>
                          <m:t>𝑇</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𝑥</m:t>
                        </m:r>
                      </m:e>
                    </m:d>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𝜎</m:t>
                    </m:r>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r>
                      <a:rPr lang="en-US" altLang="zh-CN" sz="2000" i="1">
                        <a:latin typeface="Cambria Math" panose="02040503050406030204" pitchFamily="18" charset="0"/>
                        <a:cs typeface="Times New Roman" panose="02020603050405020304" pitchFamily="18" charset="0"/>
                      </a:rPr>
                      <m:t>(</m:t>
                    </m:r>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i="1">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a:spcAft>
                    <a:spcPts val="600"/>
                  </a:spcAft>
                </a:pPr>
                <a:r>
                  <a:rPr lang="en-US" altLang="zh-CN" sz="2000" dirty="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𝐵</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𝛿</m:t>
                        </m:r>
                      </m:e>
                      <m:sup>
                        <m:r>
                          <a:rPr lang="en-US" altLang="zh-CN" sz="2000" i="1">
                            <a:latin typeface="Cambria Math" panose="02040503050406030204" pitchFamily="18" charset="0"/>
                            <a:cs typeface="Times New Roman" panose="02020603050405020304" pitchFamily="18" charset="0"/>
                          </a:rPr>
                          <m:t>𝑇</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𝑥</m:t>
                        </m:r>
                      </m:e>
                    </m:d>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𝜎</m:t>
                    </m:r>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r>
                      <a:rPr lang="en-US" altLang="zh-CN" sz="2000" i="1">
                        <a:latin typeface="Cambria Math" panose="02040503050406030204" pitchFamily="18" charset="0"/>
                        <a:cs typeface="Times New Roman" panose="02020603050405020304" pitchFamily="18" charset="0"/>
                      </a:rPr>
                      <m:t>(</m:t>
                    </m:r>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r>
                      <a:rPr lang="en-US" altLang="zh-CN" sz="2000" i="1">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cs typeface="Times New Roman" panose="02020603050405020304" pitchFamily="18" charset="0"/>
                  </a:rPr>
                  <a:t>已知</a:t>
                </a:r>
                <a:r>
                  <a:rPr lang="en-US" altLang="zh-CN" sz="2000" dirty="0">
                    <a:solidFill>
                      <a:srgbClr val="0070C0"/>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𝑋</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𝑋</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𝐴</m:t>
                            </m:r>
                          </m:e>
                        </m:d>
                      </m:e>
                    </m:d>
                  </m:oMath>
                </a14:m>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p>
              <a:p>
                <a:pPr>
                  <a:spcAft>
                    <a:spcPts val="600"/>
                  </a:spcAft>
                </a:pPr>
                <a:r>
                  <a:rPr lang="en-US" altLang="zh-CN" sz="2000" dirty="0">
                    <a:solidFill>
                      <a:srgbClr val="0070C0"/>
                    </a:solidFill>
                    <a:ea typeface="Cambria Math" panose="020405030504060302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𝑋</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𝐵</m:t>
                            </m:r>
                          </m:sub>
                        </m:sSub>
                      </m:e>
                    </m:d>
                    <m: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𝑋</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𝐵</m:t>
                            </m:r>
                          </m:e>
                        </m:d>
                      </m:e>
                    </m:d>
                  </m:oMath>
                </a14:m>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可证明</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𝑌</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𝑌</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𝐴</m:t>
                            </m:r>
                          </m:e>
                        </m:d>
                      </m:e>
                    </m:d>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(10)</a:t>
                </a:r>
              </a:p>
              <a:p>
                <a:pPr>
                  <a:spcAft>
                    <a:spcPts val="600"/>
                  </a:spcAft>
                </a:pPr>
                <a:r>
                  <a:rPr lang="en-US" altLang="zh-CN" sz="2000" dirty="0">
                    <a:solidFill>
                      <a:schemeClr val="tx1"/>
                    </a:solidFill>
                    <a:ea typeface="Cambria Math" panose="02040503050406030204" pitchFamily="18" charset="0"/>
                  </a:rPr>
                  <a:t>				</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𝑌</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𝐵</m:t>
                            </m:r>
                          </m:sub>
                        </m:sSub>
                      </m:e>
                    </m:d>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𝑌</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𝐵</m:t>
                            </m:r>
                          </m:e>
                        </m:d>
                      </m:e>
                    </m:d>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(11)</a:t>
                </a: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只还要证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smtClean="0">
                        <a:solidFill>
                          <a:srgbClr val="C00000"/>
                        </a:solidFill>
                        <a:latin typeface="Cambria Math" panose="02040503050406030204" pitchFamily="18" charset="0"/>
                        <a:ea typeface="Cambria Math" panose="02040503050406030204" pitchFamily="18" charset="0"/>
                      </a:rPr>
                      <m:t>ℙ</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𝑌</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𝐴</m:t>
                            </m:r>
                          </m:e>
                        </m:d>
                      </m:e>
                    </m:d>
                    <m:r>
                      <a:rPr lang="en-US" altLang="zh-CN" sz="2000" b="0" i="1" smtClean="0">
                        <a:solidFill>
                          <a:srgbClr val="C00000"/>
                        </a:solidFill>
                        <a:latin typeface="Cambria Math" panose="02040503050406030204" pitchFamily="18" charset="0"/>
                        <a:ea typeface="Cambria Math" panose="02040503050406030204" pitchFamily="18" charset="0"/>
                      </a:rPr>
                      <m:t>&gt;</m:t>
                    </m:r>
                    <m:r>
                      <a:rPr lang="en-US" altLang="zh-CN" sz="2000" i="1">
                        <a:solidFill>
                          <a:srgbClr val="C00000"/>
                        </a:solidFill>
                        <a:latin typeface="Cambria Math" panose="02040503050406030204" pitchFamily="18" charset="0"/>
                        <a:ea typeface="Cambria Math" panose="02040503050406030204" pitchFamily="18" charset="0"/>
                      </a:rPr>
                      <m:t>ℙ</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𝑌</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𝐵</m:t>
                            </m:r>
                          </m:e>
                        </m:d>
                      </m:e>
                    </m:d>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可证明</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𝑌</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𝐴</m:t>
                            </m:r>
                          </m:e>
                        </m:d>
                      </m:e>
                    </m:d>
                    <m:r>
                      <a:rPr lang="en-US" altLang="zh-CN" sz="2000" b="0" i="1" smtClean="0">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Times New Roman" panose="02020603050405020304" pitchFamily="18" charset="0"/>
                      </a:rPr>
                      <m:t>𝜙</m:t>
                    </m:r>
                    <m:r>
                      <a:rPr lang="en-US" altLang="zh-CN" sz="2000" b="0" i="1" smtClean="0">
                        <a:solidFill>
                          <a:schemeClr val="tx1"/>
                        </a:solidFill>
                        <a:latin typeface="Cambria Math" panose="02040503050406030204" pitchFamily="18" charset="0"/>
                        <a:cs typeface="Times New Roman" panose="02020603050405020304" pitchFamily="18" charset="0"/>
                      </a:rPr>
                      <m:t>(</m:t>
                    </m:r>
                    <m:sSup>
                      <m:sSupPr>
                        <m:ctrlPr>
                          <a:rPr lang="en-US" altLang="zh-CN" sz="2000" b="0" i="1" smtClean="0">
                            <a:solidFill>
                              <a:schemeClr val="tx1"/>
                            </a:solidFill>
                            <a:latin typeface="Cambria Math" panose="02040503050406030204" pitchFamily="18" charset="0"/>
                            <a:cs typeface="Times New Roman" panose="02020603050405020304" pitchFamily="18" charset="0"/>
                          </a:rPr>
                        </m:ctrlPr>
                      </m:sSupPr>
                      <m:e>
                        <m:r>
                          <a:rPr lang="zh-CN" altLang="en-US" sz="2000" i="1">
                            <a:solidFill>
                              <a:schemeClr val="tx1"/>
                            </a:solidFill>
                            <a:latin typeface="Cambria Math" panose="02040503050406030204" pitchFamily="18" charset="0"/>
                            <a:cs typeface="Times New Roman" panose="02020603050405020304" pitchFamily="18" charset="0"/>
                          </a:rPr>
                          <m:t>𝜙</m:t>
                        </m:r>
                      </m:e>
                      <m:sup>
                        <m:r>
                          <a:rPr lang="en-US" altLang="zh-CN" sz="2000" b="0" i="1" smtClean="0">
                            <a:solidFill>
                              <a:schemeClr val="tx1"/>
                            </a:solidFill>
                            <a:latin typeface="Cambria Math" panose="02040503050406030204" pitchFamily="18" charset="0"/>
                            <a:cs typeface="Times New Roman" panose="02020603050405020304" pitchFamily="18" charset="0"/>
                          </a:rPr>
                          <m:t>−1</m:t>
                        </m:r>
                      </m:sup>
                    </m:sSup>
                    <m:d>
                      <m:dPr>
                        <m:ctrlPr>
                          <a:rPr lang="en-US" altLang="zh-CN" sz="2000" b="0" i="1" smtClean="0">
                            <a:solidFill>
                              <a:schemeClr val="tx1"/>
                            </a:solidFill>
                            <a:latin typeface="Cambria Math" panose="02040503050406030204" pitchFamily="18" charset="0"/>
                            <a:cs typeface="Times New Roman" panose="02020603050405020304" pitchFamily="18" charset="0"/>
                          </a:rPr>
                        </m:ctrlPr>
                      </m:dPr>
                      <m:e>
                        <m:bar>
                          <m:barPr>
                            <m:ctrlPr>
                              <a:rPr lang="en-US" altLang="zh-CN" sz="20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𝐴</m:t>
                                </m:r>
                              </m:sub>
                            </m:sSub>
                          </m:e>
                        </m:bar>
                      </m:e>
                    </m:d>
                    <m:r>
                      <a:rPr lang="en-US" altLang="zh-CN" sz="2000" b="0" i="1" smtClean="0">
                        <a:solidFill>
                          <a:schemeClr val="tx1"/>
                        </a:solidFill>
                        <a:latin typeface="Cambria Math" panose="02040503050406030204" pitchFamily="18" charset="0"/>
                        <a:cs typeface="Times New Roman" panose="02020603050405020304" pitchFamily="18" charset="0"/>
                      </a:rPr>
                      <m:t>−</m:t>
                    </m:r>
                    <m:f>
                      <m:fPr>
                        <m:ctrlPr>
                          <a:rPr lang="en-US" altLang="zh-CN" sz="2000" b="0" i="1" dirty="0" smtClean="0">
                            <a:solidFill>
                              <a:schemeClr val="tx1"/>
                            </a:solidFill>
                            <a:latin typeface="Cambria Math" panose="02040503050406030204" pitchFamily="18" charset="0"/>
                            <a:ea typeface="微软雅黑" panose="020B0503020204020204" pitchFamily="34" charset="-122"/>
                          </a:rPr>
                        </m:ctrlPr>
                      </m:fPr>
                      <m:num>
                        <m:d>
                          <m:dPr>
                            <m:begChr m:val="|"/>
                            <m:endChr m:val="|"/>
                            <m:ctrlPr>
                              <a:rPr lang="en-US" altLang="zh-CN" sz="2000" i="1">
                                <a:solidFill>
                                  <a:schemeClr val="tx1"/>
                                </a:solidFill>
                                <a:latin typeface="Cambria Math" panose="02040503050406030204" pitchFamily="18" charset="0"/>
                                <a:cs typeface="Times New Roman" panose="02020603050405020304" pitchFamily="18" charset="0"/>
                              </a:rPr>
                            </m:ctrlPr>
                          </m:dPr>
                          <m:e>
                            <m:d>
                              <m:dPr>
                                <m:begChr m:val="|"/>
                                <m:endChr m:val="|"/>
                                <m:ctrlPr>
                                  <a:rPr lang="en-US" altLang="zh-CN" sz="2000" i="1">
                                    <a:solidFill>
                                      <a:schemeClr val="tx1"/>
                                    </a:solidFill>
                                    <a:latin typeface="Cambria Math" panose="02040503050406030204" pitchFamily="18" charset="0"/>
                                    <a:cs typeface="Times New Roman" panose="02020603050405020304" pitchFamily="18" charset="0"/>
                                  </a:rPr>
                                </m:ctrlPr>
                              </m:dPr>
                              <m:e>
                                <m:r>
                                  <a:rPr lang="en-US" altLang="zh-CN" sz="2000" i="1">
                                    <a:solidFill>
                                      <a:schemeClr val="tx1"/>
                                    </a:solidFill>
                                    <a:latin typeface="Cambria Math" panose="02040503050406030204" pitchFamily="18" charset="0"/>
                                    <a:cs typeface="Times New Roman" panose="02020603050405020304" pitchFamily="18" charset="0"/>
                                  </a:rPr>
                                  <m:t>𝛿</m:t>
                                </m:r>
                              </m:e>
                            </m:d>
                          </m:e>
                        </m:d>
                      </m:num>
                      <m:den>
                        <m:r>
                          <a:rPr lang="en-US" altLang="zh-CN" sz="2000" b="0" i="1" smtClean="0">
                            <a:solidFill>
                              <a:schemeClr val="tx1"/>
                            </a:solidFill>
                            <a:latin typeface="Cambria Math" panose="02040503050406030204" pitchFamily="18" charset="0"/>
                            <a:cs typeface="Times New Roman" panose="02020603050405020304" pitchFamily="18" charset="0"/>
                          </a:rPr>
                          <m:t>𝜎</m:t>
                        </m:r>
                      </m:den>
                    </m:f>
                    <m:r>
                      <a:rPr lang="en-US" altLang="zh-CN" sz="2000" b="0" i="1" smtClean="0">
                        <a:solidFill>
                          <a:schemeClr val="tx1"/>
                        </a:solidFill>
                        <a:latin typeface="Cambria Math" panose="02040503050406030204" pitchFamily="18" charset="0"/>
                        <a:cs typeface="Times New Roman" panose="02020603050405020304" pitchFamily="18" charset="0"/>
                      </a:rPr>
                      <m:t>)</m:t>
                    </m:r>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(13)</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r>
                  <a:rPr lang="en-US" altLang="zh-CN" sz="2000" dirty="0">
                    <a:solidFill>
                      <a:schemeClr val="tx1"/>
                    </a:solidFill>
                    <a:ea typeface="Cambria Math" panose="02040503050406030204" pitchFamily="18" charset="0"/>
                  </a:rPr>
                  <a:t>				</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𝑌</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𝐵</m:t>
                            </m:r>
                          </m:e>
                        </m:d>
                      </m:e>
                    </m:d>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Times New Roman" panose="02020603050405020304" pitchFamily="18" charset="0"/>
                      </a:rPr>
                      <m:t>𝜙</m:t>
                    </m:r>
                    <m:r>
                      <a:rPr lang="en-US" altLang="zh-CN" sz="2000" i="1">
                        <a:solidFill>
                          <a:schemeClr val="tx1"/>
                        </a:solidFill>
                        <a:latin typeface="Cambria Math" panose="02040503050406030204" pitchFamily="18" charset="0"/>
                        <a:cs typeface="Times New Roman" panose="02020603050405020304" pitchFamily="18" charset="0"/>
                      </a:rPr>
                      <m:t>(</m:t>
                    </m:r>
                    <m:sSup>
                      <m:sSupPr>
                        <m:ctrlPr>
                          <a:rPr lang="en-US" altLang="zh-CN" sz="2000" i="1">
                            <a:solidFill>
                              <a:schemeClr val="tx1"/>
                            </a:solidFill>
                            <a:latin typeface="Cambria Math" panose="02040503050406030204" pitchFamily="18" charset="0"/>
                            <a:cs typeface="Times New Roman" panose="02020603050405020304" pitchFamily="18" charset="0"/>
                          </a:rPr>
                        </m:ctrlPr>
                      </m:sSupPr>
                      <m:e>
                        <m:r>
                          <a:rPr lang="zh-CN" altLang="en-US" sz="2000" i="1">
                            <a:solidFill>
                              <a:schemeClr val="tx1"/>
                            </a:solidFill>
                            <a:latin typeface="Cambria Math" panose="02040503050406030204" pitchFamily="18" charset="0"/>
                            <a:cs typeface="Times New Roman" panose="02020603050405020304" pitchFamily="18" charset="0"/>
                          </a:rPr>
                          <m:t>𝜙</m:t>
                        </m:r>
                      </m:e>
                      <m:sup>
                        <m:r>
                          <a:rPr lang="en-US" altLang="zh-CN" sz="2000" i="1">
                            <a:solidFill>
                              <a:schemeClr val="tx1"/>
                            </a:solidFill>
                            <a:latin typeface="Cambria Math" panose="02040503050406030204" pitchFamily="18" charset="0"/>
                            <a:cs typeface="Times New Roman" panose="02020603050405020304" pitchFamily="18" charset="0"/>
                          </a:rPr>
                          <m:t>−1</m:t>
                        </m:r>
                      </m:sup>
                    </m:sSup>
                    <m:d>
                      <m:dPr>
                        <m:ctrlPr>
                          <a:rPr lang="en-US" altLang="zh-CN" sz="2000" i="1">
                            <a:solidFill>
                              <a:schemeClr val="tx1"/>
                            </a:solidFill>
                            <a:latin typeface="Cambria Math" panose="02040503050406030204" pitchFamily="18" charset="0"/>
                            <a:cs typeface="Times New Roman" panose="02020603050405020304" pitchFamily="18" charset="0"/>
                          </a:rPr>
                        </m:ctrlPr>
                      </m:dPr>
                      <m:e>
                        <m:bar>
                          <m:barPr>
                            <m:pos m:val="top"/>
                            <m:ctrlPr>
                              <a:rPr lang="en-US" altLang="zh-CN" sz="2000" i="1">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𝐵</m:t>
                                </m:r>
                              </m:sub>
                            </m:sSub>
                          </m:e>
                        </m:bar>
                      </m:e>
                    </m:d>
                    <m:r>
                      <a:rPr lang="en-US" altLang="zh-CN" sz="2000" b="0" i="1" dirty="0" smtClean="0">
                        <a:solidFill>
                          <a:schemeClr val="tx1"/>
                        </a:solidFill>
                        <a:latin typeface="Cambria Math" panose="02040503050406030204" pitchFamily="18" charset="0"/>
                        <a:ea typeface="微软雅黑" panose="020B0503020204020204" pitchFamily="34" charset="-122"/>
                      </a:rPr>
                      <m:t>+</m:t>
                    </m:r>
                    <m:f>
                      <m:fPr>
                        <m:ctrlPr>
                          <a:rPr lang="en-US" altLang="zh-CN" sz="2000" i="1" dirty="0">
                            <a:solidFill>
                              <a:schemeClr val="tx1"/>
                            </a:solidFill>
                            <a:latin typeface="Cambria Math" panose="02040503050406030204" pitchFamily="18" charset="0"/>
                            <a:ea typeface="微软雅黑" panose="020B0503020204020204" pitchFamily="34" charset="-122"/>
                          </a:rPr>
                        </m:ctrlPr>
                      </m:fPr>
                      <m:num>
                        <m:d>
                          <m:dPr>
                            <m:begChr m:val="|"/>
                            <m:endChr m:val="|"/>
                            <m:ctrlPr>
                              <a:rPr lang="en-US" altLang="zh-CN" sz="2000" i="1">
                                <a:solidFill>
                                  <a:schemeClr val="tx1"/>
                                </a:solidFill>
                                <a:latin typeface="Cambria Math" panose="02040503050406030204" pitchFamily="18" charset="0"/>
                                <a:cs typeface="Times New Roman" panose="02020603050405020304" pitchFamily="18" charset="0"/>
                              </a:rPr>
                            </m:ctrlPr>
                          </m:dPr>
                          <m:e>
                            <m:d>
                              <m:dPr>
                                <m:begChr m:val="|"/>
                                <m:endChr m:val="|"/>
                                <m:ctrlPr>
                                  <a:rPr lang="en-US" altLang="zh-CN" sz="2000" i="1">
                                    <a:solidFill>
                                      <a:schemeClr val="tx1"/>
                                    </a:solidFill>
                                    <a:latin typeface="Cambria Math" panose="02040503050406030204" pitchFamily="18" charset="0"/>
                                    <a:cs typeface="Times New Roman" panose="02020603050405020304" pitchFamily="18" charset="0"/>
                                  </a:rPr>
                                </m:ctrlPr>
                              </m:dPr>
                              <m:e>
                                <m:r>
                                  <a:rPr lang="en-US" altLang="zh-CN" sz="2000" i="1">
                                    <a:solidFill>
                                      <a:schemeClr val="tx1"/>
                                    </a:solidFill>
                                    <a:latin typeface="Cambria Math" panose="02040503050406030204" pitchFamily="18" charset="0"/>
                                    <a:cs typeface="Times New Roman" panose="02020603050405020304" pitchFamily="18" charset="0"/>
                                  </a:rPr>
                                  <m:t>𝛿</m:t>
                                </m:r>
                              </m:e>
                            </m:d>
                          </m:e>
                        </m:d>
                      </m:num>
                      <m:den>
                        <m:r>
                          <a:rPr lang="en-US" altLang="zh-CN" sz="2000" i="1">
                            <a:solidFill>
                              <a:schemeClr val="tx1"/>
                            </a:solidFill>
                            <a:latin typeface="Cambria Math" panose="02040503050406030204" pitchFamily="18" charset="0"/>
                            <a:cs typeface="Times New Roman" panose="02020603050405020304" pitchFamily="18" charset="0"/>
                          </a:rPr>
                          <m:t>𝜎</m:t>
                        </m:r>
                      </m:den>
                    </m:f>
                    <m:r>
                      <a:rPr lang="en-US" altLang="zh-CN" sz="2000" i="1">
                        <a:solidFill>
                          <a:schemeClr val="tx1"/>
                        </a:solidFill>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(14)</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950842"/>
              </a:xfrm>
              <a:prstGeom prst="rect">
                <a:avLst/>
              </a:prstGeom>
              <a:blipFill>
                <a:blip r:embed="rId3"/>
                <a:stretch>
                  <a:fillRect l="-689" t="-862" r="-76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对话气泡: 圆角矩形 12">
            <a:extLst>
              <a:ext uri="{FF2B5EF4-FFF2-40B4-BE49-F238E27FC236}">
                <a16:creationId xmlns:a16="http://schemas.microsoft.com/office/drawing/2014/main" id="{7873FD97-A664-4D4E-A505-63EF2F05F114}"/>
              </a:ext>
            </a:extLst>
          </p:cNvPr>
          <p:cNvSpPr/>
          <p:nvPr/>
        </p:nvSpPr>
        <p:spPr>
          <a:xfrm>
            <a:off x="6313619" y="3212976"/>
            <a:ext cx="2438147" cy="936104"/>
          </a:xfrm>
          <a:prstGeom prst="wedgeRoundRectCallout">
            <a:avLst>
              <a:gd name="adj1" fmla="val -74698"/>
              <a:gd name="adj2" fmla="val 50542"/>
              <a:gd name="adj3" fmla="val 166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Apply </a:t>
            </a:r>
            <a:r>
              <a:rPr lang="en-US" altLang="zh-CN" sz="1400" dirty="0" err="1">
                <a:solidFill>
                  <a:schemeClr val="tx1"/>
                </a:solidFill>
                <a:latin typeface="Times New Roman" panose="02020603050405020304" pitchFamily="18" charset="0"/>
                <a:cs typeface="Times New Roman" panose="02020603050405020304" pitchFamily="18" charset="0"/>
              </a:rPr>
              <a:t>Neyman</a:t>
            </a:r>
            <a:r>
              <a:rPr lang="en-US" altLang="zh-CN" sz="1400" dirty="0">
                <a:solidFill>
                  <a:schemeClr val="tx1"/>
                </a:solidFill>
                <a:latin typeface="Times New Roman" panose="02020603050405020304" pitchFamily="18" charset="0"/>
                <a:cs typeface="Times New Roman" panose="02020603050405020304" pitchFamily="18" charset="0"/>
              </a:rPr>
              <a:t>-Pearson lemma to prove </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2650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52</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cs typeface="Times New Roman" panose="02020603050405020304" pitchFamily="18" charset="0"/>
                </a:rPr>
                <a:t>Radius</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985083"/>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证明</a:t>
                </a: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a:spcAft>
                    <a:spcPts val="600"/>
                  </a:spcAft>
                  <a:buFont typeface="Wingdings" panose="05000000000000000000" pitchFamily="2" charset="2"/>
                  <a:buChar char="Ø"/>
                </a:pPr>
                <a:r>
                  <a:rPr lang="zh-CN" altLang="en-US"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要证 </a:t>
                </a:r>
                <a:r>
                  <a:rPr lang="en-US" altLang="zh-CN"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ℙ</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𝑌</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𝐴</m:t>
                            </m:r>
                          </m:e>
                        </m:d>
                      </m:e>
                    </m:d>
                    <m:r>
                      <a:rPr lang="en-US" altLang="zh-CN" sz="2000" i="1">
                        <a:solidFill>
                          <a:srgbClr val="C00000"/>
                        </a:solidFill>
                        <a:latin typeface="Cambria Math" panose="02040503050406030204" pitchFamily="18" charset="0"/>
                        <a:ea typeface="Cambria Math" panose="02040503050406030204" pitchFamily="18" charset="0"/>
                      </a:rPr>
                      <m:t>&gt;</m:t>
                    </m:r>
                    <m:r>
                      <a:rPr lang="en-US" altLang="zh-CN" sz="2000" i="1">
                        <a:solidFill>
                          <a:srgbClr val="C00000"/>
                        </a:solidFill>
                        <a:latin typeface="Cambria Math" panose="02040503050406030204" pitchFamily="18" charset="0"/>
                        <a:ea typeface="Cambria Math" panose="02040503050406030204" pitchFamily="18" charset="0"/>
                      </a:rPr>
                      <m:t>ℙ</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𝑓</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𝑌</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𝐵</m:t>
                            </m:r>
                          </m:e>
                        </m:d>
                      </m:e>
                    </m:d>
                  </m:oMath>
                </a14:m>
                <a:endParaRPr lang="en-US" altLang="zh-CN" sz="2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定义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𝐴</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𝛿</m:t>
                        </m:r>
                      </m:e>
                      <m:sup>
                        <m:r>
                          <a:rPr lang="en-US" altLang="zh-CN" sz="2000" i="1">
                            <a:latin typeface="Cambria Math" panose="02040503050406030204" pitchFamily="18" charset="0"/>
                            <a:cs typeface="Times New Roman" panose="02020603050405020304" pitchFamily="18" charset="0"/>
                          </a:rPr>
                          <m:t>𝑇</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𝑥</m:t>
                        </m:r>
                      </m:e>
                    </m:d>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𝜎</m:t>
                    </m:r>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r>
                      <a:rPr lang="en-US" altLang="zh-CN" sz="2000" i="1">
                        <a:latin typeface="Cambria Math" panose="02040503050406030204" pitchFamily="18" charset="0"/>
                        <a:cs typeface="Times New Roman" panose="02020603050405020304" pitchFamily="18" charset="0"/>
                      </a:rPr>
                      <m:t>(</m:t>
                    </m:r>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i="1">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𝐵</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𝛿</m:t>
                        </m:r>
                      </m:e>
                      <m:sup>
                        <m:r>
                          <a:rPr lang="en-US" altLang="zh-CN" sz="2000" i="1">
                            <a:latin typeface="Cambria Math" panose="02040503050406030204" pitchFamily="18" charset="0"/>
                            <a:cs typeface="Times New Roman" panose="02020603050405020304" pitchFamily="18" charset="0"/>
                          </a:rPr>
                          <m:t>𝑇</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𝑥</m:t>
                        </m:r>
                      </m:e>
                    </m:d>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𝜎</m:t>
                    </m:r>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r>
                      <a:rPr lang="en-US" altLang="zh-CN" sz="2000" i="1">
                        <a:latin typeface="Cambria Math" panose="02040503050406030204" pitchFamily="18" charset="0"/>
                        <a:cs typeface="Times New Roman" panose="02020603050405020304" pitchFamily="18" charset="0"/>
                      </a:rPr>
                      <m:t>(</m:t>
                    </m:r>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r>
                      <a:rPr lang="en-US" altLang="zh-CN" sz="2000" i="1">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已知</a:t>
                </a: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smtClean="0">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𝑌</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𝐴</m:t>
                            </m:r>
                          </m:e>
                        </m:d>
                      </m:e>
                    </m:d>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Times New Roman" panose="02020603050405020304" pitchFamily="18" charset="0"/>
                      </a:rPr>
                      <m:t>𝜙</m:t>
                    </m:r>
                    <m:r>
                      <a:rPr lang="en-US" altLang="zh-CN" sz="2000" i="1">
                        <a:solidFill>
                          <a:srgbClr val="0070C0"/>
                        </a:solidFill>
                        <a:latin typeface="Cambria Math" panose="02040503050406030204" pitchFamily="18" charset="0"/>
                        <a:cs typeface="Times New Roman" panose="02020603050405020304" pitchFamily="18" charset="0"/>
                      </a:rPr>
                      <m:t>(</m:t>
                    </m:r>
                    <m:sSup>
                      <m:sSupPr>
                        <m:ctrlPr>
                          <a:rPr lang="en-US" altLang="zh-CN" sz="2000" i="1">
                            <a:solidFill>
                              <a:srgbClr val="0070C0"/>
                            </a:solidFill>
                            <a:latin typeface="Cambria Math" panose="02040503050406030204" pitchFamily="18" charset="0"/>
                            <a:cs typeface="Times New Roman" panose="02020603050405020304" pitchFamily="18" charset="0"/>
                          </a:rPr>
                        </m:ctrlPr>
                      </m:sSupPr>
                      <m:e>
                        <m:r>
                          <a:rPr lang="zh-CN" altLang="en-US" sz="2000" i="1">
                            <a:solidFill>
                              <a:srgbClr val="0070C0"/>
                            </a:solidFill>
                            <a:latin typeface="Cambria Math" panose="02040503050406030204" pitchFamily="18" charset="0"/>
                            <a:cs typeface="Times New Roman" panose="02020603050405020304" pitchFamily="18" charset="0"/>
                          </a:rPr>
                          <m:t>𝜙</m:t>
                        </m:r>
                      </m:e>
                      <m:sup>
                        <m:r>
                          <a:rPr lang="en-US" altLang="zh-CN" sz="2000" i="1">
                            <a:solidFill>
                              <a:srgbClr val="0070C0"/>
                            </a:solidFill>
                            <a:latin typeface="Cambria Math" panose="02040503050406030204" pitchFamily="18" charset="0"/>
                            <a:cs typeface="Times New Roman" panose="02020603050405020304" pitchFamily="18" charset="0"/>
                          </a:rPr>
                          <m:t>−1</m:t>
                        </m:r>
                      </m:sup>
                    </m:sSup>
                    <m:d>
                      <m:dPr>
                        <m:ctrlPr>
                          <a:rPr lang="en-US" altLang="zh-CN" sz="2000" i="1">
                            <a:solidFill>
                              <a:srgbClr val="0070C0"/>
                            </a:solidFill>
                            <a:latin typeface="Cambria Math" panose="02040503050406030204" pitchFamily="18" charset="0"/>
                            <a:cs typeface="Times New Roman" panose="02020603050405020304" pitchFamily="18" charset="0"/>
                          </a:rPr>
                        </m:ctrlPr>
                      </m:dPr>
                      <m:e>
                        <m:bar>
                          <m:barPr>
                            <m:ctrlPr>
                              <a:rPr lang="en-US" altLang="zh-CN" sz="2000" i="1" dirty="0">
                                <a:solidFill>
                                  <a:srgbClr val="0070C0"/>
                                </a:solidFill>
                                <a:latin typeface="Cambria Math" panose="02040503050406030204" pitchFamily="18" charset="0"/>
                                <a:ea typeface="微软雅黑" panose="020B0503020204020204" pitchFamily="34" charset="-122"/>
                              </a:rPr>
                            </m:ctrlPr>
                          </m:barPr>
                          <m:e>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en-US" altLang="zh-CN" sz="2000" i="1" dirty="0">
                                    <a:solidFill>
                                      <a:srgbClr val="0070C0"/>
                                    </a:solidFill>
                                    <a:latin typeface="Cambria Math" panose="02040503050406030204" pitchFamily="18" charset="0"/>
                                    <a:ea typeface="微软雅黑" panose="020B0503020204020204" pitchFamily="34" charset="-122"/>
                                  </a:rPr>
                                  <m:t>𝑝</m:t>
                                </m:r>
                              </m:e>
                              <m:sub>
                                <m:r>
                                  <a:rPr lang="en-US" altLang="zh-CN" sz="2000" i="1" dirty="0">
                                    <a:solidFill>
                                      <a:srgbClr val="0070C0"/>
                                    </a:solidFill>
                                    <a:latin typeface="Cambria Math" panose="02040503050406030204" pitchFamily="18" charset="0"/>
                                    <a:ea typeface="微软雅黑" panose="020B0503020204020204" pitchFamily="34" charset="-122"/>
                                  </a:rPr>
                                  <m:t>𝐴</m:t>
                                </m:r>
                              </m:sub>
                            </m:sSub>
                          </m:e>
                        </m:bar>
                      </m:e>
                    </m:d>
                    <m:r>
                      <a:rPr lang="en-US" altLang="zh-CN" sz="2000" i="1">
                        <a:solidFill>
                          <a:srgbClr val="0070C0"/>
                        </a:solidFill>
                        <a:latin typeface="Cambria Math" panose="02040503050406030204" pitchFamily="18" charset="0"/>
                        <a:cs typeface="Times New Roman" panose="02020603050405020304" pitchFamily="18" charset="0"/>
                      </a:rPr>
                      <m:t>−</m:t>
                    </m:r>
                    <m:f>
                      <m:fPr>
                        <m:ctrlPr>
                          <a:rPr lang="en-US" altLang="zh-CN" sz="2000" i="1" dirty="0">
                            <a:solidFill>
                              <a:srgbClr val="0070C0"/>
                            </a:solidFill>
                            <a:latin typeface="Cambria Math" panose="02040503050406030204" pitchFamily="18" charset="0"/>
                            <a:ea typeface="微软雅黑" panose="020B0503020204020204" pitchFamily="34" charset="-122"/>
                          </a:rPr>
                        </m:ctrlPr>
                      </m:fPr>
                      <m:num>
                        <m:d>
                          <m:dPr>
                            <m:begChr m:val="|"/>
                            <m:endChr m:val="|"/>
                            <m:ctrlPr>
                              <a:rPr lang="en-US" altLang="zh-CN" sz="2000" i="1">
                                <a:solidFill>
                                  <a:srgbClr val="0070C0"/>
                                </a:solidFill>
                                <a:latin typeface="Cambria Math" panose="02040503050406030204" pitchFamily="18" charset="0"/>
                                <a:cs typeface="Times New Roman" panose="02020603050405020304" pitchFamily="18" charset="0"/>
                              </a:rPr>
                            </m:ctrlPr>
                          </m:dPr>
                          <m:e>
                            <m:d>
                              <m:dPr>
                                <m:begChr m:val="|"/>
                                <m:endChr m:val="|"/>
                                <m:ctrlPr>
                                  <a:rPr lang="en-US" altLang="zh-CN" sz="2000" i="1">
                                    <a:solidFill>
                                      <a:srgbClr val="0070C0"/>
                                    </a:solidFill>
                                    <a:latin typeface="Cambria Math" panose="02040503050406030204" pitchFamily="18" charset="0"/>
                                    <a:cs typeface="Times New Roman" panose="02020603050405020304" pitchFamily="18" charset="0"/>
                                  </a:rPr>
                                </m:ctrlPr>
                              </m:dPr>
                              <m:e>
                                <m:r>
                                  <a:rPr lang="en-US" altLang="zh-CN" sz="2000" i="1">
                                    <a:solidFill>
                                      <a:srgbClr val="0070C0"/>
                                    </a:solidFill>
                                    <a:latin typeface="Cambria Math" panose="02040503050406030204" pitchFamily="18" charset="0"/>
                                    <a:cs typeface="Times New Roman" panose="02020603050405020304" pitchFamily="18" charset="0"/>
                                  </a:rPr>
                                  <m:t>𝛿</m:t>
                                </m:r>
                              </m:e>
                            </m:d>
                          </m:e>
                        </m:d>
                      </m:num>
                      <m:den>
                        <m:r>
                          <a:rPr lang="en-US" altLang="zh-CN" sz="2000" i="1">
                            <a:solidFill>
                              <a:srgbClr val="0070C0"/>
                            </a:solidFill>
                            <a:latin typeface="Cambria Math" panose="02040503050406030204" pitchFamily="18" charset="0"/>
                            <a:cs typeface="Times New Roman" panose="02020603050405020304" pitchFamily="18" charset="0"/>
                          </a:rPr>
                          <m:t>𝜎</m:t>
                        </m:r>
                      </m:den>
                    </m:f>
                    <m:r>
                      <a:rPr lang="en-US" altLang="zh-CN" sz="2000" i="1">
                        <a:solidFill>
                          <a:srgbClr val="0070C0"/>
                        </a:solidFill>
                        <a:latin typeface="Cambria Math" panose="02040503050406030204" pitchFamily="18" charset="0"/>
                        <a:cs typeface="Times New Roman" panose="02020603050405020304" pitchFamily="18" charset="0"/>
                      </a:rPr>
                      <m:t>)</m:t>
                    </m:r>
                  </m:oMath>
                </a14:m>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(13)</a:t>
                </a:r>
              </a:p>
              <a:p>
                <a:pPr>
                  <a:spcAft>
                    <a:spcPts val="600"/>
                  </a:spcAft>
                </a:pPr>
                <a:r>
                  <a:rPr lang="en-US" altLang="zh-CN" sz="2000" dirty="0">
                    <a:solidFill>
                      <a:srgbClr val="0070C0"/>
                    </a:solidFill>
                    <a:latin typeface="Times New Roman" panose="02020603050405020304" pitchFamily="18" charset="0"/>
                    <a:ea typeface="宋体" panose="02010600030101010101" pitchFamily="2" charset="-122"/>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𝑌</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𝐵</m:t>
                            </m:r>
                          </m:e>
                        </m:d>
                      </m:e>
                    </m:d>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Times New Roman" panose="02020603050405020304" pitchFamily="18" charset="0"/>
                      </a:rPr>
                      <m:t>𝜙</m:t>
                    </m:r>
                    <m:r>
                      <a:rPr lang="en-US" altLang="zh-CN" sz="2000" i="1">
                        <a:solidFill>
                          <a:srgbClr val="0070C0"/>
                        </a:solidFill>
                        <a:latin typeface="Cambria Math" panose="02040503050406030204" pitchFamily="18" charset="0"/>
                        <a:cs typeface="Times New Roman" panose="02020603050405020304" pitchFamily="18" charset="0"/>
                      </a:rPr>
                      <m:t>(</m:t>
                    </m:r>
                    <m:sSup>
                      <m:sSupPr>
                        <m:ctrlPr>
                          <a:rPr lang="en-US" altLang="zh-CN" sz="2000" i="1">
                            <a:solidFill>
                              <a:srgbClr val="0070C0"/>
                            </a:solidFill>
                            <a:latin typeface="Cambria Math" panose="02040503050406030204" pitchFamily="18" charset="0"/>
                            <a:cs typeface="Times New Roman" panose="02020603050405020304" pitchFamily="18" charset="0"/>
                          </a:rPr>
                        </m:ctrlPr>
                      </m:sSupPr>
                      <m:e>
                        <m:r>
                          <a:rPr lang="zh-CN" altLang="en-US" sz="2000" i="1">
                            <a:solidFill>
                              <a:srgbClr val="0070C0"/>
                            </a:solidFill>
                            <a:latin typeface="Cambria Math" panose="02040503050406030204" pitchFamily="18" charset="0"/>
                            <a:cs typeface="Times New Roman" panose="02020603050405020304" pitchFamily="18" charset="0"/>
                          </a:rPr>
                          <m:t>𝜙</m:t>
                        </m:r>
                      </m:e>
                      <m:sup>
                        <m:r>
                          <a:rPr lang="en-US" altLang="zh-CN" sz="2000" i="1">
                            <a:solidFill>
                              <a:srgbClr val="0070C0"/>
                            </a:solidFill>
                            <a:latin typeface="Cambria Math" panose="02040503050406030204" pitchFamily="18" charset="0"/>
                            <a:cs typeface="Times New Roman" panose="02020603050405020304" pitchFamily="18" charset="0"/>
                          </a:rPr>
                          <m:t>−1</m:t>
                        </m:r>
                      </m:sup>
                    </m:sSup>
                    <m:d>
                      <m:dPr>
                        <m:ctrlPr>
                          <a:rPr lang="en-US" altLang="zh-CN" sz="2000" i="1">
                            <a:solidFill>
                              <a:srgbClr val="0070C0"/>
                            </a:solidFill>
                            <a:latin typeface="Cambria Math" panose="02040503050406030204" pitchFamily="18" charset="0"/>
                            <a:cs typeface="Times New Roman" panose="02020603050405020304" pitchFamily="18" charset="0"/>
                          </a:rPr>
                        </m:ctrlPr>
                      </m:dPr>
                      <m:e>
                        <m:bar>
                          <m:barPr>
                            <m:pos m:val="top"/>
                            <m:ctrlPr>
                              <a:rPr lang="en-US" altLang="zh-CN" sz="2000" i="1">
                                <a:solidFill>
                                  <a:srgbClr val="0070C0"/>
                                </a:solidFill>
                                <a:latin typeface="Cambria Math" panose="02040503050406030204" pitchFamily="18" charset="0"/>
                                <a:ea typeface="微软雅黑" panose="020B0503020204020204" pitchFamily="34" charset="-122"/>
                              </a:rPr>
                            </m:ctrlPr>
                          </m:barPr>
                          <m:e>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en-US" altLang="zh-CN" sz="2000" i="1" dirty="0">
                                    <a:solidFill>
                                      <a:srgbClr val="0070C0"/>
                                    </a:solidFill>
                                    <a:latin typeface="Cambria Math" panose="02040503050406030204" pitchFamily="18" charset="0"/>
                                    <a:ea typeface="微软雅黑" panose="020B0503020204020204" pitchFamily="34" charset="-122"/>
                                  </a:rPr>
                                  <m:t>𝑝</m:t>
                                </m:r>
                              </m:e>
                              <m:sub>
                                <m:r>
                                  <a:rPr lang="en-US" altLang="zh-CN" sz="2000" i="1" dirty="0">
                                    <a:solidFill>
                                      <a:srgbClr val="0070C0"/>
                                    </a:solidFill>
                                    <a:latin typeface="Cambria Math" panose="02040503050406030204" pitchFamily="18" charset="0"/>
                                    <a:ea typeface="微软雅黑" panose="020B0503020204020204" pitchFamily="34" charset="-122"/>
                                  </a:rPr>
                                  <m:t>𝐵</m:t>
                                </m:r>
                              </m:sub>
                            </m:sSub>
                          </m:e>
                        </m:bar>
                      </m:e>
                    </m:d>
                    <m:r>
                      <a:rPr lang="en-US" altLang="zh-CN" sz="2000" i="1" dirty="0">
                        <a:solidFill>
                          <a:srgbClr val="0070C0"/>
                        </a:solidFill>
                        <a:latin typeface="Cambria Math" panose="02040503050406030204" pitchFamily="18" charset="0"/>
                        <a:ea typeface="微软雅黑" panose="020B0503020204020204" pitchFamily="34" charset="-122"/>
                      </a:rPr>
                      <m:t>+</m:t>
                    </m:r>
                    <m:f>
                      <m:fPr>
                        <m:ctrlPr>
                          <a:rPr lang="en-US" altLang="zh-CN" sz="2000" i="1" dirty="0">
                            <a:solidFill>
                              <a:srgbClr val="0070C0"/>
                            </a:solidFill>
                            <a:latin typeface="Cambria Math" panose="02040503050406030204" pitchFamily="18" charset="0"/>
                            <a:ea typeface="微软雅黑" panose="020B0503020204020204" pitchFamily="34" charset="-122"/>
                          </a:rPr>
                        </m:ctrlPr>
                      </m:fPr>
                      <m:num>
                        <m:d>
                          <m:dPr>
                            <m:begChr m:val="|"/>
                            <m:endChr m:val="|"/>
                            <m:ctrlPr>
                              <a:rPr lang="en-US" altLang="zh-CN" sz="2000" i="1">
                                <a:solidFill>
                                  <a:srgbClr val="0070C0"/>
                                </a:solidFill>
                                <a:latin typeface="Cambria Math" panose="02040503050406030204" pitchFamily="18" charset="0"/>
                                <a:cs typeface="Times New Roman" panose="02020603050405020304" pitchFamily="18" charset="0"/>
                              </a:rPr>
                            </m:ctrlPr>
                          </m:dPr>
                          <m:e>
                            <m:d>
                              <m:dPr>
                                <m:begChr m:val="|"/>
                                <m:endChr m:val="|"/>
                                <m:ctrlPr>
                                  <a:rPr lang="en-US" altLang="zh-CN" sz="2000" i="1">
                                    <a:solidFill>
                                      <a:srgbClr val="0070C0"/>
                                    </a:solidFill>
                                    <a:latin typeface="Cambria Math" panose="02040503050406030204" pitchFamily="18" charset="0"/>
                                    <a:cs typeface="Times New Roman" panose="02020603050405020304" pitchFamily="18" charset="0"/>
                                  </a:rPr>
                                </m:ctrlPr>
                              </m:dPr>
                              <m:e>
                                <m:r>
                                  <a:rPr lang="en-US" altLang="zh-CN" sz="2000" i="1">
                                    <a:solidFill>
                                      <a:srgbClr val="0070C0"/>
                                    </a:solidFill>
                                    <a:latin typeface="Cambria Math" panose="02040503050406030204" pitchFamily="18" charset="0"/>
                                    <a:cs typeface="Times New Roman" panose="02020603050405020304" pitchFamily="18" charset="0"/>
                                  </a:rPr>
                                  <m:t>𝛿</m:t>
                                </m:r>
                              </m:e>
                            </m:d>
                          </m:e>
                        </m:d>
                      </m:num>
                      <m:den>
                        <m:r>
                          <a:rPr lang="en-US" altLang="zh-CN" sz="2000" i="1">
                            <a:solidFill>
                              <a:srgbClr val="0070C0"/>
                            </a:solidFill>
                            <a:latin typeface="Cambria Math" panose="02040503050406030204" pitchFamily="18" charset="0"/>
                            <a:cs typeface="Times New Roman" panose="02020603050405020304" pitchFamily="18" charset="0"/>
                          </a:rPr>
                          <m:t>𝜎</m:t>
                        </m:r>
                      </m:den>
                    </m:f>
                    <m:r>
                      <a:rPr lang="en-US" altLang="zh-CN" sz="2000" i="1">
                        <a:solidFill>
                          <a:srgbClr val="0070C0"/>
                        </a:solidFill>
                        <a:latin typeface="Cambria Math" panose="02040503050406030204" pitchFamily="18" charset="0"/>
                        <a:cs typeface="Times New Roman" panose="02020603050405020304" pitchFamily="18" charset="0"/>
                      </a:rPr>
                      <m:t>)</m:t>
                    </m:r>
                  </m:oMath>
                </a14:m>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(14)</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当且仅当</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zh-CN" altLang="en-US" sz="2000" i="1" smtClean="0">
                        <a:solidFill>
                          <a:schemeClr val="tx1"/>
                        </a:solidFill>
                        <a:latin typeface="Cambria Math" panose="02040503050406030204" pitchFamily="18" charset="0"/>
                        <a:cs typeface="Times New Roman" panose="02020603050405020304" pitchFamily="18" charset="0"/>
                      </a:rPr>
                      <m:t>𝜙</m:t>
                    </m:r>
                    <m:r>
                      <a:rPr lang="en-US" altLang="zh-CN" sz="2000" i="1">
                        <a:solidFill>
                          <a:schemeClr val="tx1"/>
                        </a:solidFill>
                        <a:latin typeface="Cambria Math" panose="02040503050406030204" pitchFamily="18" charset="0"/>
                        <a:cs typeface="Times New Roman" panose="02020603050405020304" pitchFamily="18" charset="0"/>
                      </a:rPr>
                      <m:t>(</m:t>
                    </m:r>
                    <m:sSup>
                      <m:sSupPr>
                        <m:ctrlPr>
                          <a:rPr lang="en-US" altLang="zh-CN" sz="2000" i="1">
                            <a:solidFill>
                              <a:schemeClr val="tx1"/>
                            </a:solidFill>
                            <a:latin typeface="Cambria Math" panose="02040503050406030204" pitchFamily="18" charset="0"/>
                            <a:cs typeface="Times New Roman" panose="02020603050405020304" pitchFamily="18" charset="0"/>
                          </a:rPr>
                        </m:ctrlPr>
                      </m:sSupPr>
                      <m:e>
                        <m:r>
                          <a:rPr lang="zh-CN" altLang="en-US" sz="2000" i="1">
                            <a:solidFill>
                              <a:schemeClr val="tx1"/>
                            </a:solidFill>
                            <a:latin typeface="Cambria Math" panose="02040503050406030204" pitchFamily="18" charset="0"/>
                            <a:cs typeface="Times New Roman" panose="02020603050405020304" pitchFamily="18" charset="0"/>
                          </a:rPr>
                          <m:t>𝜙</m:t>
                        </m:r>
                      </m:e>
                      <m:sup>
                        <m:r>
                          <a:rPr lang="en-US" altLang="zh-CN" sz="2000" i="1">
                            <a:solidFill>
                              <a:schemeClr val="tx1"/>
                            </a:solidFill>
                            <a:latin typeface="Cambria Math" panose="02040503050406030204" pitchFamily="18" charset="0"/>
                            <a:cs typeface="Times New Roman" panose="02020603050405020304" pitchFamily="18" charset="0"/>
                          </a:rPr>
                          <m:t>−1</m:t>
                        </m:r>
                      </m:sup>
                    </m:sSup>
                    <m:d>
                      <m:dPr>
                        <m:ctrlPr>
                          <a:rPr lang="en-US" altLang="zh-CN" sz="2000" i="1">
                            <a:solidFill>
                              <a:schemeClr val="tx1"/>
                            </a:solidFill>
                            <a:latin typeface="Cambria Math" panose="02040503050406030204" pitchFamily="18" charset="0"/>
                            <a:cs typeface="Times New Roman" panose="02020603050405020304" pitchFamily="18" charset="0"/>
                          </a:rPr>
                        </m:ctrlPr>
                      </m:dPr>
                      <m:e>
                        <m:bar>
                          <m:barPr>
                            <m:ctrlPr>
                              <a:rPr lang="en-US" altLang="zh-CN" sz="20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𝐴</m:t>
                                </m:r>
                              </m:sub>
                            </m:sSub>
                          </m:e>
                        </m:bar>
                      </m:e>
                    </m:d>
                    <m:r>
                      <a:rPr lang="en-US" altLang="zh-CN" sz="2000" i="1">
                        <a:solidFill>
                          <a:schemeClr val="tx1"/>
                        </a:solidFill>
                        <a:latin typeface="Cambria Math" panose="02040503050406030204" pitchFamily="18" charset="0"/>
                        <a:cs typeface="Times New Roman" panose="02020603050405020304" pitchFamily="18" charset="0"/>
                      </a:rPr>
                      <m:t>−</m:t>
                    </m:r>
                    <m:f>
                      <m:fPr>
                        <m:ctrlPr>
                          <a:rPr lang="en-US" altLang="zh-CN" sz="2000" i="1" dirty="0">
                            <a:solidFill>
                              <a:schemeClr val="tx1"/>
                            </a:solidFill>
                            <a:latin typeface="Cambria Math" panose="02040503050406030204" pitchFamily="18" charset="0"/>
                            <a:ea typeface="微软雅黑" panose="020B0503020204020204" pitchFamily="34" charset="-122"/>
                          </a:rPr>
                        </m:ctrlPr>
                      </m:fPr>
                      <m:num>
                        <m:d>
                          <m:dPr>
                            <m:begChr m:val="|"/>
                            <m:endChr m:val="|"/>
                            <m:ctrlPr>
                              <a:rPr lang="en-US" altLang="zh-CN" sz="2000" i="1">
                                <a:solidFill>
                                  <a:schemeClr val="tx1"/>
                                </a:solidFill>
                                <a:latin typeface="Cambria Math" panose="02040503050406030204" pitchFamily="18" charset="0"/>
                                <a:cs typeface="Times New Roman" panose="02020603050405020304" pitchFamily="18" charset="0"/>
                              </a:rPr>
                            </m:ctrlPr>
                          </m:dPr>
                          <m:e>
                            <m:d>
                              <m:dPr>
                                <m:begChr m:val="|"/>
                                <m:endChr m:val="|"/>
                                <m:ctrlPr>
                                  <a:rPr lang="en-US" altLang="zh-CN" sz="2000" i="1">
                                    <a:solidFill>
                                      <a:schemeClr val="tx1"/>
                                    </a:solidFill>
                                    <a:latin typeface="Cambria Math" panose="02040503050406030204" pitchFamily="18" charset="0"/>
                                    <a:cs typeface="Times New Roman" panose="02020603050405020304" pitchFamily="18" charset="0"/>
                                  </a:rPr>
                                </m:ctrlPr>
                              </m:dPr>
                              <m:e>
                                <m:r>
                                  <a:rPr lang="en-US" altLang="zh-CN" sz="2000" i="1">
                                    <a:solidFill>
                                      <a:schemeClr val="tx1"/>
                                    </a:solidFill>
                                    <a:latin typeface="Cambria Math" panose="02040503050406030204" pitchFamily="18" charset="0"/>
                                    <a:cs typeface="Times New Roman" panose="02020603050405020304" pitchFamily="18" charset="0"/>
                                  </a:rPr>
                                  <m:t>𝛿</m:t>
                                </m:r>
                              </m:e>
                            </m:d>
                          </m:e>
                        </m:d>
                      </m:num>
                      <m:den>
                        <m:r>
                          <a:rPr lang="en-US" altLang="zh-CN" sz="2000" i="1">
                            <a:solidFill>
                              <a:schemeClr val="tx1"/>
                            </a:solidFill>
                            <a:latin typeface="Cambria Math" panose="02040503050406030204" pitchFamily="18" charset="0"/>
                            <a:cs typeface="Times New Roman" panose="02020603050405020304" pitchFamily="18" charset="0"/>
                          </a:rPr>
                          <m:t>𝜎</m:t>
                        </m:r>
                      </m:den>
                    </m:f>
                    <m:r>
                      <a:rPr lang="en-US" altLang="zh-CN" sz="2000" i="1" smtClean="0">
                        <a:solidFill>
                          <a:schemeClr val="tx1"/>
                        </a:solidFill>
                        <a:latin typeface="Cambria Math" panose="02040503050406030204" pitchFamily="18" charset="0"/>
                        <a:cs typeface="Times New Roman" panose="02020603050405020304" pitchFamily="18" charset="0"/>
                      </a:rPr>
                      <m:t>)</m:t>
                    </m:r>
                    <m:r>
                      <a:rPr lang="en-US" altLang="zh-CN" sz="2000" i="1">
                        <a:solidFill>
                          <a:schemeClr val="tx1"/>
                        </a:solidFill>
                        <a:latin typeface="Cambria Math" panose="02040503050406030204" pitchFamily="18" charset="0"/>
                        <a:ea typeface="Cambria Math" panose="02040503050406030204" pitchFamily="18" charset="0"/>
                      </a:rPr>
                      <m:t>&gt;</m:t>
                    </m:r>
                    <m:r>
                      <a:rPr lang="zh-CN" altLang="en-US" sz="2000" i="1">
                        <a:solidFill>
                          <a:schemeClr val="tx1"/>
                        </a:solidFill>
                        <a:latin typeface="Cambria Math" panose="02040503050406030204" pitchFamily="18" charset="0"/>
                        <a:cs typeface="Times New Roman" panose="02020603050405020304" pitchFamily="18" charset="0"/>
                      </a:rPr>
                      <m:t>𝜙</m:t>
                    </m:r>
                    <m:r>
                      <a:rPr lang="en-US" altLang="zh-CN" sz="2000" i="1">
                        <a:solidFill>
                          <a:schemeClr val="tx1"/>
                        </a:solidFill>
                        <a:latin typeface="Cambria Math" panose="02040503050406030204" pitchFamily="18" charset="0"/>
                        <a:cs typeface="Times New Roman" panose="02020603050405020304" pitchFamily="18" charset="0"/>
                      </a:rPr>
                      <m:t>(</m:t>
                    </m:r>
                    <m:sSup>
                      <m:sSupPr>
                        <m:ctrlPr>
                          <a:rPr lang="en-US" altLang="zh-CN" sz="2000" i="1">
                            <a:solidFill>
                              <a:schemeClr val="tx1"/>
                            </a:solidFill>
                            <a:latin typeface="Cambria Math" panose="02040503050406030204" pitchFamily="18" charset="0"/>
                            <a:cs typeface="Times New Roman" panose="02020603050405020304" pitchFamily="18" charset="0"/>
                          </a:rPr>
                        </m:ctrlPr>
                      </m:sSupPr>
                      <m:e>
                        <m:r>
                          <a:rPr lang="zh-CN" altLang="en-US" sz="2000" i="1">
                            <a:solidFill>
                              <a:schemeClr val="tx1"/>
                            </a:solidFill>
                            <a:latin typeface="Cambria Math" panose="02040503050406030204" pitchFamily="18" charset="0"/>
                            <a:cs typeface="Times New Roman" panose="02020603050405020304" pitchFamily="18" charset="0"/>
                          </a:rPr>
                          <m:t>𝜙</m:t>
                        </m:r>
                      </m:e>
                      <m:sup>
                        <m:r>
                          <a:rPr lang="en-US" altLang="zh-CN" sz="2000" i="1">
                            <a:solidFill>
                              <a:schemeClr val="tx1"/>
                            </a:solidFill>
                            <a:latin typeface="Cambria Math" panose="02040503050406030204" pitchFamily="18" charset="0"/>
                            <a:cs typeface="Times New Roman" panose="02020603050405020304" pitchFamily="18" charset="0"/>
                          </a:rPr>
                          <m:t>−1</m:t>
                        </m:r>
                      </m:sup>
                    </m:sSup>
                    <m:d>
                      <m:dPr>
                        <m:ctrlPr>
                          <a:rPr lang="en-US" altLang="zh-CN" sz="2000" i="1">
                            <a:solidFill>
                              <a:schemeClr val="tx1"/>
                            </a:solidFill>
                            <a:latin typeface="Cambria Math" panose="02040503050406030204" pitchFamily="18" charset="0"/>
                            <a:cs typeface="Times New Roman" panose="02020603050405020304" pitchFamily="18" charset="0"/>
                          </a:rPr>
                        </m:ctrlPr>
                      </m:dPr>
                      <m:e>
                        <m:bar>
                          <m:barPr>
                            <m:pos m:val="top"/>
                            <m:ctrlPr>
                              <a:rPr lang="en-US" altLang="zh-CN" sz="2000" i="1">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𝐵</m:t>
                                </m:r>
                              </m:sub>
                            </m:sSub>
                          </m:e>
                        </m:bar>
                      </m:e>
                    </m:d>
                    <m:r>
                      <a:rPr lang="en-US" altLang="zh-CN" sz="2000" i="1" dirty="0">
                        <a:solidFill>
                          <a:schemeClr val="tx1"/>
                        </a:solidFill>
                        <a:latin typeface="Cambria Math" panose="02040503050406030204" pitchFamily="18" charset="0"/>
                        <a:ea typeface="微软雅黑" panose="020B0503020204020204" pitchFamily="34" charset="-122"/>
                      </a:rPr>
                      <m:t>+</m:t>
                    </m:r>
                    <m:f>
                      <m:fPr>
                        <m:ctrlPr>
                          <a:rPr lang="en-US" altLang="zh-CN" sz="2000" i="1" dirty="0">
                            <a:solidFill>
                              <a:schemeClr val="tx1"/>
                            </a:solidFill>
                            <a:latin typeface="Cambria Math" panose="02040503050406030204" pitchFamily="18" charset="0"/>
                            <a:ea typeface="微软雅黑" panose="020B0503020204020204" pitchFamily="34" charset="-122"/>
                          </a:rPr>
                        </m:ctrlPr>
                      </m:fPr>
                      <m:num>
                        <m:d>
                          <m:dPr>
                            <m:begChr m:val="|"/>
                            <m:endChr m:val="|"/>
                            <m:ctrlPr>
                              <a:rPr lang="en-US" altLang="zh-CN" sz="2000" i="1">
                                <a:solidFill>
                                  <a:schemeClr val="tx1"/>
                                </a:solidFill>
                                <a:latin typeface="Cambria Math" panose="02040503050406030204" pitchFamily="18" charset="0"/>
                                <a:cs typeface="Times New Roman" panose="02020603050405020304" pitchFamily="18" charset="0"/>
                              </a:rPr>
                            </m:ctrlPr>
                          </m:dPr>
                          <m:e>
                            <m:d>
                              <m:dPr>
                                <m:begChr m:val="|"/>
                                <m:endChr m:val="|"/>
                                <m:ctrlPr>
                                  <a:rPr lang="en-US" altLang="zh-CN" sz="2000" i="1">
                                    <a:solidFill>
                                      <a:schemeClr val="tx1"/>
                                    </a:solidFill>
                                    <a:latin typeface="Cambria Math" panose="02040503050406030204" pitchFamily="18" charset="0"/>
                                    <a:cs typeface="Times New Roman" panose="02020603050405020304" pitchFamily="18" charset="0"/>
                                  </a:rPr>
                                </m:ctrlPr>
                              </m:dPr>
                              <m:e>
                                <m:r>
                                  <a:rPr lang="en-US" altLang="zh-CN" sz="2000" i="1">
                                    <a:solidFill>
                                      <a:schemeClr val="tx1"/>
                                    </a:solidFill>
                                    <a:latin typeface="Cambria Math" panose="02040503050406030204" pitchFamily="18" charset="0"/>
                                    <a:cs typeface="Times New Roman" panose="02020603050405020304" pitchFamily="18" charset="0"/>
                                  </a:rPr>
                                  <m:t>𝛿</m:t>
                                </m:r>
                              </m:e>
                            </m:d>
                          </m:e>
                        </m:d>
                      </m:num>
                      <m:den>
                        <m:r>
                          <a:rPr lang="en-US" altLang="zh-CN" sz="2000" i="1">
                            <a:solidFill>
                              <a:schemeClr val="tx1"/>
                            </a:solidFill>
                            <a:latin typeface="Cambria Math" panose="02040503050406030204" pitchFamily="18" charset="0"/>
                            <a:cs typeface="Times New Roman" panose="02020603050405020304" pitchFamily="18" charset="0"/>
                          </a:rPr>
                          <m:t>𝜎</m:t>
                        </m:r>
                      </m:den>
                    </m:f>
                    <m:r>
                      <a:rPr lang="en-US" altLang="zh-CN" sz="2000" i="1">
                        <a:solidFill>
                          <a:schemeClr val="tx1"/>
                        </a:solidFill>
                        <a:latin typeface="Cambria Math" panose="02040503050406030204" pitchFamily="18" charset="0"/>
                        <a:cs typeface="Times New Roman" panose="02020603050405020304" pitchFamily="18" charset="0"/>
                      </a:rPr>
                      <m:t>)</m:t>
                    </m:r>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时，</a:t>
                </a:r>
                <a:r>
                  <a:rPr lang="en-US" altLang="zh-CN" sz="2000" dirty="0">
                    <a:solidFill>
                      <a:schemeClr val="tx1"/>
                    </a:solidFill>
                    <a:latin typeface="Times New Roman" panose="02020603050405020304" pitchFamily="18" charset="0"/>
                    <a:ea typeface="宋体" panose="02010600030101010101" pitchFamily="2" charset="-122"/>
                  </a:rPr>
                  <a:t> </a:t>
                </a:r>
              </a:p>
              <a:p>
                <a:pPr>
                  <a:spcAft>
                    <a:spcPts val="600"/>
                  </a:spcAft>
                </a:pPr>
                <a:r>
                  <a:rPr lang="en-US" altLang="zh-CN" sz="2000" dirty="0">
                    <a:latin typeface="Times New Roman" panose="02020603050405020304" pitchFamily="18" charset="0"/>
                    <a:ea typeface="宋体" panose="02010600030101010101" pitchFamily="2" charset="-122"/>
                  </a:rPr>
                  <a:t>				</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𝑌</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𝐴</m:t>
                            </m:r>
                          </m:e>
                        </m:d>
                      </m:e>
                    </m:d>
                    <m:r>
                      <a:rPr lang="en-US" altLang="zh-CN" sz="2000" i="1">
                        <a:solidFill>
                          <a:schemeClr val="tx1"/>
                        </a:solidFill>
                        <a:latin typeface="Cambria Math" panose="02040503050406030204" pitchFamily="18" charset="0"/>
                        <a:ea typeface="Cambria Math" panose="02040503050406030204" pitchFamily="18" charset="0"/>
                      </a:rPr>
                      <m:t>&gt;</m:t>
                    </m:r>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𝑌</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𝐵</m:t>
                            </m:r>
                          </m:e>
                        </m:d>
                      </m:e>
                    </m:d>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成立。</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变形</m:t>
                    </m:r>
                  </m:oMath>
                </a14:m>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得，</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d>
                      <m:dPr>
                        <m:ctrlPr>
                          <a:rPr lang="en-US" altLang="zh-CN" sz="2000" i="1">
                            <a:latin typeface="Cambria Math" panose="02040503050406030204" pitchFamily="18" charset="0"/>
                            <a:cs typeface="Times New Roman" panose="02020603050405020304" pitchFamily="18" charset="0"/>
                          </a:rPr>
                        </m:ctrlPr>
                      </m:dPr>
                      <m:e>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e>
                    </m:d>
                    <m:r>
                      <a:rPr lang="en-US" altLang="zh-CN" sz="2000" i="1">
                        <a:latin typeface="Cambria Math" panose="02040503050406030204" pitchFamily="18" charset="0"/>
                        <a:cs typeface="Times New Roman" panose="02020603050405020304" pitchFamily="18" charset="0"/>
                      </a:rPr>
                      <m:t>−</m:t>
                    </m:r>
                    <m:f>
                      <m:fPr>
                        <m:ctrlPr>
                          <a:rPr lang="en-US" altLang="zh-CN" sz="2000" i="1" dirty="0">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num>
                      <m:den>
                        <m:r>
                          <a:rPr lang="en-US" altLang="zh-CN" sz="2000" i="1">
                            <a:latin typeface="Cambria Math" panose="02040503050406030204" pitchFamily="18" charset="0"/>
                            <a:cs typeface="Times New Roman" panose="02020603050405020304" pitchFamily="18" charset="0"/>
                          </a:rPr>
                          <m:t>𝜎</m:t>
                        </m:r>
                      </m:den>
                    </m:f>
                    <m:r>
                      <a:rPr lang="en-US" altLang="zh-CN" sz="2000" b="0" i="1" smtClean="0">
                        <a:latin typeface="Cambria Math" panose="02040503050406030204" pitchFamily="18" charset="0"/>
                        <a:cs typeface="Times New Roman" panose="02020603050405020304" pitchFamily="18" charset="0"/>
                      </a:rPr>
                      <m:t>&gt;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d>
                      <m:dPr>
                        <m:ctrlPr>
                          <a:rPr lang="en-US" altLang="zh-CN" sz="2000" i="1">
                            <a:latin typeface="Cambria Math" panose="02040503050406030204" pitchFamily="18" charset="0"/>
                            <a:cs typeface="Times New Roman" panose="02020603050405020304" pitchFamily="18" charset="0"/>
                          </a:rPr>
                        </m:ctrlPr>
                      </m:dPr>
                      <m:e>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e>
                    </m:d>
                    <m:r>
                      <a:rPr lang="en-US" altLang="zh-CN" sz="2000" i="1" dirty="0">
                        <a:latin typeface="Cambria Math" panose="02040503050406030204" pitchFamily="18" charset="0"/>
                        <a:ea typeface="微软雅黑" panose="020B0503020204020204" pitchFamily="34" charset="-122"/>
                      </a:rPr>
                      <m:t>+</m:t>
                    </m:r>
                    <m:f>
                      <m:fPr>
                        <m:ctrlPr>
                          <a:rPr lang="en-US" altLang="zh-CN" sz="2000" i="1" dirty="0">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num>
                      <m:den>
                        <m:r>
                          <a:rPr lang="en-US" altLang="zh-CN" sz="2000" i="1">
                            <a:latin typeface="Cambria Math" panose="02040503050406030204" pitchFamily="18" charset="0"/>
                            <a:cs typeface="Times New Roman" panose="02020603050405020304" pitchFamily="18" charset="0"/>
                          </a:rPr>
                          <m:t>𝜎</m:t>
                        </m:r>
                      </m:den>
                    </m:f>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得证定理</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			</a:t>
                </a:r>
                <a14:m>
                  <m:oMath xmlns:m="http://schemas.openxmlformats.org/officeDocument/2006/math">
                    <m:d>
                      <m:dPr>
                        <m:begChr m:val="|"/>
                        <m:endChr m:val="|"/>
                        <m:ctrlPr>
                          <a:rPr lang="en-US" altLang="zh-CN" sz="2000" i="1" smtClean="0">
                            <a:solidFill>
                              <a:srgbClr val="C00000"/>
                            </a:solidFill>
                            <a:latin typeface="Cambria Math" panose="02040503050406030204" pitchFamily="18" charset="0"/>
                            <a:cs typeface="Times New Roman" panose="02020603050405020304" pitchFamily="18" charset="0"/>
                          </a:rPr>
                        </m:ctrlPr>
                      </m:dPr>
                      <m:e>
                        <m:d>
                          <m:dPr>
                            <m:begChr m:val="|"/>
                            <m:endChr m:val="|"/>
                            <m:ctrlPr>
                              <a:rPr lang="en-US" altLang="zh-CN" sz="2000" i="1">
                                <a:solidFill>
                                  <a:srgbClr val="C00000"/>
                                </a:solidFill>
                                <a:latin typeface="Cambria Math" panose="02040503050406030204" pitchFamily="18" charset="0"/>
                                <a:cs typeface="Times New Roman" panose="02020603050405020304" pitchFamily="18" charset="0"/>
                              </a:rPr>
                            </m:ctrlPr>
                          </m:dPr>
                          <m:e>
                            <m:r>
                              <a:rPr lang="en-US" altLang="zh-CN" sz="2000" i="1">
                                <a:solidFill>
                                  <a:srgbClr val="C00000"/>
                                </a:solidFill>
                                <a:latin typeface="Cambria Math" panose="02040503050406030204" pitchFamily="18" charset="0"/>
                                <a:cs typeface="Times New Roman" panose="02020603050405020304" pitchFamily="18" charset="0"/>
                              </a:rPr>
                              <m:t>𝛿</m:t>
                            </m:r>
                          </m:e>
                        </m:d>
                      </m:e>
                    </m:d>
                    <m:r>
                      <a:rPr lang="en-US" altLang="zh-CN" sz="2000" b="0" i="1" smtClean="0">
                        <a:solidFill>
                          <a:srgbClr val="C00000"/>
                        </a:solidFill>
                        <a:latin typeface="Cambria Math" panose="02040503050406030204" pitchFamily="18" charset="0"/>
                        <a:cs typeface="Times New Roman" panose="02020603050405020304" pitchFamily="18" charset="0"/>
                      </a:rPr>
                      <m:t>&lt;</m:t>
                    </m:r>
                    <m:f>
                      <m:fPr>
                        <m:ctrlPr>
                          <a:rPr lang="en-US" altLang="zh-CN" sz="2000" b="0" i="1" smtClean="0">
                            <a:solidFill>
                              <a:srgbClr val="C00000"/>
                            </a:solidFill>
                            <a:latin typeface="Cambria Math" panose="02040503050406030204" pitchFamily="18" charset="0"/>
                            <a:cs typeface="Times New Roman" panose="02020603050405020304" pitchFamily="18" charset="0"/>
                          </a:rPr>
                        </m:ctrlPr>
                      </m:fPr>
                      <m:num>
                        <m:r>
                          <a:rPr lang="en-US" altLang="zh-CN" sz="2000" b="0" i="1" smtClean="0">
                            <a:solidFill>
                              <a:srgbClr val="C00000"/>
                            </a:solidFill>
                            <a:latin typeface="Cambria Math" panose="02040503050406030204" pitchFamily="18" charset="0"/>
                            <a:cs typeface="Times New Roman" panose="02020603050405020304" pitchFamily="18" charset="0"/>
                          </a:rPr>
                          <m:t>1</m:t>
                        </m:r>
                      </m:num>
                      <m:den>
                        <m:r>
                          <a:rPr lang="en-US" altLang="zh-CN" sz="2000" b="0" i="1" smtClean="0">
                            <a:solidFill>
                              <a:srgbClr val="C00000"/>
                            </a:solidFill>
                            <a:latin typeface="Cambria Math" panose="02040503050406030204" pitchFamily="18" charset="0"/>
                            <a:cs typeface="Times New Roman" panose="02020603050405020304" pitchFamily="18" charset="0"/>
                          </a:rPr>
                          <m:t>2</m:t>
                        </m:r>
                      </m:den>
                    </m:f>
                    <m:r>
                      <a:rPr lang="en-US" altLang="zh-CN" sz="2000" b="0" i="1" smtClean="0">
                        <a:solidFill>
                          <a:srgbClr val="C00000"/>
                        </a:solidFill>
                        <a:latin typeface="Cambria Math" panose="02040503050406030204" pitchFamily="18" charset="0"/>
                        <a:cs typeface="Times New Roman" panose="02020603050405020304" pitchFamily="18" charset="0"/>
                      </a:rPr>
                      <m:t>𝜎</m:t>
                    </m:r>
                    <m:r>
                      <a:rPr lang="en-US" altLang="zh-CN" sz="2000" b="0" i="1" smtClean="0">
                        <a:solidFill>
                          <a:srgbClr val="C00000"/>
                        </a:solidFill>
                        <a:latin typeface="Cambria Math" panose="02040503050406030204" pitchFamily="18" charset="0"/>
                        <a:cs typeface="Times New Roman" panose="02020603050405020304" pitchFamily="18" charset="0"/>
                      </a:rPr>
                      <m:t>[</m:t>
                    </m:r>
                    <m:sSup>
                      <m:sSupPr>
                        <m:ctrlPr>
                          <a:rPr lang="en-US" altLang="zh-CN" sz="2000" i="1">
                            <a:solidFill>
                              <a:srgbClr val="C00000"/>
                            </a:solidFill>
                            <a:latin typeface="Cambria Math" panose="02040503050406030204" pitchFamily="18" charset="0"/>
                            <a:cs typeface="Times New Roman" panose="02020603050405020304" pitchFamily="18" charset="0"/>
                          </a:rPr>
                        </m:ctrlPr>
                      </m:sSupPr>
                      <m:e>
                        <m:r>
                          <a:rPr lang="zh-CN" altLang="en-US" sz="2000" i="1">
                            <a:solidFill>
                              <a:srgbClr val="C00000"/>
                            </a:solidFill>
                            <a:latin typeface="Cambria Math" panose="02040503050406030204" pitchFamily="18" charset="0"/>
                            <a:cs typeface="Times New Roman" panose="02020603050405020304" pitchFamily="18" charset="0"/>
                          </a:rPr>
                          <m:t>𝜙</m:t>
                        </m:r>
                      </m:e>
                      <m:sup>
                        <m:r>
                          <a:rPr lang="en-US" altLang="zh-CN" sz="2000" i="1">
                            <a:solidFill>
                              <a:srgbClr val="C00000"/>
                            </a:solidFill>
                            <a:latin typeface="Cambria Math" panose="02040503050406030204" pitchFamily="18" charset="0"/>
                            <a:cs typeface="Times New Roman" panose="02020603050405020304" pitchFamily="18" charset="0"/>
                          </a:rPr>
                          <m:t>−1</m:t>
                        </m:r>
                      </m:sup>
                    </m:sSup>
                    <m:d>
                      <m:dPr>
                        <m:ctrlPr>
                          <a:rPr lang="en-US" altLang="zh-CN" sz="2000" i="1">
                            <a:solidFill>
                              <a:srgbClr val="C00000"/>
                            </a:solidFill>
                            <a:latin typeface="Cambria Math" panose="02040503050406030204" pitchFamily="18" charset="0"/>
                            <a:cs typeface="Times New Roman" panose="02020603050405020304" pitchFamily="18" charset="0"/>
                          </a:rPr>
                        </m:ctrlPr>
                      </m:dPr>
                      <m:e>
                        <m:bar>
                          <m:barPr>
                            <m:ctrlPr>
                              <a:rPr lang="en-US" altLang="zh-CN" sz="2000" i="1" dirty="0">
                                <a:solidFill>
                                  <a:srgbClr val="C00000"/>
                                </a:solidFill>
                                <a:latin typeface="Cambria Math" panose="02040503050406030204" pitchFamily="18" charset="0"/>
                                <a:ea typeface="微软雅黑" panose="020B0503020204020204" pitchFamily="34" charset="-122"/>
                              </a:rPr>
                            </m:ctrlPr>
                          </m:barPr>
                          <m:e>
                            <m:sSub>
                              <m:sSubPr>
                                <m:ctrlPr>
                                  <a:rPr lang="en-US" altLang="zh-CN" sz="2000" i="1" dirty="0">
                                    <a:solidFill>
                                      <a:srgbClr val="C00000"/>
                                    </a:solidFill>
                                    <a:latin typeface="Cambria Math" panose="02040503050406030204" pitchFamily="18" charset="0"/>
                                    <a:ea typeface="微软雅黑" panose="020B0503020204020204" pitchFamily="34" charset="-122"/>
                                  </a:rPr>
                                </m:ctrlPr>
                              </m:sSubPr>
                              <m:e>
                                <m:r>
                                  <a:rPr lang="en-US" altLang="zh-CN" sz="2000" i="1" dirty="0">
                                    <a:solidFill>
                                      <a:srgbClr val="C00000"/>
                                    </a:solidFill>
                                    <a:latin typeface="Cambria Math" panose="02040503050406030204" pitchFamily="18" charset="0"/>
                                    <a:ea typeface="微软雅黑" panose="020B0503020204020204" pitchFamily="34" charset="-122"/>
                                  </a:rPr>
                                  <m:t>𝑝</m:t>
                                </m:r>
                              </m:e>
                              <m:sub>
                                <m:r>
                                  <a:rPr lang="en-US" altLang="zh-CN" sz="2000" i="1" dirty="0">
                                    <a:solidFill>
                                      <a:srgbClr val="C00000"/>
                                    </a:solidFill>
                                    <a:latin typeface="Cambria Math" panose="02040503050406030204" pitchFamily="18" charset="0"/>
                                    <a:ea typeface="微软雅黑" panose="020B0503020204020204" pitchFamily="34" charset="-122"/>
                                  </a:rPr>
                                  <m:t>𝐴</m:t>
                                </m:r>
                              </m:sub>
                            </m:sSub>
                          </m:e>
                        </m:bar>
                      </m:e>
                    </m:d>
                    <m:r>
                      <a:rPr lang="en-US" altLang="zh-CN" sz="2000" b="0" i="1" dirty="0" smtClean="0">
                        <a:solidFill>
                          <a:srgbClr val="C00000"/>
                        </a:solidFill>
                        <a:latin typeface="Cambria Math" panose="02040503050406030204" pitchFamily="18" charset="0"/>
                        <a:ea typeface="微软雅黑" panose="020B0503020204020204" pitchFamily="34" charset="-122"/>
                      </a:rPr>
                      <m:t>−</m:t>
                    </m:r>
                    <m:sSup>
                      <m:sSupPr>
                        <m:ctrlPr>
                          <a:rPr lang="en-US" altLang="zh-CN" sz="2000" i="1">
                            <a:solidFill>
                              <a:srgbClr val="C00000"/>
                            </a:solidFill>
                            <a:latin typeface="Cambria Math" panose="02040503050406030204" pitchFamily="18" charset="0"/>
                            <a:cs typeface="Times New Roman" panose="02020603050405020304" pitchFamily="18" charset="0"/>
                          </a:rPr>
                        </m:ctrlPr>
                      </m:sSupPr>
                      <m:e>
                        <m:r>
                          <a:rPr lang="zh-CN" altLang="en-US" sz="2000" i="1">
                            <a:solidFill>
                              <a:srgbClr val="C00000"/>
                            </a:solidFill>
                            <a:latin typeface="Cambria Math" panose="02040503050406030204" pitchFamily="18" charset="0"/>
                            <a:cs typeface="Times New Roman" panose="02020603050405020304" pitchFamily="18" charset="0"/>
                          </a:rPr>
                          <m:t>𝜙</m:t>
                        </m:r>
                      </m:e>
                      <m:sup>
                        <m:r>
                          <a:rPr lang="en-US" altLang="zh-CN" sz="2000" i="1">
                            <a:solidFill>
                              <a:srgbClr val="C00000"/>
                            </a:solidFill>
                            <a:latin typeface="Cambria Math" panose="02040503050406030204" pitchFamily="18" charset="0"/>
                            <a:cs typeface="Times New Roman" panose="02020603050405020304" pitchFamily="18" charset="0"/>
                          </a:rPr>
                          <m:t>−1</m:t>
                        </m:r>
                      </m:sup>
                    </m:sSup>
                    <m:d>
                      <m:dPr>
                        <m:ctrlPr>
                          <a:rPr lang="en-US" altLang="zh-CN" sz="2000" i="1">
                            <a:solidFill>
                              <a:srgbClr val="C00000"/>
                            </a:solidFill>
                            <a:latin typeface="Cambria Math" panose="02040503050406030204" pitchFamily="18" charset="0"/>
                            <a:cs typeface="Times New Roman" panose="02020603050405020304" pitchFamily="18" charset="0"/>
                          </a:rPr>
                        </m:ctrlPr>
                      </m:dPr>
                      <m:e>
                        <m:bar>
                          <m:barPr>
                            <m:pos m:val="top"/>
                            <m:ctrlPr>
                              <a:rPr lang="en-US" altLang="zh-CN" sz="2000" i="1">
                                <a:solidFill>
                                  <a:srgbClr val="C00000"/>
                                </a:solidFill>
                                <a:latin typeface="Cambria Math" panose="02040503050406030204" pitchFamily="18" charset="0"/>
                                <a:ea typeface="微软雅黑" panose="020B0503020204020204" pitchFamily="34" charset="-122"/>
                              </a:rPr>
                            </m:ctrlPr>
                          </m:barPr>
                          <m:e>
                            <m:sSub>
                              <m:sSubPr>
                                <m:ctrlPr>
                                  <a:rPr lang="en-US" altLang="zh-CN" sz="2000" i="1" dirty="0">
                                    <a:solidFill>
                                      <a:srgbClr val="C00000"/>
                                    </a:solidFill>
                                    <a:latin typeface="Cambria Math" panose="02040503050406030204" pitchFamily="18" charset="0"/>
                                    <a:ea typeface="微软雅黑" panose="020B0503020204020204" pitchFamily="34" charset="-122"/>
                                  </a:rPr>
                                </m:ctrlPr>
                              </m:sSubPr>
                              <m:e>
                                <m:r>
                                  <a:rPr lang="en-US" altLang="zh-CN" sz="2000" i="1" dirty="0">
                                    <a:solidFill>
                                      <a:srgbClr val="C00000"/>
                                    </a:solidFill>
                                    <a:latin typeface="Cambria Math" panose="02040503050406030204" pitchFamily="18" charset="0"/>
                                    <a:ea typeface="微软雅黑" panose="020B0503020204020204" pitchFamily="34" charset="-122"/>
                                  </a:rPr>
                                  <m:t>𝑝</m:t>
                                </m:r>
                              </m:e>
                              <m:sub>
                                <m:r>
                                  <a:rPr lang="en-US" altLang="zh-CN" sz="2000" i="1" dirty="0">
                                    <a:solidFill>
                                      <a:srgbClr val="C00000"/>
                                    </a:solidFill>
                                    <a:latin typeface="Cambria Math" panose="02040503050406030204" pitchFamily="18" charset="0"/>
                                    <a:ea typeface="微软雅黑" panose="020B0503020204020204" pitchFamily="34" charset="-122"/>
                                  </a:rPr>
                                  <m:t>𝐵</m:t>
                                </m:r>
                              </m:sub>
                            </m:sSub>
                          </m:e>
                        </m:bar>
                      </m:e>
                    </m:d>
                    <m:r>
                      <a:rPr lang="en-US" altLang="zh-CN" sz="2000" b="0" i="1" dirty="0" smtClean="0">
                        <a:solidFill>
                          <a:srgbClr val="C00000"/>
                        </a:solidFill>
                        <a:latin typeface="Cambria Math" panose="02040503050406030204" pitchFamily="18" charset="0"/>
                        <a:ea typeface="微软雅黑" panose="020B0503020204020204" pitchFamily="34" charset="-122"/>
                      </a:rPr>
                      <m:t>]</m:t>
                    </m:r>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985083"/>
              </a:xfrm>
              <a:prstGeom prst="rect">
                <a:avLst/>
              </a:prstGeom>
              <a:blipFill>
                <a:blip r:embed="rId3"/>
                <a:stretch>
                  <a:fillRect l="-842" t="-856" r="-76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Tree>
    <p:extLst>
      <p:ext uri="{BB962C8B-B14F-4D97-AF65-F5344CB8AC3E}">
        <p14:creationId xmlns:p14="http://schemas.microsoft.com/office/powerpoint/2010/main" val="266427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53</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6" y="1102655"/>
              <a:ext cx="2207183"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b="0" i="0" u="none" strike="noStrike" cap="none" normalizeH="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Radius (binary case)</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80823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cs typeface="Times New Roman" panose="02020603050405020304" pitchFamily="18" charset="0"/>
                  </a:rPr>
                  <a:t>证明</a:t>
                </a:r>
                <a:endParaRPr lang="en-US" altLang="zh-CN" sz="2000" dirty="0">
                  <a:solidFill>
                    <a:srgbClr val="0070C0"/>
                  </a:solidFill>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cs typeface="Times New Roman" panose="02020603050405020304" pitchFamily="18" charset="0"/>
                  </a:rPr>
                  <a:t>要证 </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smtClean="0">
                        <a:solidFill>
                          <a:srgbClr val="0070C0"/>
                        </a:solidFill>
                        <a:latin typeface="Cambria Math" panose="02040503050406030204" pitchFamily="18" charset="0"/>
                        <a:cs typeface="Times New Roman" panose="02020603050405020304" pitchFamily="18" charset="0"/>
                      </a:rPr>
                      <m:t>𝑔</m:t>
                    </m:r>
                    <m:d>
                      <m:dPr>
                        <m:ctrlPr>
                          <a:rPr lang="en-US" altLang="zh-CN" sz="2000" i="1">
                            <a:solidFill>
                              <a:srgbClr val="0070C0"/>
                            </a:solidFill>
                            <a:latin typeface="Cambria Math" panose="02040503050406030204" pitchFamily="18" charset="0"/>
                            <a:cs typeface="Times New Roman" panose="02020603050405020304" pitchFamily="18" charset="0"/>
                          </a:rPr>
                        </m:ctrlPr>
                      </m:dPr>
                      <m:e>
                        <m:r>
                          <a:rPr lang="en-US" altLang="zh-CN" sz="2000" i="1">
                            <a:solidFill>
                              <a:srgbClr val="0070C0"/>
                            </a:solidFill>
                            <a:latin typeface="Cambria Math" panose="02040503050406030204" pitchFamily="18" charset="0"/>
                            <a:cs typeface="Times New Roman" panose="02020603050405020304" pitchFamily="18" charset="0"/>
                          </a:rPr>
                          <m:t>𝑥</m:t>
                        </m:r>
                        <m:r>
                          <a:rPr lang="en-US" altLang="zh-CN" sz="2000" i="1">
                            <a:solidFill>
                              <a:srgbClr val="0070C0"/>
                            </a:solidFill>
                            <a:latin typeface="Cambria Math" panose="02040503050406030204" pitchFamily="18" charset="0"/>
                            <a:cs typeface="Times New Roman" panose="02020603050405020304" pitchFamily="18" charset="0"/>
                          </a:rPr>
                          <m:t>+</m:t>
                        </m:r>
                        <m:r>
                          <a:rPr lang="en-US" altLang="zh-CN" sz="2000" i="1">
                            <a:solidFill>
                              <a:srgbClr val="0070C0"/>
                            </a:solidFill>
                            <a:latin typeface="Cambria Math" panose="02040503050406030204" pitchFamily="18" charset="0"/>
                            <a:cs typeface="Times New Roman" panose="02020603050405020304" pitchFamily="18" charset="0"/>
                          </a:rPr>
                          <m:t>𝛿</m:t>
                        </m:r>
                      </m:e>
                    </m:d>
                    <m:r>
                      <a:rPr lang="en-US" altLang="zh-CN" sz="2000" i="1">
                        <a:solidFill>
                          <a:srgbClr val="0070C0"/>
                        </a:solidFill>
                        <a:latin typeface="Cambria Math" panose="02040503050406030204" pitchFamily="18" charset="0"/>
                        <a:cs typeface="Times New Roman" panose="02020603050405020304" pitchFamily="18" charset="0"/>
                      </a:rPr>
                      <m:t>=</m:t>
                    </m:r>
                    <m:func>
                      <m:funcPr>
                        <m:ctrlPr>
                          <a:rPr lang="en-US" altLang="zh-CN" sz="2000" i="1">
                            <a:solidFill>
                              <a:srgbClr val="0070C0"/>
                            </a:solidFill>
                            <a:latin typeface="Cambria Math" panose="02040503050406030204" pitchFamily="18" charset="0"/>
                          </a:rPr>
                        </m:ctrlPr>
                      </m:funcPr>
                      <m:fName>
                        <m:limLow>
                          <m:limLowPr>
                            <m:ctrlPr>
                              <a:rPr lang="en-US" altLang="zh-CN" sz="2000" i="1">
                                <a:solidFill>
                                  <a:srgbClr val="0070C0"/>
                                </a:solidFill>
                                <a:latin typeface="Cambria Math" panose="02040503050406030204" pitchFamily="18" charset="0"/>
                              </a:rPr>
                            </m:ctrlPr>
                          </m:limLowPr>
                          <m:e>
                            <m:r>
                              <m:rPr>
                                <m:sty m:val="p"/>
                              </m:rPr>
                              <a:rPr lang="en-US" altLang="zh-CN" sz="2000">
                                <a:solidFill>
                                  <a:srgbClr val="0070C0"/>
                                </a:solidFill>
                                <a:latin typeface="Cambria Math" panose="02040503050406030204" pitchFamily="18" charset="0"/>
                              </a:rPr>
                              <m:t>arg</m:t>
                            </m:r>
                            <m:r>
                              <a:rPr lang="en-US" altLang="zh-CN" sz="2000">
                                <a:solidFill>
                                  <a:srgbClr val="0070C0"/>
                                </a:solidFill>
                                <a:latin typeface="Cambria Math" panose="02040503050406030204" pitchFamily="18" charset="0"/>
                              </a:rPr>
                              <m:t> </m:t>
                            </m:r>
                            <m:r>
                              <m:rPr>
                                <m:sty m:val="p"/>
                              </m:rPr>
                              <a:rPr lang="en-US" altLang="zh-CN" sz="2000">
                                <a:solidFill>
                                  <a:srgbClr val="0070C0"/>
                                </a:solidFill>
                                <a:latin typeface="Cambria Math" panose="02040503050406030204" pitchFamily="18" charset="0"/>
                              </a:rPr>
                              <m:t>max</m:t>
                            </m:r>
                          </m:e>
                          <m:lim>
                            <m:r>
                              <a:rPr lang="en-US" altLang="zh-CN" sz="2000" i="1">
                                <a:solidFill>
                                  <a:srgbClr val="0070C0"/>
                                </a:solidFill>
                                <a:latin typeface="Cambria Math" panose="02040503050406030204" pitchFamily="18" charset="0"/>
                              </a:rPr>
                              <m:t>𝑐</m:t>
                            </m:r>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𝒴</m:t>
                            </m:r>
                            <m:r>
                              <m:rPr>
                                <m:nor/>
                              </m:rPr>
                              <a:rPr lang="zh-CN" altLang="en-US" sz="2000" dirty="0">
                                <a:solidFill>
                                  <a:srgbClr val="0070C0"/>
                                </a:solidFill>
                                <a:latin typeface="Times New Roman" panose="02020603050405020304" pitchFamily="18" charset="0"/>
                                <a:cs typeface="Arial" panose="020B0604020202020204" pitchFamily="34" charset="0"/>
                              </a:rPr>
                              <m:t> </m:t>
                            </m:r>
                          </m:lim>
                        </m:limLow>
                      </m:fName>
                      <m:e>
                        <m:r>
                          <a:rPr lang="en-US" altLang="zh-CN" sz="2000" i="1">
                            <a:solidFill>
                              <a:srgbClr val="0070C0"/>
                            </a:solidFill>
                            <a:latin typeface="Cambria Math" panose="02040503050406030204" pitchFamily="18" charset="0"/>
                            <a:ea typeface="Cambria Math" panose="02040503050406030204" pitchFamily="18" charset="0"/>
                          </a:rPr>
                          <m:t>ℙ</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𝑥</m:t>
                            </m:r>
                            <m:r>
                              <a:rPr lang="en-US" altLang="zh-CN" sz="2000" i="1" smtClean="0">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𝜀</m:t>
                            </m:r>
                            <m:r>
                              <a:rPr lang="en-US" altLang="zh-CN" sz="2000" i="1">
                                <a:solidFill>
                                  <a:srgbClr val="0070C0"/>
                                </a:solidFill>
                                <a:latin typeface="Cambria Math" panose="02040503050406030204" pitchFamily="18" charset="0"/>
                                <a:cs typeface="Arial" panose="020B0604020202020204" pitchFamily="34" charset="0"/>
                              </a:rPr>
                              <m:t>+</m:t>
                            </m:r>
                            <m:r>
                              <a:rPr lang="en-US" altLang="zh-CN" sz="2000" i="1">
                                <a:solidFill>
                                  <a:srgbClr val="0070C0"/>
                                </a:solidFill>
                                <a:latin typeface="Cambria Math" panose="02040503050406030204" pitchFamily="18" charset="0"/>
                                <a:cs typeface="Arial" panose="020B0604020202020204" pitchFamily="34" charset="0"/>
                              </a:rPr>
                              <m:t>𝛿</m:t>
                            </m:r>
                          </m:e>
                        </m:d>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𝑐</m:t>
                        </m:r>
                        <m:r>
                          <a:rPr lang="en-US" altLang="zh-CN" sz="2000" i="1">
                            <a:solidFill>
                              <a:srgbClr val="0070C0"/>
                            </a:solidFill>
                            <a:latin typeface="Cambria Math" panose="02040503050406030204" pitchFamily="18" charset="0"/>
                            <a:ea typeface="Cambria Math" panose="02040503050406030204" pitchFamily="18" charset="0"/>
                          </a:rPr>
                          <m:t>)</m:t>
                        </m:r>
                      </m:e>
                    </m:func>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oMath>
                </a14:m>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就要证</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smtClean="0">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r>
                      <a:rPr lang="en-US" altLang="zh-CN" sz="2000" i="1">
                        <a:latin typeface="Cambria Math" panose="02040503050406030204" pitchFamily="18" charset="0"/>
                        <a:ea typeface="Cambria Math" panose="02040503050406030204" pitchFamily="18" charset="0"/>
                      </a:rPr>
                      <m:t>&gt;</m:t>
                    </m:r>
                    <m:func>
                      <m:funcPr>
                        <m:ctrlPr>
                          <a:rPr lang="en-US" altLang="zh-CN" sz="2000" i="1">
                            <a:latin typeface="Cambria Math" panose="02040503050406030204" pitchFamily="18" charset="0"/>
                            <a:ea typeface="Cambria Math" panose="02040503050406030204" pitchFamily="18" charset="0"/>
                          </a:rPr>
                        </m:ctrlPr>
                      </m:funcPr>
                      <m:fName>
                        <m:limLow>
                          <m:limLowPr>
                            <m:ctrlPr>
                              <a:rPr lang="en-US" altLang="zh-CN" sz="2000" i="1">
                                <a:latin typeface="Cambria Math" panose="02040503050406030204" pitchFamily="18" charset="0"/>
                                <a:ea typeface="Cambria Math" panose="02040503050406030204" pitchFamily="18" charset="0"/>
                              </a:rPr>
                            </m:ctrlPr>
                          </m:limLowPr>
                          <m:e>
                            <m:r>
                              <m:rPr>
                                <m:sty m:val="p"/>
                              </m:rPr>
                              <a:rPr lang="en-US" altLang="zh-CN" sz="200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lim>
                        </m:limLow>
                      </m:fName>
                      <m:e>
                        <m:r>
                          <a:rPr lang="en-US" altLang="zh-CN" sz="2000" i="1">
                            <a:latin typeface="Cambria Math" panose="02040503050406030204" pitchFamily="18" charset="0"/>
                            <a:ea typeface="Cambria Math" panose="02040503050406030204" pitchFamily="18" charset="0"/>
                          </a:rPr>
                          <m:t>ℙ</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𝑐</m:t>
                        </m:r>
                        <m:r>
                          <a:rPr lang="en-US" altLang="zh-CN" sz="2000" i="1">
                            <a:latin typeface="Cambria Math" panose="02040503050406030204" pitchFamily="18" charset="0"/>
                            <a:ea typeface="Cambria Math" panose="02040503050406030204" pitchFamily="18" charset="0"/>
                          </a:rPr>
                          <m:t>)</m:t>
                        </m:r>
                      </m:e>
                    </m:func>
                  </m:oMath>
                </a14:m>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即 要证</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r>
                      <a:rPr lang="en-US" altLang="zh-CN" sz="2000" i="1">
                        <a:latin typeface="Cambria Math" panose="02040503050406030204" pitchFamily="18" charset="0"/>
                        <a:ea typeface="Cambria Math" panose="02040503050406030204" pitchFamily="18" charset="0"/>
                      </a:rPr>
                      <m:t>&gt;1−</m:t>
                    </m:r>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oMath>
                </a14:m>
                <a:endParaRPr lang="en-US" altLang="zh-CN" sz="2000" dirty="0">
                  <a:latin typeface="Times New Roman" panose="02020603050405020304" pitchFamily="18" charset="0"/>
                  <a:ea typeface="Cambria Math" panose="020405030504060302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即 </a:t>
                </a:r>
                <a:r>
                  <a:rPr lang="zh-CN" altLang="en-US" sz="2000" dirty="0">
                    <a:solidFill>
                      <a:srgbClr val="0070C0"/>
                    </a:solidFill>
                    <a:latin typeface="Times New Roman" panose="02020603050405020304" pitchFamily="18" charset="0"/>
                    <a:cs typeface="Times New Roman" panose="02020603050405020304" pitchFamily="18" charset="0"/>
                  </a:rPr>
                  <a:t>要证</a:t>
                </a:r>
                <a:r>
                  <a:rPr lang="en-US" altLang="zh-CN" sz="2000"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𝑥</m:t>
                            </m:r>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𝜀</m:t>
                            </m:r>
                            <m:r>
                              <a:rPr lang="en-US" altLang="zh-CN" sz="2000" i="1">
                                <a:solidFill>
                                  <a:srgbClr val="0070C0"/>
                                </a:solidFill>
                                <a:latin typeface="Cambria Math" panose="02040503050406030204" pitchFamily="18" charset="0"/>
                                <a:cs typeface="Arial" panose="020B0604020202020204" pitchFamily="34" charset="0"/>
                              </a:rPr>
                              <m:t>+</m:t>
                            </m:r>
                            <m:r>
                              <a:rPr lang="en-US" altLang="zh-CN" sz="2000" i="1">
                                <a:solidFill>
                                  <a:srgbClr val="0070C0"/>
                                </a:solidFill>
                                <a:latin typeface="Cambria Math" panose="02040503050406030204" pitchFamily="18" charset="0"/>
                                <a:cs typeface="Arial" panose="020B0604020202020204" pitchFamily="34" charset="0"/>
                              </a:rPr>
                              <m:t>𝛿</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r>
                      <a:rPr lang="en-US" altLang="zh-CN" sz="2000" i="1">
                        <a:solidFill>
                          <a:srgbClr val="0070C0"/>
                        </a:solidFill>
                        <a:latin typeface="Cambria Math" panose="02040503050406030204" pitchFamily="18" charset="0"/>
                        <a:ea typeface="Cambria Math" panose="02040503050406030204" pitchFamily="18" charset="0"/>
                      </a:rPr>
                      <m:t>&gt;</m:t>
                    </m:r>
                    <m:f>
                      <m:fPr>
                        <m:ctrlPr>
                          <a:rPr lang="en-US" altLang="zh-CN" sz="2000" b="0" i="1" smtClean="0">
                            <a:solidFill>
                              <a:srgbClr val="0070C0"/>
                            </a:solidFill>
                            <a:latin typeface="Cambria Math" panose="02040503050406030204" pitchFamily="18" charset="0"/>
                            <a:ea typeface="Cambria Math" panose="02040503050406030204" pitchFamily="18" charset="0"/>
                          </a:rPr>
                        </m:ctrlPr>
                      </m:fPr>
                      <m:num>
                        <m:r>
                          <a:rPr lang="en-US" altLang="zh-CN" sz="2000" b="0" i="1" smtClean="0">
                            <a:solidFill>
                              <a:srgbClr val="0070C0"/>
                            </a:solidFill>
                            <a:latin typeface="Cambria Math" panose="02040503050406030204" pitchFamily="18" charset="0"/>
                            <a:ea typeface="Cambria Math" panose="02040503050406030204" pitchFamily="18" charset="0"/>
                          </a:rPr>
                          <m:t>1</m:t>
                        </m:r>
                      </m:num>
                      <m:den>
                        <m:r>
                          <a:rPr lang="en-US" altLang="zh-CN" sz="2000" b="0" i="1" smtClean="0">
                            <a:solidFill>
                              <a:srgbClr val="0070C0"/>
                            </a:solidFill>
                            <a:latin typeface="Cambria Math" panose="02040503050406030204" pitchFamily="18" charset="0"/>
                            <a:ea typeface="Cambria Math" panose="02040503050406030204" pitchFamily="18" charset="0"/>
                          </a:rPr>
                          <m:t>2</m:t>
                        </m:r>
                      </m:den>
                    </m:f>
                  </m:oMath>
                </a14:m>
                <a:endParaRPr lang="en-US" altLang="zh-CN" sz="2000" dirty="0">
                  <a:latin typeface="Times New Roman" panose="02020603050405020304" pitchFamily="18" charset="0"/>
                  <a:ea typeface="Cambria Math" panose="02040503050406030204" pitchFamily="18" charset="0"/>
                </a:endParaRPr>
              </a:p>
              <a:p>
                <a:pPr marL="342900" indent="-342900">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cs typeface="Times New Roman" panose="02020603050405020304" pitchFamily="18" charset="0"/>
                  </a:rPr>
                  <a:t>已知</a:t>
                </a:r>
                <a:r>
                  <a:rPr lang="en-US" altLang="zh-CN" sz="2000"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𝑥</m:t>
                            </m:r>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𝜀</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r>
                      <a:rPr lang="en-US" altLang="zh-CN" sz="2000" i="1">
                        <a:solidFill>
                          <a:srgbClr val="0070C0"/>
                        </a:solidFill>
                        <a:latin typeface="Cambria Math" panose="02040503050406030204" pitchFamily="18" charset="0"/>
                        <a:ea typeface="Cambria Math" panose="02040503050406030204" pitchFamily="18" charset="0"/>
                      </a:rPr>
                      <m:t>≥</m:t>
                    </m:r>
                    <m:bar>
                      <m:barPr>
                        <m:ctrlPr>
                          <a:rPr lang="en-US" altLang="zh-CN" sz="2000" i="1" dirty="0">
                            <a:solidFill>
                              <a:srgbClr val="0070C0"/>
                            </a:solidFill>
                            <a:latin typeface="Cambria Math" panose="02040503050406030204" pitchFamily="18" charset="0"/>
                            <a:ea typeface="微软雅黑" panose="020B0503020204020204" pitchFamily="34" charset="-122"/>
                          </a:rPr>
                        </m:ctrlPr>
                      </m:barPr>
                      <m:e>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en-US" altLang="zh-CN" sz="2000" i="1" dirty="0">
                                <a:solidFill>
                                  <a:srgbClr val="0070C0"/>
                                </a:solidFill>
                                <a:latin typeface="Cambria Math" panose="02040503050406030204" pitchFamily="18" charset="0"/>
                                <a:ea typeface="微软雅黑" panose="020B0503020204020204" pitchFamily="34" charset="-122"/>
                              </a:rPr>
                              <m:t>𝑝</m:t>
                            </m:r>
                          </m:e>
                          <m:sub>
                            <m:r>
                              <a:rPr lang="en-US" altLang="zh-CN" sz="2000" i="1" dirty="0">
                                <a:solidFill>
                                  <a:srgbClr val="0070C0"/>
                                </a:solidFill>
                                <a:latin typeface="Cambria Math" panose="02040503050406030204" pitchFamily="18" charset="0"/>
                                <a:ea typeface="微软雅黑" panose="020B0503020204020204" pitchFamily="34" charset="-122"/>
                              </a:rPr>
                              <m:t>𝐴</m:t>
                            </m:r>
                          </m:sub>
                        </m:sSub>
                      </m:e>
                    </m:bar>
                  </m:oMath>
                </a14:m>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下面的证明思路是：</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Arial" panose="020B0604020202020204" pitchFamily="34" charset="0"/>
                  <a:buChar char="•"/>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证明在所有分类器</a:t>
                </a:r>
                <a14:m>
                  <m:oMath xmlns:m="http://schemas.openxmlformats.org/officeDocument/2006/math">
                    <m:r>
                      <a:rPr lang="en-US" altLang="zh-CN" sz="200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结构中，具有最差决策边界的一款</a:t>
                </a:r>
                <a14:m>
                  <m:oMath xmlns:m="http://schemas.openxmlformats.org/officeDocument/2006/math">
                    <m:r>
                      <a:rPr lang="en-US" altLang="zh-CN" sz="200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结构也满足</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r>
                              <a:rPr lang="en-US" altLang="zh-CN" sz="2000" i="1">
                                <a:solidFill>
                                  <a:schemeClr val="tx1"/>
                                </a:solidFill>
                                <a:latin typeface="Cambria Math" panose="02040503050406030204" pitchFamily="18" charset="0"/>
                                <a:cs typeface="Arial" panose="020B0604020202020204" pitchFamily="34" charset="0"/>
                              </a:rPr>
                              <m:t>+</m:t>
                            </m:r>
                            <m:r>
                              <a:rPr lang="en-US" altLang="zh-CN" sz="2000" i="1">
                                <a:solidFill>
                                  <a:schemeClr val="tx1"/>
                                </a:solidFill>
                                <a:latin typeface="Cambria Math" panose="02040503050406030204" pitchFamily="18" charset="0"/>
                                <a:cs typeface="Arial" panose="020B0604020202020204" pitchFamily="34" charset="0"/>
                              </a:rPr>
                              <m:t>𝛿</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e>
                    </m:d>
                    <m:r>
                      <a:rPr lang="en-US" altLang="zh-CN" sz="2000" i="1">
                        <a:solidFill>
                          <a:schemeClr val="tx1"/>
                        </a:solidFill>
                        <a:latin typeface="Cambria Math" panose="02040503050406030204" pitchFamily="18" charset="0"/>
                        <a:ea typeface="Cambria Math" panose="02040503050406030204" pitchFamily="18" charset="0"/>
                      </a:rPr>
                      <m:t>&gt;</m:t>
                    </m:r>
                    <m:f>
                      <m:fPr>
                        <m:ctrlPr>
                          <a:rPr lang="en-US" altLang="zh-CN" sz="2000" i="1">
                            <a:solidFill>
                              <a:schemeClr val="tx1"/>
                            </a:solidFill>
                            <a:latin typeface="Cambria Math" panose="02040503050406030204" pitchFamily="18" charset="0"/>
                            <a:ea typeface="Cambria Math" panose="02040503050406030204" pitchFamily="18" charset="0"/>
                          </a:rPr>
                        </m:ctrlPr>
                      </m:fPr>
                      <m:num>
                        <m:r>
                          <a:rPr lang="en-US" altLang="zh-CN" sz="2000" i="1">
                            <a:solidFill>
                              <a:schemeClr val="tx1"/>
                            </a:solidFill>
                            <a:latin typeface="Cambria Math" panose="02040503050406030204" pitchFamily="18" charset="0"/>
                            <a:ea typeface="Cambria Math" panose="02040503050406030204" pitchFamily="18" charset="0"/>
                          </a:rPr>
                          <m:t>1</m:t>
                        </m:r>
                      </m:num>
                      <m:den>
                        <m:r>
                          <a:rPr lang="en-US" altLang="zh-CN" sz="2000" i="1">
                            <a:solidFill>
                              <a:schemeClr val="tx1"/>
                            </a:solidFill>
                            <a:latin typeface="Cambria Math" panose="02040503050406030204" pitchFamily="18" charset="0"/>
                            <a:ea typeface="Cambria Math" panose="02040503050406030204" pitchFamily="18" charset="0"/>
                          </a:rPr>
                          <m:t>2</m:t>
                        </m:r>
                      </m:den>
                    </m:f>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，从而证明定理适用任何</a:t>
                </a:r>
                <a14:m>
                  <m:oMath xmlns:m="http://schemas.openxmlformats.org/officeDocument/2006/math">
                    <m:r>
                      <a:rPr lang="en-US" altLang="zh-CN" sz="200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808239"/>
              </a:xfrm>
              <a:prstGeom prst="rect">
                <a:avLst/>
              </a:prstGeom>
              <a:blipFill>
                <a:blip r:embed="rId3"/>
                <a:stretch>
                  <a:fillRect l="-689" t="-253" r="-536"/>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grpSp>
        <p:nvGrpSpPr>
          <p:cNvPr id="24" name="组合 23">
            <a:extLst>
              <a:ext uri="{FF2B5EF4-FFF2-40B4-BE49-F238E27FC236}">
                <a16:creationId xmlns:a16="http://schemas.microsoft.com/office/drawing/2014/main" id="{186E2561-A19A-40DA-A9FB-7FE14218E66B}"/>
              </a:ext>
            </a:extLst>
          </p:cNvPr>
          <p:cNvGrpSpPr/>
          <p:nvPr/>
        </p:nvGrpSpPr>
        <p:grpSpPr>
          <a:xfrm>
            <a:off x="971600" y="1671806"/>
            <a:ext cx="7567368" cy="668685"/>
            <a:chOff x="965073" y="4788737"/>
            <a:chExt cx="7567368" cy="668685"/>
          </a:xfrm>
        </p:grpSpPr>
        <p:pic>
          <p:nvPicPr>
            <p:cNvPr id="25" name="图片 24">
              <a:extLst>
                <a:ext uri="{FF2B5EF4-FFF2-40B4-BE49-F238E27FC236}">
                  <a16:creationId xmlns:a16="http://schemas.microsoft.com/office/drawing/2014/main" id="{CAFD3C6D-FCEB-4A19-ABA1-D474BBD804BA}"/>
                </a:ext>
              </a:extLst>
            </p:cNvPr>
            <p:cNvPicPr>
              <a:picLocks noChangeAspect="1"/>
            </p:cNvPicPr>
            <p:nvPr/>
          </p:nvPicPr>
          <p:blipFill rotWithShape="1">
            <a:blip r:embed="rId4"/>
            <a:srcRect b="66561"/>
            <a:stretch/>
          </p:blipFill>
          <p:spPr>
            <a:xfrm>
              <a:off x="985558" y="4788737"/>
              <a:ext cx="5623583" cy="296447"/>
            </a:xfrm>
            <a:prstGeom prst="rect">
              <a:avLst/>
            </a:prstGeom>
          </p:spPr>
        </p:pic>
        <p:pic>
          <p:nvPicPr>
            <p:cNvPr id="26" name="图片 25">
              <a:extLst>
                <a:ext uri="{FF2B5EF4-FFF2-40B4-BE49-F238E27FC236}">
                  <a16:creationId xmlns:a16="http://schemas.microsoft.com/office/drawing/2014/main" id="{2979A262-D819-4066-A334-1450177B8656}"/>
                </a:ext>
              </a:extLst>
            </p:cNvPr>
            <p:cNvPicPr>
              <a:picLocks noChangeAspect="1"/>
            </p:cNvPicPr>
            <p:nvPr/>
          </p:nvPicPr>
          <p:blipFill rotWithShape="1">
            <a:blip r:embed="rId4"/>
            <a:srcRect l="49113" t="31299" b="37730"/>
            <a:stretch/>
          </p:blipFill>
          <p:spPr>
            <a:xfrm>
              <a:off x="965073" y="5159323"/>
              <a:ext cx="2861701" cy="274556"/>
            </a:xfrm>
            <a:prstGeom prst="rect">
              <a:avLst/>
            </a:prstGeom>
          </p:spPr>
        </p:pic>
        <p:pic>
          <p:nvPicPr>
            <p:cNvPr id="27" name="图片 26">
              <a:extLst>
                <a:ext uri="{FF2B5EF4-FFF2-40B4-BE49-F238E27FC236}">
                  <a16:creationId xmlns:a16="http://schemas.microsoft.com/office/drawing/2014/main" id="{D69EDB73-891B-4BD6-9848-8DD8E77AE2CC}"/>
                </a:ext>
              </a:extLst>
            </p:cNvPr>
            <p:cNvPicPr>
              <a:picLocks noChangeAspect="1"/>
            </p:cNvPicPr>
            <p:nvPr/>
          </p:nvPicPr>
          <p:blipFill rotWithShape="1">
            <a:blip r:embed="rId4"/>
            <a:srcRect t="30468" r="65680" b="37041"/>
            <a:stretch/>
          </p:blipFill>
          <p:spPr>
            <a:xfrm>
              <a:off x="6602435" y="4788737"/>
              <a:ext cx="1930006" cy="288031"/>
            </a:xfrm>
            <a:prstGeom prst="rect">
              <a:avLst/>
            </a:prstGeom>
          </p:spPr>
        </p:pic>
        <p:pic>
          <p:nvPicPr>
            <p:cNvPr id="28" name="图片 27">
              <a:extLst>
                <a:ext uri="{FF2B5EF4-FFF2-40B4-BE49-F238E27FC236}">
                  <a16:creationId xmlns:a16="http://schemas.microsoft.com/office/drawing/2014/main" id="{7F30AD94-914F-42AF-B61E-5525A535AD37}"/>
                </a:ext>
              </a:extLst>
            </p:cNvPr>
            <p:cNvPicPr>
              <a:picLocks noChangeAspect="1"/>
            </p:cNvPicPr>
            <p:nvPr/>
          </p:nvPicPr>
          <p:blipFill rotWithShape="1">
            <a:blip r:embed="rId4"/>
            <a:srcRect t="62520" r="65758" b="-972"/>
            <a:stretch/>
          </p:blipFill>
          <p:spPr>
            <a:xfrm>
              <a:off x="3861961" y="5116543"/>
              <a:ext cx="1925630" cy="340879"/>
            </a:xfrm>
            <a:prstGeom prst="rect">
              <a:avLst/>
            </a:prstGeom>
          </p:spPr>
        </p:pic>
      </p:grpSp>
      <p:sp>
        <p:nvSpPr>
          <p:cNvPr id="15" name="矩形 14">
            <a:extLst>
              <a:ext uri="{FF2B5EF4-FFF2-40B4-BE49-F238E27FC236}">
                <a16:creationId xmlns:a16="http://schemas.microsoft.com/office/drawing/2014/main" id="{200002F2-A908-4512-AB1D-01529BC3D387}"/>
              </a:ext>
            </a:extLst>
          </p:cNvPr>
          <p:cNvSpPr/>
          <p:nvPr/>
        </p:nvSpPr>
        <p:spPr>
          <a:xfrm>
            <a:off x="1576127" y="2043430"/>
            <a:ext cx="1501232" cy="262960"/>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4689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54</a:t>
            </a:fld>
            <a:endParaRPr lang="en-US" altLang="zh-CN" b="0" dirty="0">
              <a:cs typeface="Times New Roman" panose="02020603050405020304" pitchFamily="18" charset="0"/>
            </a:endParaRPr>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96546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cs typeface="Times New Roman" panose="02020603050405020304" pitchFamily="18" charset="0"/>
                  </a:rPr>
                  <a:t>证明</a:t>
                </a:r>
                <a:endParaRPr lang="en-US" altLang="zh-CN" sz="2000" dirty="0">
                  <a:solidFill>
                    <a:srgbClr val="0070C0"/>
                  </a:solidFill>
                  <a:latin typeface="Times New Roman" panose="02020603050405020304" pitchFamily="18" charset="0"/>
                  <a:cs typeface="Times New Roman" panose="02020603050405020304" pitchFamily="18" charset="0"/>
                </a:endParaRPr>
              </a:p>
              <a:p>
                <a:pPr marL="342900" indent="-342900">
                  <a:lnSpc>
                    <a:spcPts val="3200"/>
                  </a:lnSpc>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cs typeface="Times New Roman" panose="02020603050405020304" pitchFamily="18" charset="0"/>
                  </a:rPr>
                  <a:t>要证 </a:t>
                </a:r>
                <a:r>
                  <a:rPr lang="en-US" altLang="zh-CN" sz="2000"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𝑥</m:t>
                            </m:r>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𝜀</m:t>
                            </m:r>
                            <m:r>
                              <a:rPr lang="en-US" altLang="zh-CN" sz="2000" i="1">
                                <a:solidFill>
                                  <a:srgbClr val="0070C0"/>
                                </a:solidFill>
                                <a:latin typeface="Cambria Math" panose="02040503050406030204" pitchFamily="18" charset="0"/>
                                <a:cs typeface="Arial" panose="020B0604020202020204" pitchFamily="34" charset="0"/>
                              </a:rPr>
                              <m:t>+</m:t>
                            </m:r>
                            <m:r>
                              <a:rPr lang="en-US" altLang="zh-CN" sz="2000" i="1">
                                <a:solidFill>
                                  <a:srgbClr val="0070C0"/>
                                </a:solidFill>
                                <a:latin typeface="Cambria Math" panose="02040503050406030204" pitchFamily="18" charset="0"/>
                                <a:cs typeface="Arial" panose="020B0604020202020204" pitchFamily="34" charset="0"/>
                              </a:rPr>
                              <m:t>𝛿</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r>
                      <a:rPr lang="en-US" altLang="zh-CN" sz="2000" i="1">
                        <a:solidFill>
                          <a:srgbClr val="0070C0"/>
                        </a:solidFill>
                        <a:latin typeface="Cambria Math" panose="02040503050406030204" pitchFamily="18" charset="0"/>
                        <a:ea typeface="Cambria Math" panose="02040503050406030204" pitchFamily="18" charset="0"/>
                      </a:rPr>
                      <m:t>&gt;</m:t>
                    </m:r>
                    <m:f>
                      <m:fPr>
                        <m:ctrlPr>
                          <a:rPr lang="en-US" altLang="zh-CN" sz="2000" i="1">
                            <a:solidFill>
                              <a:srgbClr val="0070C0"/>
                            </a:solidFill>
                            <a:latin typeface="Cambria Math" panose="02040503050406030204" pitchFamily="18" charset="0"/>
                            <a:ea typeface="Cambria Math" panose="02040503050406030204" pitchFamily="18" charset="0"/>
                          </a:rPr>
                        </m:ctrlPr>
                      </m:fPr>
                      <m:num>
                        <m:r>
                          <a:rPr lang="en-US" altLang="zh-CN" sz="2000" i="1">
                            <a:solidFill>
                              <a:srgbClr val="0070C0"/>
                            </a:solidFill>
                            <a:latin typeface="Cambria Math" panose="02040503050406030204" pitchFamily="18" charset="0"/>
                            <a:ea typeface="Cambria Math" panose="02040503050406030204" pitchFamily="18" charset="0"/>
                          </a:rPr>
                          <m:t>1</m:t>
                        </m:r>
                      </m:num>
                      <m:den>
                        <m:r>
                          <a:rPr lang="en-US" altLang="zh-CN" sz="2000" i="1">
                            <a:solidFill>
                              <a:srgbClr val="0070C0"/>
                            </a:solidFill>
                            <a:latin typeface="Cambria Math" panose="02040503050406030204" pitchFamily="18" charset="0"/>
                            <a:ea typeface="Cambria Math" panose="02040503050406030204" pitchFamily="18" charset="0"/>
                          </a:rPr>
                          <m:t>2</m:t>
                        </m:r>
                      </m:den>
                    </m:f>
                  </m:oMath>
                </a14:m>
                <a:endParaRPr lang="en-US" altLang="zh-CN" sz="2000" dirty="0">
                  <a:solidFill>
                    <a:srgbClr val="0070C0"/>
                  </a:solidFill>
                  <a:latin typeface="Times New Roman" panose="02020603050405020304" pitchFamily="18" charset="0"/>
                  <a:cs typeface="Times New Roman" panose="02020603050405020304" pitchFamily="18" charset="0"/>
                </a:endParaRPr>
              </a:p>
              <a:p>
                <a:pPr marL="342900" indent="-342900">
                  <a:lnSpc>
                    <a:spcPts val="3200"/>
                  </a:lnSpc>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cs typeface="Times New Roman" panose="02020603050405020304" pitchFamily="18" charset="0"/>
                  </a:rPr>
                  <a:t>已知</a:t>
                </a:r>
                <a:r>
                  <a:rPr lang="en-US" altLang="zh-CN" sz="2000"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𝑥</m:t>
                            </m:r>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𝜀</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r>
                      <a:rPr lang="en-US" altLang="zh-CN" sz="2000" i="1">
                        <a:solidFill>
                          <a:srgbClr val="0070C0"/>
                        </a:solidFill>
                        <a:latin typeface="Cambria Math" panose="02040503050406030204" pitchFamily="18" charset="0"/>
                        <a:ea typeface="Cambria Math" panose="02040503050406030204" pitchFamily="18" charset="0"/>
                      </a:rPr>
                      <m:t>≥</m:t>
                    </m:r>
                    <m:bar>
                      <m:barPr>
                        <m:ctrlPr>
                          <a:rPr lang="en-US" altLang="zh-CN" sz="2000" i="1" dirty="0">
                            <a:solidFill>
                              <a:srgbClr val="0070C0"/>
                            </a:solidFill>
                            <a:latin typeface="Cambria Math" panose="02040503050406030204" pitchFamily="18" charset="0"/>
                            <a:ea typeface="微软雅黑" panose="020B0503020204020204" pitchFamily="34" charset="-122"/>
                          </a:rPr>
                        </m:ctrlPr>
                      </m:barPr>
                      <m:e>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en-US" altLang="zh-CN" sz="2000" i="1" dirty="0">
                                <a:solidFill>
                                  <a:srgbClr val="0070C0"/>
                                </a:solidFill>
                                <a:latin typeface="Cambria Math" panose="02040503050406030204" pitchFamily="18" charset="0"/>
                                <a:ea typeface="微软雅黑" panose="020B0503020204020204" pitchFamily="34" charset="-122"/>
                              </a:rPr>
                              <m:t>𝑝</m:t>
                            </m:r>
                          </m:e>
                          <m:sub>
                            <m:r>
                              <a:rPr lang="en-US" altLang="zh-CN" sz="2000" i="1" dirty="0">
                                <a:solidFill>
                                  <a:srgbClr val="0070C0"/>
                                </a:solidFill>
                                <a:latin typeface="Cambria Math" panose="02040503050406030204" pitchFamily="18" charset="0"/>
                                <a:ea typeface="微软雅黑" panose="020B0503020204020204" pitchFamily="34" charset="-122"/>
                              </a:rPr>
                              <m:t>𝐴</m:t>
                            </m:r>
                          </m:sub>
                        </m:sSub>
                      </m:e>
                    </m:bar>
                  </m:oMath>
                </a14:m>
                <a:endParaRPr lang="en-US" altLang="zh-CN" sz="2000" dirty="0">
                  <a:solidFill>
                    <a:srgbClr val="0070C0"/>
                  </a:solidFill>
                  <a:latin typeface="Times New Roman" panose="02020603050405020304" pitchFamily="18" charset="0"/>
                  <a:cs typeface="Times New Roman" panose="02020603050405020304" pitchFamily="18" charset="0"/>
                </a:endParaRPr>
              </a:p>
              <a:p>
                <a:pPr marL="342900" indent="-342900">
                  <a:lnSpc>
                    <a:spcPts val="3200"/>
                  </a:lnSpc>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确定</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最差情况下的</a:t>
                </a:r>
                <a14:m>
                  <m:oMath xmlns:m="http://schemas.openxmlformats.org/officeDocument/2006/math">
                    <m:r>
                      <a:rPr lang="en-US" altLang="zh-CN" sz="200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结构为线性分类器</a:t>
                </a:r>
                <a14:m>
                  <m:oMath xmlns:m="http://schemas.openxmlformats.org/officeDocument/2006/math">
                    <m:sSup>
                      <m:sSupPr>
                        <m:ctrlP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𝑓</m:t>
                        </m:r>
                      </m:e>
                      <m:sup>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ts val="3200"/>
                  </a:lnSpc>
                  <a:spcAft>
                    <a:spcPts val="600"/>
                  </a:spcAft>
                  <a:buFont typeface="Wingdings" panose="05000000000000000000" pitchFamily="2" charset="2"/>
                  <a:buChar char="Ø"/>
                </a:pPr>
                <a:r>
                  <a:rPr kumimoji="1" lang="zh-CN" altLang="en-US" sz="2000" dirty="0">
                    <a:latin typeface="Times New Roman" panose="02020603050405020304" pitchFamily="18" charset="0"/>
                    <a:cs typeface="Times New Roman" panose="02020603050405020304" pitchFamily="18" charset="0"/>
                  </a:rPr>
                  <a:t>就 </a:t>
                </a:r>
                <a:r>
                  <a:rPr kumimoji="1" lang="zh-CN" altLang="en-US" sz="2000" dirty="0">
                    <a:solidFill>
                      <a:srgbClr val="0070C0"/>
                    </a:solidFill>
                    <a:latin typeface="Times New Roman" panose="02020603050405020304" pitchFamily="18" charset="0"/>
                    <a:cs typeface="Times New Roman" panose="02020603050405020304" pitchFamily="18" charset="0"/>
                  </a:rPr>
                  <a:t>要证</a:t>
                </a:r>
                <a:r>
                  <a:rPr kumimoji="1" lang="en-US" altLang="zh-CN" sz="2000"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solidFill>
                          <a:srgbClr val="0070C0"/>
                        </a:solidFill>
                        <a:latin typeface="Cambria Math" panose="02040503050406030204" pitchFamily="18" charset="0"/>
                        <a:ea typeface="Cambria Math" panose="02040503050406030204" pitchFamily="18" charset="0"/>
                      </a:rPr>
                      <m:t>ℙ</m:t>
                    </m:r>
                    <m:d>
                      <m:dPr>
                        <m:ctrlPr>
                          <a:rPr lang="en-US" altLang="zh-CN" sz="2000" i="1">
                            <a:solidFill>
                              <a:srgbClr val="0070C0"/>
                            </a:solidFill>
                            <a:latin typeface="Cambria Math" panose="02040503050406030204" pitchFamily="18" charset="0"/>
                            <a:ea typeface="Cambria Math" panose="02040503050406030204" pitchFamily="18" charset="0"/>
                          </a:rPr>
                        </m:ctrlPr>
                      </m:dPr>
                      <m:e>
                        <m:sSup>
                          <m:sSupPr>
                            <m:ctrlPr>
                              <a:rPr lang="en-US" altLang="zh-CN" sz="2000" b="0" i="1" smtClean="0">
                                <a:solidFill>
                                  <a:srgbClr val="0070C0"/>
                                </a:solidFill>
                                <a:latin typeface="Cambria Math" panose="02040503050406030204" pitchFamily="18" charset="0"/>
                                <a:ea typeface="Cambria Math" panose="02040503050406030204" pitchFamily="18" charset="0"/>
                              </a:rPr>
                            </m:ctrlPr>
                          </m:sSupPr>
                          <m:e>
                            <m:r>
                              <a:rPr lang="en-US" altLang="zh-CN" sz="2000" i="1">
                                <a:solidFill>
                                  <a:srgbClr val="0070C0"/>
                                </a:solidFill>
                                <a:latin typeface="Cambria Math" panose="02040503050406030204" pitchFamily="18" charset="0"/>
                                <a:ea typeface="Cambria Math" panose="02040503050406030204" pitchFamily="18" charset="0"/>
                              </a:rPr>
                              <m:t>𝑓</m:t>
                            </m:r>
                          </m:e>
                          <m:sup>
                            <m:r>
                              <a:rPr lang="en-US" altLang="zh-CN" sz="2000" b="0" i="1" smtClean="0">
                                <a:solidFill>
                                  <a:srgbClr val="0070C0"/>
                                </a:solidFill>
                                <a:latin typeface="Cambria Math" panose="02040503050406030204" pitchFamily="18" charset="0"/>
                                <a:ea typeface="Cambria Math" panose="02040503050406030204" pitchFamily="18" charset="0"/>
                              </a:rPr>
                              <m:t>∗</m:t>
                            </m:r>
                          </m:sup>
                        </m:sSup>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𝑥</m:t>
                            </m:r>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𝜀</m:t>
                            </m:r>
                            <m:r>
                              <a:rPr lang="en-US" altLang="zh-CN" sz="2000" i="1">
                                <a:solidFill>
                                  <a:srgbClr val="0070C0"/>
                                </a:solidFill>
                                <a:latin typeface="Cambria Math" panose="02040503050406030204" pitchFamily="18" charset="0"/>
                                <a:cs typeface="Arial" panose="020B0604020202020204" pitchFamily="34" charset="0"/>
                              </a:rPr>
                              <m:t>+</m:t>
                            </m:r>
                            <m:r>
                              <a:rPr lang="en-US" altLang="zh-CN" sz="2000" i="1">
                                <a:solidFill>
                                  <a:srgbClr val="0070C0"/>
                                </a:solidFill>
                                <a:latin typeface="Cambria Math" panose="02040503050406030204" pitchFamily="18" charset="0"/>
                                <a:cs typeface="Arial" panose="020B0604020202020204" pitchFamily="34" charset="0"/>
                              </a:rPr>
                              <m:t>𝛿</m:t>
                            </m:r>
                          </m:e>
                        </m:d>
                        <m:r>
                          <a:rPr lang="en-US" altLang="zh-CN" sz="2000" i="1">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e>
                    </m:d>
                    <m:r>
                      <a:rPr lang="en-US" altLang="zh-CN" sz="2000" i="1">
                        <a:solidFill>
                          <a:srgbClr val="0070C0"/>
                        </a:solidFill>
                        <a:latin typeface="Cambria Math" panose="02040503050406030204" pitchFamily="18" charset="0"/>
                        <a:ea typeface="Cambria Math" panose="02040503050406030204" pitchFamily="18" charset="0"/>
                      </a:rPr>
                      <m:t>&gt;</m:t>
                    </m:r>
                    <m:f>
                      <m:fPr>
                        <m:ctrlPr>
                          <a:rPr lang="en-US" altLang="zh-CN" sz="2000" i="1">
                            <a:solidFill>
                              <a:srgbClr val="0070C0"/>
                            </a:solidFill>
                            <a:latin typeface="Cambria Math" panose="02040503050406030204" pitchFamily="18" charset="0"/>
                            <a:ea typeface="Cambria Math" panose="02040503050406030204" pitchFamily="18" charset="0"/>
                          </a:rPr>
                        </m:ctrlPr>
                      </m:fPr>
                      <m:num>
                        <m:r>
                          <a:rPr lang="en-US" altLang="zh-CN" sz="2000" i="1">
                            <a:solidFill>
                              <a:srgbClr val="0070C0"/>
                            </a:solidFill>
                            <a:latin typeface="Cambria Math" panose="02040503050406030204" pitchFamily="18" charset="0"/>
                            <a:ea typeface="Cambria Math" panose="02040503050406030204" pitchFamily="18" charset="0"/>
                          </a:rPr>
                          <m:t>1</m:t>
                        </m:r>
                      </m:num>
                      <m:den>
                        <m:r>
                          <a:rPr lang="en-US" altLang="zh-CN" sz="2000" i="1">
                            <a:solidFill>
                              <a:srgbClr val="0070C0"/>
                            </a:solidFill>
                            <a:latin typeface="Cambria Math" panose="02040503050406030204" pitchFamily="18" charset="0"/>
                            <a:ea typeface="Cambria Math" panose="02040503050406030204" pitchFamily="18" charset="0"/>
                          </a:rPr>
                          <m:t>2</m:t>
                        </m:r>
                      </m:den>
                    </m:f>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ts val="3200"/>
                  </a:lnSpc>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可证明</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sSup>
                          <m:sSupPr>
                            <m:ctrlPr>
                              <a:rPr lang="en-US" altLang="zh-CN" sz="2000" b="0" i="1" smtClean="0">
                                <a:solidFill>
                                  <a:schemeClr val="tx1"/>
                                </a:solidFill>
                                <a:latin typeface="Cambria Math" panose="02040503050406030204" pitchFamily="18" charset="0"/>
                                <a:ea typeface="Cambria Math" panose="02040503050406030204" pitchFamily="18" charset="0"/>
                              </a:rPr>
                            </m:ctrlPr>
                          </m:sSupPr>
                          <m:e>
                            <m:r>
                              <a:rPr lang="en-US" altLang="zh-CN" sz="2000" i="1">
                                <a:solidFill>
                                  <a:schemeClr val="tx1"/>
                                </a:solidFill>
                                <a:latin typeface="Cambria Math" panose="02040503050406030204" pitchFamily="18" charset="0"/>
                                <a:ea typeface="Cambria Math" panose="02040503050406030204" pitchFamily="18" charset="0"/>
                              </a:rPr>
                              <m:t>𝑓</m:t>
                            </m:r>
                          </m:e>
                          <m:sup>
                            <m:r>
                              <a:rPr lang="en-US" altLang="zh-CN" sz="2000" b="0" i="1" smtClean="0">
                                <a:solidFill>
                                  <a:schemeClr val="tx1"/>
                                </a:solidFill>
                                <a:latin typeface="Cambria Math" panose="02040503050406030204" pitchFamily="18" charset="0"/>
                                <a:ea typeface="Cambria Math" panose="02040503050406030204" pitchFamily="18" charset="0"/>
                              </a:rPr>
                              <m:t>∗</m:t>
                            </m:r>
                          </m:sup>
                        </m:sSup>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r>
                              <a:rPr lang="en-US" altLang="zh-CN" sz="2000" b="0" i="1" smtClean="0">
                                <a:solidFill>
                                  <a:schemeClr val="tx1"/>
                                </a:solidFill>
                                <a:latin typeface="Cambria Math" panose="02040503050406030204" pitchFamily="18" charset="0"/>
                                <a:cs typeface="Arial" panose="020B0604020202020204" pitchFamily="34" charset="0"/>
                              </a:rPr>
                              <m:t>+</m:t>
                            </m:r>
                            <m:r>
                              <a:rPr lang="en-US" altLang="zh-CN" sz="2000" b="0" i="1" smtClean="0">
                                <a:solidFill>
                                  <a:schemeClr val="tx1"/>
                                </a:solidFill>
                                <a:latin typeface="Cambria Math" panose="02040503050406030204" pitchFamily="18" charset="0"/>
                                <a:cs typeface="Arial" panose="020B0604020202020204" pitchFamily="34" charset="0"/>
                              </a:rPr>
                              <m:t>𝛿</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e>
                    </m:d>
                    <m:r>
                      <a:rPr lang="en-US" altLang="zh-CN" sz="2000" b="0" i="1" smtClean="0">
                        <a:solidFill>
                          <a:schemeClr val="tx1"/>
                        </a:solidFill>
                        <a:latin typeface="Cambria Math" panose="02040503050406030204" pitchFamily="18" charset="0"/>
                        <a:ea typeface="Cambria Math" panose="02040503050406030204" pitchFamily="18" charset="0"/>
                      </a:rPr>
                      <m:t>=</m:t>
                    </m:r>
                    <m:r>
                      <m:rPr>
                        <m:sty m:val="p"/>
                      </m:rPr>
                      <a:rPr lang="en-US" altLang="zh-CN" sz="2000" b="0" i="0" smtClean="0">
                        <a:solidFill>
                          <a:schemeClr val="tx1"/>
                        </a:solidFill>
                        <a:latin typeface="Cambria Math" panose="02040503050406030204" pitchFamily="18" charset="0"/>
                        <a:ea typeface="Cambria Math" panose="02040503050406030204" pitchFamily="18" charset="0"/>
                      </a:rPr>
                      <m:t>Φ</m:t>
                    </m:r>
                    <m:r>
                      <a:rPr lang="en-US" altLang="zh-CN" sz="2000" b="0" i="1" smtClean="0">
                        <a:solidFill>
                          <a:schemeClr val="tx1"/>
                        </a:solidFill>
                        <a:latin typeface="Cambria Math" panose="02040503050406030204" pitchFamily="18" charset="0"/>
                        <a:ea typeface="Cambria Math" panose="02040503050406030204" pitchFamily="18" charset="0"/>
                      </a:rPr>
                      <m:t>(</m:t>
                    </m:r>
                    <m:sSup>
                      <m:sSupPr>
                        <m:ctrlPr>
                          <a:rPr lang="en-US" altLang="zh-CN" sz="2000" b="0" i="1" smtClean="0">
                            <a:solidFill>
                              <a:schemeClr val="tx1"/>
                            </a:solidFill>
                            <a:latin typeface="Cambria Math" panose="02040503050406030204" pitchFamily="18" charset="0"/>
                            <a:ea typeface="Cambria Math" panose="02040503050406030204" pitchFamily="18" charset="0"/>
                          </a:rPr>
                        </m:ctrlPr>
                      </m:sSupPr>
                      <m:e>
                        <m:r>
                          <m:rPr>
                            <m:sty m:val="p"/>
                          </m:rPr>
                          <a:rPr lang="en-US" altLang="zh-CN" sz="2000" b="0" i="0" smtClean="0">
                            <a:solidFill>
                              <a:schemeClr val="tx1"/>
                            </a:solidFill>
                            <a:latin typeface="Cambria Math" panose="02040503050406030204" pitchFamily="18" charset="0"/>
                            <a:ea typeface="Cambria Math" panose="02040503050406030204" pitchFamily="18" charset="0"/>
                          </a:rPr>
                          <m:t>Φ</m:t>
                        </m:r>
                      </m:e>
                      <m:sup>
                        <m:r>
                          <a:rPr lang="en-US" altLang="zh-CN" sz="2000" b="0" i="1" smtClean="0">
                            <a:solidFill>
                              <a:schemeClr val="tx1"/>
                            </a:solidFill>
                            <a:latin typeface="Cambria Math" panose="02040503050406030204" pitchFamily="18" charset="0"/>
                            <a:ea typeface="Cambria Math" panose="02040503050406030204" pitchFamily="18" charset="0"/>
                          </a:rPr>
                          <m:t>−1</m:t>
                        </m:r>
                      </m:sup>
                    </m:sSup>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bar>
                          <m:barPr>
                            <m:ctrlPr>
                              <a:rPr lang="en-US" altLang="zh-CN" sz="20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𝐴</m:t>
                                </m:r>
                              </m:sub>
                            </m:sSub>
                          </m:e>
                        </m:bar>
                      </m:e>
                    </m:d>
                    <m:r>
                      <a:rPr lang="en-US" altLang="zh-CN" sz="2000" b="0" i="1" smtClean="0">
                        <a:solidFill>
                          <a:schemeClr val="tx1"/>
                        </a:solidFill>
                        <a:latin typeface="Cambria Math" panose="02040503050406030204" pitchFamily="18" charset="0"/>
                        <a:ea typeface="Cambria Math" panose="02040503050406030204" pitchFamily="18" charset="0"/>
                      </a:rPr>
                      <m:t>−</m:t>
                    </m:r>
                    <m:f>
                      <m:fPr>
                        <m:ctrlPr>
                          <a:rPr lang="en-US" altLang="zh-CN" sz="2000" b="0" i="1" dirty="0" smtClean="0">
                            <a:solidFill>
                              <a:schemeClr val="tx1"/>
                            </a:solidFill>
                            <a:latin typeface="Cambria Math" panose="02040503050406030204" pitchFamily="18" charset="0"/>
                            <a:ea typeface="Cambria Math" panose="02040503050406030204" pitchFamily="18" charset="0"/>
                          </a:rPr>
                        </m:ctrlPr>
                      </m:fPr>
                      <m:num>
                        <m:sSub>
                          <m:sSubPr>
                            <m:ctrlPr>
                              <a:rPr lang="en-US" altLang="zh-CN" sz="2000" b="0" i="1" dirty="0" smtClean="0">
                                <a:solidFill>
                                  <a:schemeClr val="tx1"/>
                                </a:solidFill>
                                <a:latin typeface="Cambria Math" panose="02040503050406030204" pitchFamily="18" charset="0"/>
                                <a:ea typeface="Cambria Math" panose="02040503050406030204" pitchFamily="18" charset="0"/>
                              </a:rPr>
                            </m:ctrlPr>
                          </m:sSubPr>
                          <m:e>
                            <m:d>
                              <m:dPr>
                                <m:begChr m:val="|"/>
                                <m:endChr m:val="|"/>
                                <m:ctrlPr>
                                  <a:rPr lang="en-US" altLang="zh-CN" sz="2000" b="0" i="1" dirty="0" smtClean="0">
                                    <a:solidFill>
                                      <a:schemeClr val="tx1"/>
                                    </a:solidFill>
                                    <a:latin typeface="Cambria Math" panose="02040503050406030204" pitchFamily="18" charset="0"/>
                                    <a:ea typeface="Cambria Math" panose="02040503050406030204" pitchFamily="18" charset="0"/>
                                  </a:rPr>
                                </m:ctrlPr>
                              </m:dPr>
                              <m:e>
                                <m:d>
                                  <m:dPr>
                                    <m:begChr m:val="|"/>
                                    <m:endChr m:val="|"/>
                                    <m:ctrlPr>
                                      <a:rPr lang="en-US" altLang="zh-CN" sz="2000" b="0" i="1" dirty="0" smtClean="0">
                                        <a:solidFill>
                                          <a:schemeClr val="tx1"/>
                                        </a:solidFill>
                                        <a:latin typeface="Cambria Math" panose="02040503050406030204" pitchFamily="18" charset="0"/>
                                        <a:ea typeface="Cambria Math" panose="02040503050406030204" pitchFamily="18" charset="0"/>
                                      </a:rPr>
                                    </m:ctrlPr>
                                  </m:dPr>
                                  <m:e>
                                    <m:r>
                                      <a:rPr lang="en-US" altLang="zh-CN" sz="2000" b="0" i="1" smtClean="0">
                                        <a:solidFill>
                                          <a:schemeClr val="tx1"/>
                                        </a:solidFill>
                                        <a:latin typeface="Cambria Math" panose="02040503050406030204" pitchFamily="18" charset="0"/>
                                        <a:ea typeface="Cambria Math" panose="02040503050406030204" pitchFamily="18" charset="0"/>
                                      </a:rPr>
                                      <m:t>𝛿</m:t>
                                    </m:r>
                                  </m:e>
                                </m:d>
                              </m:e>
                            </m:d>
                          </m:e>
                          <m:sub>
                            <m:r>
                              <a:rPr lang="en-US" altLang="zh-CN" sz="2000" b="0" i="1" smtClean="0">
                                <a:solidFill>
                                  <a:schemeClr val="tx1"/>
                                </a:solidFill>
                                <a:latin typeface="Cambria Math" panose="02040503050406030204" pitchFamily="18" charset="0"/>
                                <a:ea typeface="Cambria Math" panose="02040503050406030204" pitchFamily="18" charset="0"/>
                              </a:rPr>
                              <m:t>2</m:t>
                            </m:r>
                          </m:sub>
                        </m:sSub>
                      </m:num>
                      <m:den>
                        <m:r>
                          <a:rPr lang="en-US" altLang="zh-CN" sz="2000" b="0" i="1" smtClean="0">
                            <a:solidFill>
                              <a:schemeClr val="tx1"/>
                            </a:solidFill>
                            <a:latin typeface="Cambria Math" panose="02040503050406030204" pitchFamily="18" charset="0"/>
                            <a:ea typeface="Cambria Math" panose="02040503050406030204" pitchFamily="18" charset="0"/>
                          </a:rPr>
                          <m:t>𝜎</m:t>
                        </m:r>
                      </m:den>
                    </m:f>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 </m:t>
                    </m:r>
                  </m:oMath>
                </a14:m>
                <a:endParaRPr kumimoji="1" lang="en-US" altLang="zh-CN" sz="2000" dirty="0">
                  <a:solidFill>
                    <a:schemeClr val="tx1"/>
                  </a:solidFill>
                  <a:latin typeface="Times New Roman" panose="02020603050405020304" pitchFamily="18" charset="0"/>
                  <a:cs typeface="Times New Roman" panose="02020603050405020304" pitchFamily="18" charset="0"/>
                </a:endParaRPr>
              </a:p>
              <a:p>
                <a:pPr marL="342900" indent="-342900">
                  <a:lnSpc>
                    <a:spcPts val="3600"/>
                  </a:lnSpc>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即</a:t>
                </a: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要证</a:t>
                </a: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m:rPr>
                        <m:sty m:val="p"/>
                      </m:rPr>
                      <a:rPr lang="en-US" altLang="zh-CN" sz="2000" smtClean="0">
                        <a:solidFill>
                          <a:srgbClr val="0070C0"/>
                        </a:solidFill>
                        <a:latin typeface="Cambria Math" panose="02040503050406030204" pitchFamily="18" charset="0"/>
                        <a:ea typeface="Cambria Math" panose="02040503050406030204" pitchFamily="18" charset="0"/>
                      </a:rPr>
                      <m:t>Φ</m:t>
                    </m:r>
                    <m:d>
                      <m:dPr>
                        <m:ctrlPr>
                          <a:rPr lang="en-US" altLang="zh-CN" sz="2000" i="1">
                            <a:solidFill>
                              <a:srgbClr val="0070C0"/>
                            </a:solidFill>
                            <a:latin typeface="Cambria Math" panose="02040503050406030204" pitchFamily="18" charset="0"/>
                            <a:ea typeface="Cambria Math" panose="02040503050406030204" pitchFamily="18" charset="0"/>
                          </a:rPr>
                        </m:ctrlPr>
                      </m:dPr>
                      <m:e>
                        <m:sSup>
                          <m:sSupPr>
                            <m:ctrlPr>
                              <a:rPr lang="en-US" altLang="zh-CN" sz="2000" i="1">
                                <a:solidFill>
                                  <a:srgbClr val="0070C0"/>
                                </a:solidFill>
                                <a:latin typeface="Cambria Math" panose="02040503050406030204" pitchFamily="18" charset="0"/>
                                <a:ea typeface="Cambria Math" panose="02040503050406030204" pitchFamily="18" charset="0"/>
                              </a:rPr>
                            </m:ctrlPr>
                          </m:sSupPr>
                          <m:e>
                            <m:r>
                              <m:rPr>
                                <m:sty m:val="p"/>
                              </m:rPr>
                              <a:rPr lang="en-US" altLang="zh-CN" sz="2000">
                                <a:solidFill>
                                  <a:srgbClr val="0070C0"/>
                                </a:solidFill>
                                <a:latin typeface="Cambria Math" panose="02040503050406030204" pitchFamily="18" charset="0"/>
                                <a:ea typeface="Cambria Math" panose="02040503050406030204" pitchFamily="18" charset="0"/>
                              </a:rPr>
                              <m:t>Φ</m:t>
                            </m:r>
                          </m:e>
                          <m:sup>
                            <m:r>
                              <a:rPr lang="en-US" altLang="zh-CN" sz="2000" i="1">
                                <a:solidFill>
                                  <a:srgbClr val="0070C0"/>
                                </a:solidFill>
                                <a:latin typeface="Cambria Math" panose="02040503050406030204" pitchFamily="18" charset="0"/>
                                <a:ea typeface="Cambria Math" panose="02040503050406030204" pitchFamily="18" charset="0"/>
                              </a:rPr>
                              <m:t>−1</m:t>
                            </m:r>
                          </m:sup>
                        </m:sSup>
                        <m:d>
                          <m:dPr>
                            <m:ctrlPr>
                              <a:rPr lang="en-US" altLang="zh-CN" sz="2000" i="1">
                                <a:solidFill>
                                  <a:srgbClr val="0070C0"/>
                                </a:solidFill>
                                <a:latin typeface="Cambria Math" panose="02040503050406030204" pitchFamily="18" charset="0"/>
                                <a:ea typeface="Cambria Math" panose="02040503050406030204" pitchFamily="18" charset="0"/>
                              </a:rPr>
                            </m:ctrlPr>
                          </m:dPr>
                          <m:e>
                            <m:bar>
                              <m:barPr>
                                <m:ctrlPr>
                                  <a:rPr lang="en-US" altLang="zh-CN" sz="2000" i="1" dirty="0">
                                    <a:solidFill>
                                      <a:srgbClr val="0070C0"/>
                                    </a:solidFill>
                                    <a:latin typeface="Cambria Math" panose="02040503050406030204" pitchFamily="18" charset="0"/>
                                    <a:ea typeface="微软雅黑" panose="020B0503020204020204" pitchFamily="34" charset="-122"/>
                                  </a:rPr>
                                </m:ctrlPr>
                              </m:barPr>
                              <m:e>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en-US" altLang="zh-CN" sz="2000" i="1" dirty="0">
                                        <a:solidFill>
                                          <a:srgbClr val="0070C0"/>
                                        </a:solidFill>
                                        <a:latin typeface="Cambria Math" panose="02040503050406030204" pitchFamily="18" charset="0"/>
                                        <a:ea typeface="微软雅黑" panose="020B0503020204020204" pitchFamily="34" charset="-122"/>
                                      </a:rPr>
                                      <m:t>𝑝</m:t>
                                    </m:r>
                                  </m:e>
                                  <m:sub>
                                    <m:r>
                                      <a:rPr lang="en-US" altLang="zh-CN" sz="2000" i="1" dirty="0">
                                        <a:solidFill>
                                          <a:srgbClr val="0070C0"/>
                                        </a:solidFill>
                                        <a:latin typeface="Cambria Math" panose="02040503050406030204" pitchFamily="18" charset="0"/>
                                        <a:ea typeface="微软雅黑" panose="020B0503020204020204" pitchFamily="34" charset="-122"/>
                                      </a:rPr>
                                      <m:t>𝐴</m:t>
                                    </m:r>
                                  </m:sub>
                                </m:sSub>
                              </m:e>
                            </m:bar>
                          </m:e>
                        </m:d>
                        <m:r>
                          <a:rPr lang="en-US" altLang="zh-CN" sz="2000" i="1">
                            <a:solidFill>
                              <a:srgbClr val="0070C0"/>
                            </a:solidFill>
                            <a:latin typeface="Cambria Math" panose="02040503050406030204" pitchFamily="18" charset="0"/>
                            <a:ea typeface="Cambria Math" panose="02040503050406030204" pitchFamily="18" charset="0"/>
                          </a:rPr>
                          <m:t>−</m:t>
                        </m:r>
                        <m:f>
                          <m:fPr>
                            <m:ctrlPr>
                              <a:rPr lang="en-US" altLang="zh-CN" sz="2000" i="1" dirty="0">
                                <a:solidFill>
                                  <a:srgbClr val="0070C0"/>
                                </a:solidFill>
                                <a:latin typeface="Cambria Math" panose="02040503050406030204" pitchFamily="18" charset="0"/>
                                <a:ea typeface="Cambria Math" panose="02040503050406030204" pitchFamily="18" charset="0"/>
                              </a:rPr>
                            </m:ctrlPr>
                          </m:fPr>
                          <m:num>
                            <m:sSub>
                              <m:sSubPr>
                                <m:ctrlPr>
                                  <a:rPr lang="en-US" altLang="zh-CN" sz="2000" i="1" dirty="0">
                                    <a:solidFill>
                                      <a:srgbClr val="0070C0"/>
                                    </a:solidFill>
                                    <a:latin typeface="Cambria Math" panose="02040503050406030204" pitchFamily="18" charset="0"/>
                                    <a:ea typeface="Cambria Math" panose="02040503050406030204" pitchFamily="18" charset="0"/>
                                  </a:rPr>
                                </m:ctrlPr>
                              </m:sSubPr>
                              <m:e>
                                <m:d>
                                  <m:dPr>
                                    <m:begChr m:val="|"/>
                                    <m:endChr m:val="|"/>
                                    <m:ctrlPr>
                                      <a:rPr lang="en-US" altLang="zh-CN" sz="2000" i="1" dirty="0">
                                        <a:solidFill>
                                          <a:srgbClr val="0070C0"/>
                                        </a:solidFill>
                                        <a:latin typeface="Cambria Math" panose="02040503050406030204" pitchFamily="18" charset="0"/>
                                        <a:ea typeface="Cambria Math" panose="02040503050406030204" pitchFamily="18" charset="0"/>
                                      </a:rPr>
                                    </m:ctrlPr>
                                  </m:dPr>
                                  <m:e>
                                    <m:d>
                                      <m:dPr>
                                        <m:begChr m:val="|"/>
                                        <m:endChr m:val="|"/>
                                        <m:ctrlPr>
                                          <a:rPr lang="en-US" altLang="zh-CN" sz="2000" i="1" dirty="0">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𝛿</m:t>
                                        </m:r>
                                      </m:e>
                                    </m:d>
                                  </m:e>
                                </m:d>
                              </m:e>
                              <m:sub>
                                <m:r>
                                  <a:rPr lang="en-US" altLang="zh-CN" sz="2000" i="1">
                                    <a:solidFill>
                                      <a:srgbClr val="0070C0"/>
                                    </a:solidFill>
                                    <a:latin typeface="Cambria Math" panose="02040503050406030204" pitchFamily="18" charset="0"/>
                                    <a:ea typeface="Cambria Math" panose="02040503050406030204" pitchFamily="18" charset="0"/>
                                  </a:rPr>
                                  <m:t>2</m:t>
                                </m:r>
                              </m:sub>
                            </m:sSub>
                          </m:num>
                          <m:den>
                            <m:r>
                              <a:rPr lang="en-US" altLang="zh-CN" sz="2000" i="1">
                                <a:solidFill>
                                  <a:srgbClr val="0070C0"/>
                                </a:solidFill>
                                <a:latin typeface="Cambria Math" panose="02040503050406030204" pitchFamily="18" charset="0"/>
                                <a:ea typeface="Cambria Math" panose="02040503050406030204" pitchFamily="18" charset="0"/>
                              </a:rPr>
                              <m:t>𝜎</m:t>
                            </m:r>
                          </m:den>
                        </m:f>
                      </m:e>
                    </m:d>
                    <m:r>
                      <a:rPr lang="en-US" altLang="zh-CN" sz="2000" b="0" i="1" smtClean="0">
                        <a:solidFill>
                          <a:srgbClr val="0070C0"/>
                        </a:solidFill>
                        <a:latin typeface="Cambria Math" panose="02040503050406030204" pitchFamily="18" charset="0"/>
                        <a:ea typeface="Cambria Math" panose="02040503050406030204" pitchFamily="18" charset="0"/>
                      </a:rPr>
                      <m:t>&gt;</m:t>
                    </m:r>
                    <m:f>
                      <m:fPr>
                        <m:ctrlPr>
                          <a:rPr lang="en-US" altLang="zh-CN" sz="2000" b="0" i="1" smtClean="0">
                            <a:solidFill>
                              <a:srgbClr val="0070C0"/>
                            </a:solidFill>
                            <a:latin typeface="Cambria Math" panose="02040503050406030204" pitchFamily="18" charset="0"/>
                            <a:ea typeface="Cambria Math" panose="02040503050406030204" pitchFamily="18" charset="0"/>
                          </a:rPr>
                        </m:ctrlPr>
                      </m:fPr>
                      <m:num>
                        <m:r>
                          <a:rPr lang="en-US" altLang="zh-CN" sz="2000" b="0" i="1" smtClean="0">
                            <a:solidFill>
                              <a:srgbClr val="0070C0"/>
                            </a:solidFill>
                            <a:latin typeface="Cambria Math" panose="02040503050406030204" pitchFamily="18" charset="0"/>
                            <a:ea typeface="Cambria Math" panose="02040503050406030204" pitchFamily="18" charset="0"/>
                          </a:rPr>
                          <m:t>1</m:t>
                        </m:r>
                      </m:num>
                      <m:den>
                        <m:r>
                          <a:rPr lang="en-US" altLang="zh-CN" sz="2000" b="0" i="1" smtClean="0">
                            <a:solidFill>
                              <a:srgbClr val="0070C0"/>
                            </a:solidFill>
                            <a:latin typeface="Cambria Math" panose="02040503050406030204" pitchFamily="18" charset="0"/>
                            <a:ea typeface="Cambria Math" panose="02040503050406030204" pitchFamily="18" charset="0"/>
                          </a:rPr>
                          <m:t>2</m:t>
                        </m:r>
                      </m:den>
                    </m:f>
                    <m:r>
                      <a:rPr lang="en-US" altLang="zh-CN" sz="2000" i="1">
                        <a:latin typeface="Cambria Math" panose="02040503050406030204" pitchFamily="18" charset="0"/>
                        <a:ea typeface="Cambria Math" panose="02040503050406030204" pitchFamily="18" charset="0"/>
                      </a:rPr>
                      <m:t> </m:t>
                    </m:r>
                  </m:oMath>
                </a14:m>
                <a:endParaRPr lang="en-US" altLang="zh-CN" sz="2000" dirty="0">
                  <a:latin typeface="Times New Roman" panose="02020603050405020304" pitchFamily="18" charset="0"/>
                  <a:ea typeface="Cambria Math" panose="02040503050406030204" pitchFamily="18" charset="0"/>
                </a:endParaRPr>
              </a:p>
              <a:p>
                <a:pPr marL="342900" indent="-342900">
                  <a:lnSpc>
                    <a:spcPts val="3600"/>
                  </a:lnSpc>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变形得</a:t>
                </a: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m:rPr>
                        <m:sty m:val="p"/>
                      </m:rPr>
                      <a:rPr lang="en-US" altLang="zh-CN" sz="2000">
                        <a:latin typeface="Cambria Math" panose="02040503050406030204" pitchFamily="18" charset="0"/>
                        <a:ea typeface="Cambria Math" panose="02040503050406030204" pitchFamily="18" charset="0"/>
                      </a:rPr>
                      <m:t>Φ</m:t>
                    </m:r>
                    <m:d>
                      <m:dPr>
                        <m:ctrlPr>
                          <a:rPr lang="en-US" altLang="zh-CN" sz="2000" i="1">
                            <a:latin typeface="Cambria Math" panose="02040503050406030204" pitchFamily="18" charset="0"/>
                            <a:ea typeface="Cambria Math" panose="02040503050406030204" pitchFamily="18" charset="0"/>
                          </a:rPr>
                        </m:ctrlPr>
                      </m:dPr>
                      <m:e>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a:latin typeface="Cambria Math" panose="02040503050406030204" pitchFamily="18" charset="0"/>
                                <a:ea typeface="Cambria Math" panose="02040503050406030204" pitchFamily="18" charset="0"/>
                              </a:rPr>
                              <m:t>Φ</m:t>
                            </m:r>
                          </m:e>
                          <m:sup>
                            <m:r>
                              <a:rPr lang="en-US" altLang="zh-CN" sz="2000" i="1">
                                <a:latin typeface="Cambria Math" panose="02040503050406030204" pitchFamily="18" charset="0"/>
                                <a:ea typeface="Cambria Math" panose="02040503050406030204" pitchFamily="18" charset="0"/>
                              </a:rPr>
                              <m:t>−1</m:t>
                            </m:r>
                          </m:sup>
                        </m:sSup>
                        <m:d>
                          <m:dPr>
                            <m:ctrlPr>
                              <a:rPr lang="en-US" altLang="zh-CN" sz="2000" i="1">
                                <a:latin typeface="Cambria Math" panose="02040503050406030204" pitchFamily="18" charset="0"/>
                                <a:ea typeface="Cambria Math" panose="02040503050406030204" pitchFamily="18" charset="0"/>
                              </a:rPr>
                            </m:ctrlPr>
                          </m:dPr>
                          <m:e>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e>
                        </m:d>
                        <m:r>
                          <a:rPr lang="en-US" altLang="zh-CN" sz="2000" i="1">
                            <a:latin typeface="Cambria Math" panose="02040503050406030204" pitchFamily="18" charset="0"/>
                            <a:ea typeface="Cambria Math" panose="02040503050406030204" pitchFamily="18" charset="0"/>
                          </a:rPr>
                          <m:t>−</m:t>
                        </m:r>
                        <m:f>
                          <m:fPr>
                            <m:ctrlPr>
                              <a:rPr lang="en-US" altLang="zh-CN" sz="2000" i="1" dirty="0">
                                <a:latin typeface="Cambria Math" panose="02040503050406030204" pitchFamily="18" charset="0"/>
                                <a:ea typeface="Cambria Math" panose="02040503050406030204" pitchFamily="18" charset="0"/>
                              </a:rPr>
                            </m:ctrlPr>
                          </m:fPr>
                          <m:num>
                            <m:sSub>
                              <m:sSubPr>
                                <m:ctrlPr>
                                  <a:rPr lang="en-US" altLang="zh-CN" sz="2000" i="1" dirty="0">
                                    <a:latin typeface="Cambria Math" panose="02040503050406030204" pitchFamily="18" charset="0"/>
                                    <a:ea typeface="Cambria Math" panose="02040503050406030204" pitchFamily="18" charset="0"/>
                                  </a:rPr>
                                </m:ctrlPr>
                              </m:sSubPr>
                              <m:e>
                                <m:d>
                                  <m:dPr>
                                    <m:begChr m:val="|"/>
                                    <m:endChr m:val="|"/>
                                    <m:ctrlPr>
                                      <a:rPr lang="en-US" altLang="zh-CN" sz="2000" i="1" dirty="0">
                                        <a:latin typeface="Cambria Math" panose="02040503050406030204" pitchFamily="18" charset="0"/>
                                        <a:ea typeface="Cambria Math" panose="02040503050406030204" pitchFamily="18" charset="0"/>
                                      </a:rPr>
                                    </m:ctrlPr>
                                  </m:dPr>
                                  <m:e>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𝛿</m:t>
                                        </m:r>
                                      </m:e>
                                    </m:d>
                                  </m:e>
                                </m:d>
                              </m:e>
                              <m:sub>
                                <m:r>
                                  <a:rPr lang="en-US" altLang="zh-CN" sz="2000" i="1">
                                    <a:latin typeface="Cambria Math" panose="02040503050406030204" pitchFamily="18" charset="0"/>
                                    <a:ea typeface="Cambria Math" panose="02040503050406030204" pitchFamily="18" charset="0"/>
                                  </a:rPr>
                                  <m:t>2</m:t>
                                </m:r>
                              </m:sub>
                            </m:sSub>
                          </m:num>
                          <m:den>
                            <m:r>
                              <a:rPr lang="en-US" altLang="zh-CN" sz="2000" i="1">
                                <a:latin typeface="Cambria Math" panose="02040503050406030204" pitchFamily="18" charset="0"/>
                                <a:ea typeface="Cambria Math" panose="02040503050406030204" pitchFamily="18" charset="0"/>
                              </a:rPr>
                              <m:t>𝜎</m:t>
                            </m:r>
                          </m:den>
                        </m:f>
                      </m:e>
                    </m:d>
                    <m:r>
                      <a:rPr lang="en-US" altLang="zh-CN" sz="2000" i="1">
                        <a:latin typeface="Cambria Math" panose="02040503050406030204" pitchFamily="18" charset="0"/>
                        <a:ea typeface="Cambria Math" panose="02040503050406030204" pitchFamily="18" charset="0"/>
                      </a:rPr>
                      <m:t>&gt;</m:t>
                    </m:r>
                    <m:r>
                      <m:rPr>
                        <m:sty m:val="p"/>
                      </m:rPr>
                      <a:rPr lang="en-US" altLang="zh-CN" sz="2000">
                        <a:latin typeface="Cambria Math" panose="02040503050406030204" pitchFamily="18" charset="0"/>
                        <a:ea typeface="Cambria Math" panose="02040503050406030204" pitchFamily="18" charset="0"/>
                      </a:rPr>
                      <m:t>Φ</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0</m:t>
                        </m:r>
                      </m:e>
                    </m:d>
                  </m:oMath>
                </a14:m>
                <a:endParaRPr lang="en-US" altLang="zh-CN" sz="2000" dirty="0">
                  <a:latin typeface="Times New Roman" panose="02020603050405020304" pitchFamily="18" charset="0"/>
                  <a:ea typeface="Cambria Math" panose="02040503050406030204" pitchFamily="18" charset="0"/>
                </a:endParaRPr>
              </a:p>
              <a:p>
                <a:pPr>
                  <a:lnSpc>
                    <a:spcPts val="3600"/>
                  </a:lnSpc>
                  <a:spcAft>
                    <a:spcPts val="600"/>
                  </a:spcAft>
                </a:pPr>
                <a:r>
                  <a:rPr lang="en-US" altLang="zh-CN" sz="2000" dirty="0">
                    <a:latin typeface="Times New Roman" panose="02020603050405020304" pitchFamily="18" charset="0"/>
                    <a:ea typeface="Cambria Math" panose="02040503050406030204" pitchFamily="18" charset="0"/>
                  </a:rPr>
                  <a:t>				</a:t>
                </a:r>
                <a14:m>
                  <m:oMath xmlns:m="http://schemas.openxmlformats.org/officeDocument/2006/math">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a:latin typeface="Cambria Math" panose="02040503050406030204" pitchFamily="18" charset="0"/>
                            <a:ea typeface="Cambria Math" panose="02040503050406030204" pitchFamily="18" charset="0"/>
                          </a:rPr>
                          <m:t>Φ</m:t>
                        </m:r>
                      </m:e>
                      <m:sup>
                        <m:r>
                          <a:rPr lang="en-US" altLang="zh-CN" sz="2000" i="1">
                            <a:latin typeface="Cambria Math" panose="02040503050406030204" pitchFamily="18" charset="0"/>
                            <a:ea typeface="Cambria Math" panose="02040503050406030204" pitchFamily="18" charset="0"/>
                          </a:rPr>
                          <m:t>−1</m:t>
                        </m:r>
                      </m:sup>
                    </m:sSup>
                    <m:d>
                      <m:dPr>
                        <m:ctrlPr>
                          <a:rPr lang="en-US" altLang="zh-CN" sz="2000" i="1">
                            <a:latin typeface="Cambria Math" panose="02040503050406030204" pitchFamily="18" charset="0"/>
                            <a:ea typeface="Cambria Math" panose="02040503050406030204" pitchFamily="18" charset="0"/>
                          </a:rPr>
                        </m:ctrlPr>
                      </m:dPr>
                      <m:e>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e>
                    </m:d>
                    <m:r>
                      <a:rPr lang="en-US" altLang="zh-CN" sz="2000" i="1">
                        <a:latin typeface="Cambria Math" panose="02040503050406030204" pitchFamily="18" charset="0"/>
                        <a:ea typeface="Cambria Math" panose="02040503050406030204" pitchFamily="18" charset="0"/>
                      </a:rPr>
                      <m:t>−</m:t>
                    </m:r>
                    <m:f>
                      <m:fPr>
                        <m:ctrlPr>
                          <a:rPr lang="en-US" altLang="zh-CN" sz="2000" i="1" dirty="0">
                            <a:latin typeface="Cambria Math" panose="02040503050406030204" pitchFamily="18" charset="0"/>
                            <a:ea typeface="Cambria Math" panose="02040503050406030204" pitchFamily="18" charset="0"/>
                          </a:rPr>
                        </m:ctrlPr>
                      </m:fPr>
                      <m:num>
                        <m:sSub>
                          <m:sSubPr>
                            <m:ctrlPr>
                              <a:rPr lang="en-US" altLang="zh-CN" sz="2000" i="1" dirty="0">
                                <a:latin typeface="Cambria Math" panose="02040503050406030204" pitchFamily="18" charset="0"/>
                                <a:ea typeface="Cambria Math" panose="02040503050406030204" pitchFamily="18" charset="0"/>
                              </a:rPr>
                            </m:ctrlPr>
                          </m:sSubPr>
                          <m:e>
                            <m:d>
                              <m:dPr>
                                <m:begChr m:val="|"/>
                                <m:endChr m:val="|"/>
                                <m:ctrlPr>
                                  <a:rPr lang="en-US" altLang="zh-CN" sz="2000" i="1" dirty="0">
                                    <a:latin typeface="Cambria Math" panose="02040503050406030204" pitchFamily="18" charset="0"/>
                                    <a:ea typeface="Cambria Math" panose="02040503050406030204" pitchFamily="18" charset="0"/>
                                  </a:rPr>
                                </m:ctrlPr>
                              </m:dPr>
                              <m:e>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𝛿</m:t>
                                    </m:r>
                                  </m:e>
                                </m:d>
                              </m:e>
                            </m:d>
                          </m:e>
                          <m:sub>
                            <m:r>
                              <a:rPr lang="en-US" altLang="zh-CN" sz="2000" i="1">
                                <a:latin typeface="Cambria Math" panose="02040503050406030204" pitchFamily="18" charset="0"/>
                                <a:ea typeface="Cambria Math" panose="02040503050406030204" pitchFamily="18" charset="0"/>
                              </a:rPr>
                              <m:t>2</m:t>
                            </m:r>
                          </m:sub>
                        </m:sSub>
                      </m:num>
                      <m:den>
                        <m:r>
                          <a:rPr lang="en-US" altLang="zh-CN" sz="2000" i="1">
                            <a:latin typeface="Cambria Math" panose="02040503050406030204" pitchFamily="18" charset="0"/>
                            <a:ea typeface="Cambria Math" panose="02040503050406030204" pitchFamily="18" charset="0"/>
                          </a:rPr>
                          <m:t>𝜎</m:t>
                        </m:r>
                      </m:den>
                    </m:f>
                    <m:r>
                      <a:rPr lang="en-US" altLang="zh-CN" sz="2000" b="0" i="1" smtClean="0">
                        <a:latin typeface="Cambria Math" panose="02040503050406030204" pitchFamily="18" charset="0"/>
                        <a:ea typeface="Cambria Math" panose="02040503050406030204" pitchFamily="18" charset="0"/>
                      </a:rPr>
                      <m:t>&gt;0</m:t>
                    </m:r>
                  </m:oMath>
                </a14:m>
                <a:endParaRPr lang="en-US" altLang="zh-CN" sz="2000" b="0" dirty="0">
                  <a:latin typeface="Times New Roman" panose="02020603050405020304" pitchFamily="18" charset="0"/>
                  <a:ea typeface="Cambria Math" panose="02040503050406030204" pitchFamily="18" charset="0"/>
                </a:endParaRPr>
              </a:p>
              <a:p>
                <a:pPr marL="342900" indent="-342900">
                  <a:lnSpc>
                    <a:spcPts val="3400"/>
                  </a:lnSpc>
                  <a:spcAft>
                    <a:spcPts val="600"/>
                  </a:spcAft>
                  <a:buFont typeface="Wingdings" panose="05000000000000000000" pitchFamily="2" charset="2"/>
                  <a:buChar char="Ø"/>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得证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ea typeface="Cambria Math" panose="02040503050406030204" pitchFamily="18" charset="0"/>
                  </a:rPr>
                  <a:t>		</a:t>
                </a:r>
                <a14:m>
                  <m:oMath xmlns:m="http://schemas.openxmlformats.org/officeDocument/2006/math">
                    <m:sSub>
                      <m:sSubPr>
                        <m:ctrlPr>
                          <a:rPr lang="en-US" altLang="zh-CN" sz="2000" i="1" dirty="0">
                            <a:latin typeface="Cambria Math" panose="02040503050406030204" pitchFamily="18" charset="0"/>
                            <a:ea typeface="Cambria Math" panose="02040503050406030204" pitchFamily="18" charset="0"/>
                          </a:rPr>
                        </m:ctrlPr>
                      </m:sSubPr>
                      <m:e>
                        <m:d>
                          <m:dPr>
                            <m:begChr m:val="|"/>
                            <m:endChr m:val="|"/>
                            <m:ctrlPr>
                              <a:rPr lang="en-US" altLang="zh-CN" sz="2000" i="1" dirty="0">
                                <a:latin typeface="Cambria Math" panose="02040503050406030204" pitchFamily="18" charset="0"/>
                                <a:ea typeface="Cambria Math" panose="02040503050406030204" pitchFamily="18" charset="0"/>
                              </a:rPr>
                            </m:ctrlPr>
                          </m:dPr>
                          <m:e>
                            <m:d>
                              <m:dPr>
                                <m:begChr m:val="|"/>
                                <m:endChr m:val="|"/>
                                <m:ctrlPr>
                                  <a:rPr lang="en-US" altLang="zh-CN" sz="2000" i="1" dirty="0">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𝛿</m:t>
                                </m:r>
                              </m:e>
                            </m:d>
                          </m:e>
                        </m:d>
                      </m:e>
                      <m:sub>
                        <m:r>
                          <a:rPr lang="en-US" altLang="zh-CN" sz="2000" i="1">
                            <a:latin typeface="Cambria Math" panose="02040503050406030204" pitchFamily="18" charset="0"/>
                            <a:ea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&lt;</m:t>
                    </m:r>
                    <m:r>
                      <a:rPr lang="en-US" altLang="zh-CN" sz="2000" b="0" i="1" smtClean="0">
                        <a:latin typeface="Cambria Math" panose="02040503050406030204" pitchFamily="18" charset="0"/>
                        <a:ea typeface="Cambria Math" panose="02040503050406030204" pitchFamily="18" charset="0"/>
                      </a:rPr>
                      <m:t>𝜎</m:t>
                    </m:r>
                    <m:sSup>
                      <m:sSupPr>
                        <m:ctrlPr>
                          <a:rPr lang="en-US" altLang="zh-CN" sz="2000" b="0" i="1" smtClean="0">
                            <a:latin typeface="Cambria Math" panose="02040503050406030204" pitchFamily="18" charset="0"/>
                            <a:ea typeface="Cambria Math" panose="02040503050406030204" pitchFamily="18" charset="0"/>
                          </a:rPr>
                        </m:ctrlPr>
                      </m:sSupPr>
                      <m:e>
                        <m:r>
                          <m:rPr>
                            <m:sty m:val="p"/>
                          </m:rPr>
                          <a:rPr lang="en-US" altLang="zh-CN" sz="2000" b="0" i="0" smtClean="0">
                            <a:latin typeface="Cambria Math" panose="02040503050406030204" pitchFamily="18" charset="0"/>
                            <a:ea typeface="Cambria Math" panose="02040503050406030204" pitchFamily="18" charset="0"/>
                          </a:rPr>
                          <m:t>Φ</m:t>
                        </m:r>
                      </m:e>
                      <m:sup>
                        <m:r>
                          <a:rPr lang="en-US" altLang="zh-CN" sz="2000" b="0" i="1" smtClean="0">
                            <a:latin typeface="Cambria Math" panose="02040503050406030204" pitchFamily="18" charset="0"/>
                            <a:ea typeface="Cambria Math" panose="02040503050406030204" pitchFamily="18" charset="0"/>
                          </a:rPr>
                          <m:t>−1</m:t>
                        </m:r>
                      </m:sup>
                    </m:sSup>
                    <m:r>
                      <a:rPr lang="en-US" altLang="zh-CN" sz="2000" b="0" i="1" smtClean="0">
                        <a:latin typeface="Cambria Math" panose="02040503050406030204" pitchFamily="18" charset="0"/>
                        <a:ea typeface="Cambria Math" panose="02040503050406030204" pitchFamily="18" charset="0"/>
                      </a:rPr>
                      <m:t>(</m:t>
                    </m:r>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b="0" i="1" smtClean="0">
                        <a:latin typeface="Cambria Math" panose="02040503050406030204" pitchFamily="18" charset="0"/>
                        <a:ea typeface="Cambria Math" panose="02040503050406030204" pitchFamily="18" charset="0"/>
                      </a:rPr>
                      <m:t>)</m:t>
                    </m:r>
                  </m:oMath>
                </a14:m>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965462"/>
              </a:xfrm>
              <a:prstGeom prst="rect">
                <a:avLst/>
              </a:prstGeom>
              <a:blipFill>
                <a:blip r:embed="rId3"/>
                <a:stretch>
                  <a:fillRect l="-689" t="-85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9" name="Picture 2" descr="File:Normal Distribution CDF.svg - Wikimedia Commons">
            <a:extLst>
              <a:ext uri="{FF2B5EF4-FFF2-40B4-BE49-F238E27FC236}">
                <a16:creationId xmlns:a16="http://schemas.microsoft.com/office/drawing/2014/main" id="{A546F08D-DC79-41C5-9B0B-04822EC55C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2926" y="4885090"/>
            <a:ext cx="2492896" cy="159268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a:extLst>
              <a:ext uri="{FF2B5EF4-FFF2-40B4-BE49-F238E27FC236}">
                <a16:creationId xmlns:a16="http://schemas.microsoft.com/office/drawing/2014/main" id="{CCFDED1F-075F-432F-8383-6FF10B43AB3F}"/>
              </a:ext>
            </a:extLst>
          </p:cNvPr>
          <p:cNvCxnSpPr/>
          <p:nvPr/>
        </p:nvCxnSpPr>
        <p:spPr>
          <a:xfrm>
            <a:off x="6518974" y="5611520"/>
            <a:ext cx="1296144" cy="0"/>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ED65F1E-1F32-4238-BE5F-27D17EDAB053}"/>
              </a:ext>
            </a:extLst>
          </p:cNvPr>
          <p:cNvCxnSpPr>
            <a:cxnSpLocks/>
          </p:cNvCxnSpPr>
          <p:nvPr/>
        </p:nvCxnSpPr>
        <p:spPr>
          <a:xfrm>
            <a:off x="7167046" y="5601995"/>
            <a:ext cx="0" cy="713730"/>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F667BCD-68D6-42C0-A7D4-4EE04B388D34}"/>
              </a:ext>
            </a:extLst>
          </p:cNvPr>
          <p:cNvCxnSpPr>
            <a:cxnSpLocks/>
          </p:cNvCxnSpPr>
          <p:nvPr/>
        </p:nvCxnSpPr>
        <p:spPr>
          <a:xfrm>
            <a:off x="7580044" y="5595645"/>
            <a:ext cx="0" cy="713730"/>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C6A7B5F7-C48A-4CBF-B5A4-2E8654AB68D3}"/>
              </a:ext>
            </a:extLst>
          </p:cNvPr>
          <p:cNvSpPr/>
          <p:nvPr/>
        </p:nvSpPr>
        <p:spPr bwMode="auto">
          <a:xfrm>
            <a:off x="564616" y="1055920"/>
            <a:ext cx="2207183"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b="0" i="0" u="none" strike="noStrike" cap="none" normalizeH="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Radius (binary case)</a:t>
            </a:r>
          </a:p>
        </p:txBody>
      </p:sp>
    </p:spTree>
    <p:extLst>
      <p:ext uri="{BB962C8B-B14F-4D97-AF65-F5344CB8AC3E}">
        <p14:creationId xmlns:p14="http://schemas.microsoft.com/office/powerpoint/2010/main" val="725205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55</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14:m>
                    <m:oMath xmlns:m="http://schemas.openxmlformats.org/officeDocument/2006/math">
                      <m:sSub>
                        <m:sSubPr>
                          <m:ctrlPr>
                            <a:rPr kumimoji="1" lang="en-US" altLang="zh-CN" sz="2000" i="1" dirty="0" smtClean="0">
                              <a:solidFill>
                                <a:schemeClr val="bg1"/>
                              </a:solidFill>
                              <a:latin typeface="Cambria Math" panose="02040503050406030204" pitchFamily="18" charset="0"/>
                              <a:cs typeface="Times New Roman" panose="02020603050405020304" pitchFamily="18" charset="0"/>
                            </a:rPr>
                          </m:ctrlPr>
                        </m:sSubPr>
                        <m:e>
                          <m:r>
                            <a:rPr kumimoji="1" lang="zh-CN" altLang="en-US" sz="2000" i="1" dirty="0" smtClean="0">
                              <a:solidFill>
                                <a:schemeClr val="bg1"/>
                              </a:solidFill>
                              <a:latin typeface="Cambria Math" panose="02040503050406030204" pitchFamily="18" charset="0"/>
                              <a:cs typeface="Times New Roman" panose="02020603050405020304" pitchFamily="18" charset="0"/>
                            </a:rPr>
                            <m:t>𝑙</m:t>
                          </m:r>
                        </m:e>
                        <m:sub>
                          <m:r>
                            <a:rPr kumimoji="1" lang="en-US" altLang="zh-CN" sz="2000" i="1" dirty="0">
                              <a:solidFill>
                                <a:schemeClr val="bg1"/>
                              </a:solidFill>
                              <a:latin typeface="Cambria Math" panose="02040503050406030204" pitchFamily="18" charset="0"/>
                              <a:cs typeface="Times New Roman" panose="02020603050405020304" pitchFamily="18" charset="0"/>
                            </a:rPr>
                            <m:t>2</m:t>
                          </m:r>
                        </m:sub>
                      </m:sSub>
                      <m:r>
                        <a:rPr kumimoji="1" lang="en-US" altLang="zh-CN" sz="2000" i="1" dirty="0">
                          <a:solidFill>
                            <a:schemeClr val="bg1"/>
                          </a:solidFill>
                          <a:latin typeface="Cambria Math" panose="02040503050406030204" pitchFamily="18" charset="0"/>
                          <a:cs typeface="Times New Roman" panose="02020603050405020304" pitchFamily="18" charset="0"/>
                        </a:rPr>
                        <m:t> </m:t>
                      </m:r>
                    </m:oMath>
                  </a14:m>
                  <a:r>
                    <a:rPr kumimoji="1" lang="en-US" altLang="zh-CN" sz="2000" dirty="0">
                      <a:solidFill>
                        <a:schemeClr val="bg1"/>
                      </a:solidFill>
                      <a:latin typeface="Times New Roman" panose="02020603050405020304" pitchFamily="18" charset="0"/>
                      <a:cs typeface="Times New Roman" panose="02020603050405020304" pitchFamily="18" charset="0"/>
                    </a:rPr>
                    <a:t>ball (</a:t>
                  </a:r>
                  <a14:m>
                    <m:oMath xmlns:m="http://schemas.openxmlformats.org/officeDocument/2006/math">
                      <m:r>
                        <a:rPr kumimoji="1" lang="en-US" altLang="zh-CN" sz="2000" i="1" dirty="0" smtClean="0">
                          <a:solidFill>
                            <a:schemeClr val="bg1"/>
                          </a:solidFill>
                          <a:latin typeface="Cambria Math" panose="02040503050406030204" pitchFamily="18" charset="0"/>
                          <a:cs typeface="Times New Roman" panose="02020603050405020304" pitchFamily="18" charset="0"/>
                        </a:rPr>
                        <m:t>𝑅</m:t>
                      </m:r>
                    </m:oMath>
                  </a14:m>
                  <a:r>
                    <a:rPr kumimoji="1" lang="en-US" altLang="zh-CN" sz="2000" dirty="0">
                      <a:solidFill>
                        <a:schemeClr val="bg1"/>
                      </a:solidFill>
                      <a:latin typeface="Times New Roman" panose="02020603050405020304" pitchFamily="18" charset="0"/>
                      <a:cs typeface="Times New Roman" panose="02020603050405020304" pitchFamily="18" charset="0"/>
                    </a:rPr>
                    <a:t>)</a:t>
                  </a:r>
                  <a:endParaRPr kumimoji="1" lang="en-US" altLang="zh-CN" sz="2000" b="0" i="0" u="none" strike="noStrike" cap="none" normalizeH="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 name="矩形: 圆角 4">
                  <a:extLst>
                    <a:ext uri="{FF2B5EF4-FFF2-40B4-BE49-F238E27FC236}">
                      <a16:creationId xmlns:a16="http://schemas.microsoft.com/office/drawing/2014/main" id="{C038C3EA-5982-4A79-9A30-DE7E80163E40}"/>
                    </a:ext>
                  </a:extLst>
                </p:cNvPr>
                <p:cNvSpPr>
                  <a:spLocks noRot="1" noChangeAspect="1" noMove="1" noResize="1" noEditPoints="1" noAdjustHandles="1" noChangeArrowheads="1" noChangeShapeType="1" noTextEdit="1"/>
                </p:cNvSpPr>
                <p:nvPr/>
              </p:nvSpPr>
              <p:spPr bwMode="auto">
                <a:xfrm>
                  <a:off x="564617" y="1102655"/>
                  <a:ext cx="2047164" cy="432048"/>
                </a:xfrm>
                <a:prstGeom prst="roundRect">
                  <a:avLst/>
                </a:prstGeom>
                <a:blipFill>
                  <a:blip r:embed="rId3"/>
                  <a:stretch>
                    <a:fillRect t="-1351" b="-18919"/>
                  </a:stretch>
                </a:blipFill>
                <a:ln w="9525" cap="flat" cmpd="sng" algn="ctr">
                  <a:noFill/>
                  <a:prstDash val="solid"/>
                  <a:miter lim="800000"/>
                  <a:headEnd type="none" w="med" len="med"/>
                  <a:tailEnd type="none" w="med" len="me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86767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we make no assumptions on the </a:t>
                </a:r>
                <a14:m>
                  <m:oMath xmlns:m="http://schemas.openxmlformats.org/officeDocument/2006/math">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𝑓</m:t>
                    </m:r>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beyond </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e>
                    </m:d>
                    <m:r>
                      <a:rPr lang="en-US" altLang="zh-CN" sz="2000" i="1">
                        <a:solidFill>
                          <a:schemeClr val="tx1"/>
                        </a:solidFill>
                        <a:latin typeface="Cambria Math" panose="02040503050406030204" pitchFamily="18" charset="0"/>
                        <a:ea typeface="Cambria Math" panose="02040503050406030204" pitchFamily="18" charset="0"/>
                      </a:rPr>
                      <m:t>≥</m:t>
                    </m:r>
                    <m:bar>
                      <m:barPr>
                        <m:ctrlPr>
                          <a:rPr lang="en-US" altLang="zh-CN" sz="20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𝐴</m:t>
                            </m:r>
                          </m:sub>
                        </m:sSub>
                      </m:e>
                    </m:bar>
                    <m:r>
                      <a:rPr lang="en-US" altLang="zh-CN" sz="2000" i="1" dirty="0">
                        <a:solidFill>
                          <a:schemeClr val="tx1"/>
                        </a:solidFill>
                        <a:latin typeface="Cambria Math" panose="02040503050406030204" pitchFamily="18" charset="0"/>
                        <a:ea typeface="微软雅黑" panose="020B0503020204020204" pitchFamily="34" charset="-122"/>
                      </a:rPr>
                      <m:t>≥</m:t>
                    </m:r>
                    <m:bar>
                      <m:barPr>
                        <m:pos m:val="top"/>
                        <m:ctrlPr>
                          <a:rPr lang="en-US" altLang="zh-CN" sz="2000" i="1">
                            <a:solidFill>
                              <a:schemeClr val="tx1"/>
                            </a:solidFill>
                            <a:latin typeface="Cambria Math" panose="02040503050406030204" pitchFamily="18" charset="0"/>
                            <a:ea typeface="微软雅黑" panose="020B0503020204020204" pitchFamily="34" charset="-122"/>
                          </a:rPr>
                        </m:ctrlPr>
                      </m:barPr>
                      <m:e>
                        <m:sSub>
                          <m:sSubPr>
                            <m:ctrlPr>
                              <a:rPr lang="en-US" altLang="zh-CN" sz="2000" i="1" dirty="0">
                                <a:solidFill>
                                  <a:schemeClr val="tx1"/>
                                </a:solidFill>
                                <a:latin typeface="Cambria Math" panose="02040503050406030204" pitchFamily="18" charset="0"/>
                                <a:ea typeface="微软雅黑" panose="020B0503020204020204" pitchFamily="34" charset="-122"/>
                              </a:rPr>
                            </m:ctrlPr>
                          </m:sSubPr>
                          <m:e>
                            <m:r>
                              <a:rPr lang="en-US" altLang="zh-CN" sz="2000" i="1" dirty="0">
                                <a:solidFill>
                                  <a:schemeClr val="tx1"/>
                                </a:solidFill>
                                <a:latin typeface="Cambria Math" panose="02040503050406030204" pitchFamily="18" charset="0"/>
                                <a:ea typeface="微软雅黑" panose="020B0503020204020204" pitchFamily="34" charset="-122"/>
                              </a:rPr>
                              <m:t>𝑝</m:t>
                            </m:r>
                          </m:e>
                          <m:sub>
                            <m:r>
                              <a:rPr lang="en-US" altLang="zh-CN" sz="2000" i="1" dirty="0">
                                <a:solidFill>
                                  <a:schemeClr val="tx1"/>
                                </a:solidFill>
                                <a:latin typeface="Cambria Math" panose="02040503050406030204" pitchFamily="18" charset="0"/>
                                <a:ea typeface="微软雅黑" panose="020B0503020204020204" pitchFamily="34" charset="-122"/>
                              </a:rPr>
                              <m:t>𝐵</m:t>
                            </m:r>
                          </m:sub>
                        </m:sSub>
                      </m:e>
                    </m:bar>
                    <m:r>
                      <a:rPr lang="en-US" altLang="zh-CN" sz="2000" i="1" dirty="0">
                        <a:solidFill>
                          <a:schemeClr val="tx1"/>
                        </a:solidFill>
                        <a:latin typeface="Cambria Math" panose="02040503050406030204" pitchFamily="18" charset="0"/>
                        <a:ea typeface="微软雅黑" panose="020B0503020204020204" pitchFamily="34" charset="-122"/>
                      </a:rPr>
                      <m:t>≥</m:t>
                    </m:r>
                    <m:func>
                      <m:funcPr>
                        <m:ctrlPr>
                          <a:rPr lang="en-US" altLang="zh-CN" sz="2000" i="1">
                            <a:solidFill>
                              <a:schemeClr val="tx1"/>
                            </a:solidFill>
                            <a:latin typeface="Cambria Math" panose="02040503050406030204" pitchFamily="18" charset="0"/>
                            <a:ea typeface="Cambria Math" panose="02040503050406030204" pitchFamily="18" charset="0"/>
                          </a:rPr>
                        </m:ctrlPr>
                      </m:funcPr>
                      <m:fName>
                        <m:limLow>
                          <m:limLowPr>
                            <m:ctrlPr>
                              <a:rPr lang="en-US" altLang="zh-CN" sz="2000" i="1">
                                <a:solidFill>
                                  <a:schemeClr val="tx1"/>
                                </a:solidFill>
                                <a:latin typeface="Cambria Math" panose="02040503050406030204" pitchFamily="18" charset="0"/>
                                <a:ea typeface="Cambria Math" panose="02040503050406030204" pitchFamily="18" charset="0"/>
                              </a:rPr>
                            </m:ctrlPr>
                          </m:limLowPr>
                          <m:e>
                            <m:r>
                              <m:rPr>
                                <m:sty m:val="p"/>
                              </m:rPr>
                              <a:rPr lang="en-US" altLang="zh-CN" sz="2000">
                                <a:solidFill>
                                  <a:schemeClr val="tx1"/>
                                </a:solidFill>
                                <a:latin typeface="Cambria Math" panose="02040503050406030204" pitchFamily="18" charset="0"/>
                                <a:ea typeface="Cambria Math" panose="02040503050406030204" pitchFamily="18" charset="0"/>
                              </a:rPr>
                              <m:t>max</m:t>
                            </m:r>
                          </m:e>
                          <m:lim>
                            <m:r>
                              <a:rPr lang="en-US" altLang="zh-CN" sz="2000" i="1">
                                <a:solidFill>
                                  <a:schemeClr val="tx1"/>
                                </a:solidFill>
                                <a:latin typeface="Cambria Math" panose="02040503050406030204" pitchFamily="18" charset="0"/>
                                <a:ea typeface="Cambria Math" panose="02040503050406030204" pitchFamily="18" charset="0"/>
                              </a:rPr>
                              <m:t>𝑐</m:t>
                            </m:r>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lim>
                        </m:limLow>
                      </m:fName>
                      <m:e>
                        <m:r>
                          <a:rPr lang="en-US" altLang="zh-CN" sz="2000" i="1">
                            <a:solidFill>
                              <a:schemeClr val="tx1"/>
                            </a:solidFill>
                            <a:latin typeface="Cambria Math" panose="02040503050406030204" pitchFamily="18" charset="0"/>
                            <a:ea typeface="Cambria Math" panose="02040503050406030204" pitchFamily="18" charset="0"/>
                          </a:rPr>
                          <m:t>ℙ</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e>
                        </m:d>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𝑐</m:t>
                        </m:r>
                        <m:r>
                          <a:rPr lang="en-US" altLang="zh-CN" sz="2000" i="1">
                            <a:solidFill>
                              <a:schemeClr val="tx1"/>
                            </a:solidFill>
                            <a:latin typeface="Cambria Math" panose="02040503050406030204" pitchFamily="18" charset="0"/>
                            <a:ea typeface="Cambria Math" panose="02040503050406030204" pitchFamily="18" charset="0"/>
                          </a:rPr>
                          <m:t>)</m:t>
                        </m:r>
                      </m:e>
                    </m:func>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then </a:t>
                </a: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the set of perturbations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which a Gaussian-smoothed classifier </a:t>
                </a:r>
                <a14:m>
                  <m:oMath xmlns:m="http://schemas.openxmlformats.org/officeDocument/2006/math">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𝑔</m:t>
                    </m:r>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provably robust </a:t>
                </a:r>
                <a:r>
                  <a:rPr lang="en-US" altLang="zh-CN" sz="2000">
                    <a:solidFill>
                      <a:srgbClr val="0070C0"/>
                    </a:solidFill>
                    <a:latin typeface="Times New Roman" panose="02020603050405020304" pitchFamily="18" charset="0"/>
                    <a:ea typeface="宋体" panose="02010600030101010101" pitchFamily="2" charset="-122"/>
                    <a:cs typeface="Times New Roman" panose="02020603050405020304" pitchFamily="18" charset="0"/>
                  </a:rPr>
                  <a:t>is an </a:t>
                </a:r>
                <a14:m>
                  <m:oMath xmlns:m="http://schemas.openxmlformats.org/officeDocument/2006/math">
                    <m:sSub>
                      <m:sSubPr>
                        <m:ctrlP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ball</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证明</a:t>
                </a: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ts val="2400"/>
                  </a:lnSpc>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要满足</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b="0" i="1" dirty="0" smtClean="0">
                        <a:latin typeface="Cambria Math" panose="02040503050406030204" pitchFamily="18" charset="0"/>
                        <a:ea typeface="微软雅黑" panose="020B0503020204020204" pitchFamily="34" charset="-122"/>
                      </a:rPr>
                      <m:t>+</m:t>
                    </m:r>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r>
                      <a:rPr lang="en-US" altLang="zh-CN" sz="2000" b="0" i="1" dirty="0" smtClean="0">
                        <a:latin typeface="Cambria Math" panose="02040503050406030204" pitchFamily="18" charset="0"/>
                        <a:ea typeface="微软雅黑" panose="020B0503020204020204" pitchFamily="34" charset="-122"/>
                      </a:rPr>
                      <m:t>≤1</m:t>
                    </m:r>
                  </m:oMath>
                </a14:m>
                <a:endParaRPr lang="en-US" altLang="zh-CN" sz="2000" dirty="0">
                  <a:latin typeface="Times New Roman" panose="02020603050405020304" pitchFamily="18" charset="0"/>
                  <a:cs typeface="Times New Roman" panose="02020603050405020304" pitchFamily="18" charset="0"/>
                </a:endParaRPr>
              </a:p>
              <a:p>
                <a:pPr marL="342900" indent="-342900">
                  <a:lnSpc>
                    <a:spcPts val="2400"/>
                  </a:lnSpc>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定义</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𝐴</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𝛿</m:t>
                        </m:r>
                      </m:e>
                      <m:sup>
                        <m:r>
                          <a:rPr lang="en-US" altLang="zh-CN" sz="2000" i="1">
                            <a:latin typeface="Cambria Math" panose="02040503050406030204" pitchFamily="18" charset="0"/>
                            <a:cs typeface="Times New Roman" panose="02020603050405020304" pitchFamily="18" charset="0"/>
                          </a:rPr>
                          <m:t>𝑇</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𝑥</m:t>
                        </m:r>
                      </m:e>
                    </m:d>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𝜎</m:t>
                    </m:r>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r>
                      <a:rPr lang="en-US" altLang="zh-CN" sz="2000" i="1">
                        <a:latin typeface="Cambria Math" panose="02040503050406030204" pitchFamily="18" charset="0"/>
                        <a:cs typeface="Times New Roman" panose="02020603050405020304" pitchFamily="18" charset="0"/>
                      </a:rPr>
                      <m:t>(</m:t>
                    </m:r>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i="1">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a:lnSpc>
                    <a:spcPts val="2400"/>
                  </a:lnSpc>
                  <a:spcAft>
                    <a:spcPts val="600"/>
                  </a:spcAft>
                </a:pPr>
                <a:r>
                  <a:rPr lang="en-US" altLang="zh-CN" sz="2000" dirty="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cs typeface="Times New Roman" panose="02020603050405020304" pitchFamily="18" charset="0"/>
                      </a:rPr>
                      <m:t>𝐵</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𝛿</m:t>
                        </m:r>
                      </m:e>
                      <m:sup>
                        <m:r>
                          <a:rPr lang="en-US" altLang="zh-CN" sz="2000" i="1">
                            <a:latin typeface="Cambria Math" panose="02040503050406030204" pitchFamily="18" charset="0"/>
                            <a:cs typeface="Times New Roman" panose="02020603050405020304" pitchFamily="18" charset="0"/>
                          </a:rPr>
                          <m:t>𝑇</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𝑧</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𝑥</m:t>
                        </m:r>
                      </m:e>
                    </m:d>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𝜎</m:t>
                    </m:r>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r>
                      <a:rPr lang="en-US" altLang="zh-CN" sz="2000" i="1">
                        <a:latin typeface="Cambria Math" panose="02040503050406030204" pitchFamily="18" charset="0"/>
                        <a:cs typeface="Times New Roman" panose="02020603050405020304" pitchFamily="18" charset="0"/>
                      </a:rPr>
                      <m:t>(</m:t>
                    </m:r>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r>
                      <a:rPr lang="en-US" altLang="zh-CN" sz="2000" i="1">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定义 </a:t>
                </a: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cs typeface="Times New Roman" panose="02020603050405020304" pitchFamily="18" charset="0"/>
                      </a:rPr>
                      <m:t>𝑓</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𝑥</m:t>
                        </m:r>
                      </m:e>
                    </m:d>
                    <m:r>
                      <a:rPr lang="en-US" altLang="zh-CN" i="1">
                        <a:latin typeface="Cambria Math" panose="02040503050406030204" pitchFamily="18" charset="0"/>
                        <a:cs typeface="Times New Roman" panose="02020603050405020304" pitchFamily="18" charset="0"/>
                      </a:rPr>
                      <m:t>=</m:t>
                    </m:r>
                    <m:d>
                      <m:dPr>
                        <m:begChr m:val="{"/>
                        <m:endChr m:val=""/>
                        <m:ctrlPr>
                          <a:rPr lang="en-US" altLang="zh-CN" i="1">
                            <a:latin typeface="Cambria Math" panose="02040503050406030204" pitchFamily="18" charset="0"/>
                            <a:cs typeface="Times New Roman" panose="02020603050405020304" pitchFamily="18" charset="0"/>
                          </a:rPr>
                        </m:ctrlPr>
                      </m:dPr>
                      <m:e>
                        <m:eqArr>
                          <m:eqArrPr>
                            <m:ctrlPr>
                              <a:rPr lang="en-US" altLang="zh-CN" i="1">
                                <a:latin typeface="Cambria Math" panose="02040503050406030204" pitchFamily="18" charset="0"/>
                                <a:cs typeface="Times New Roman" panose="02020603050405020304" pitchFamily="18" charset="0"/>
                              </a:rPr>
                            </m:ctrlPr>
                          </m:eqArr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𝐴</m:t>
                                </m:r>
                              </m:sub>
                            </m:sSub>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𝑖𝑓</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𝐴</m:t>
                            </m:r>
                          </m:e>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𝐵</m:t>
                                </m:r>
                              </m:sub>
                            </m:sSub>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𝑖𝑓</m:t>
                            </m:r>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𝑥</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𝐵</m:t>
                            </m:r>
                          </m:e>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cs typeface="Times New Roman" panose="02020603050405020304" pitchFamily="18" charset="0"/>
                                  </a:rPr>
                                  <m:t>𝑜𝑡h𝑒𝑟</m:t>
                                </m:r>
                              </m:sub>
                            </m:sSub>
                            <m:r>
                              <a:rPr lang="en-US" altLang="zh-CN"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𝑜𝑡h𝑒𝑟𝑤𝑖𝑠𝑒</m:t>
                            </m:r>
                          </m:e>
                        </m:eqArr>
                      </m:e>
                    </m:d>
                  </m:oMath>
                </a14:m>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867679"/>
              </a:xfrm>
              <a:prstGeom prst="rect">
                <a:avLst/>
              </a:prstGeom>
              <a:blipFill>
                <a:blip r:embed="rId4"/>
                <a:stretch>
                  <a:fillRect l="-689" t="-250"/>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grpSp>
        <p:nvGrpSpPr>
          <p:cNvPr id="21" name="组合 20">
            <a:extLst>
              <a:ext uri="{FF2B5EF4-FFF2-40B4-BE49-F238E27FC236}">
                <a16:creationId xmlns:a16="http://schemas.microsoft.com/office/drawing/2014/main" id="{F56D6922-900A-457C-B949-876D95D88DFB}"/>
              </a:ext>
            </a:extLst>
          </p:cNvPr>
          <p:cNvGrpSpPr/>
          <p:nvPr/>
        </p:nvGrpSpPr>
        <p:grpSpPr>
          <a:xfrm>
            <a:off x="977628" y="1670328"/>
            <a:ext cx="7338788" cy="962735"/>
            <a:chOff x="977628" y="2855042"/>
            <a:chExt cx="7338788" cy="962735"/>
          </a:xfrm>
        </p:grpSpPr>
        <p:pic>
          <p:nvPicPr>
            <p:cNvPr id="22" name="图片 21">
              <a:extLst>
                <a:ext uri="{FF2B5EF4-FFF2-40B4-BE49-F238E27FC236}">
                  <a16:creationId xmlns:a16="http://schemas.microsoft.com/office/drawing/2014/main" id="{82CF6346-1F64-446F-9462-3615FEE81C44}"/>
                </a:ext>
              </a:extLst>
            </p:cNvPr>
            <p:cNvPicPr>
              <a:picLocks noChangeAspect="1"/>
            </p:cNvPicPr>
            <p:nvPr/>
          </p:nvPicPr>
          <p:blipFill rotWithShape="1">
            <a:blip r:embed="rId5"/>
            <a:srcRect b="66673"/>
            <a:stretch/>
          </p:blipFill>
          <p:spPr>
            <a:xfrm>
              <a:off x="987252" y="2866412"/>
              <a:ext cx="5628060" cy="274556"/>
            </a:xfrm>
            <a:prstGeom prst="rect">
              <a:avLst/>
            </a:prstGeom>
          </p:spPr>
        </p:pic>
        <p:pic>
          <p:nvPicPr>
            <p:cNvPr id="23" name="图片 22">
              <a:extLst>
                <a:ext uri="{FF2B5EF4-FFF2-40B4-BE49-F238E27FC236}">
                  <a16:creationId xmlns:a16="http://schemas.microsoft.com/office/drawing/2014/main" id="{FD1EA89E-ADDE-475C-BD4A-83683E88CF30}"/>
                </a:ext>
              </a:extLst>
            </p:cNvPr>
            <p:cNvPicPr>
              <a:picLocks noChangeAspect="1"/>
            </p:cNvPicPr>
            <p:nvPr/>
          </p:nvPicPr>
          <p:blipFill rotWithShape="1">
            <a:blip r:embed="rId5"/>
            <a:srcRect t="32881" r="69888" b="33792"/>
            <a:stretch/>
          </p:blipFill>
          <p:spPr>
            <a:xfrm>
              <a:off x="6621662" y="2855042"/>
              <a:ext cx="1694754" cy="274556"/>
            </a:xfrm>
            <a:prstGeom prst="rect">
              <a:avLst/>
            </a:prstGeom>
          </p:spPr>
        </p:pic>
        <p:pic>
          <p:nvPicPr>
            <p:cNvPr id="29" name="图片 28">
              <a:extLst>
                <a:ext uri="{FF2B5EF4-FFF2-40B4-BE49-F238E27FC236}">
                  <a16:creationId xmlns:a16="http://schemas.microsoft.com/office/drawing/2014/main" id="{3CB19A20-B519-480F-99FE-20915D560B56}"/>
                </a:ext>
              </a:extLst>
            </p:cNvPr>
            <p:cNvPicPr>
              <a:picLocks noChangeAspect="1"/>
            </p:cNvPicPr>
            <p:nvPr/>
          </p:nvPicPr>
          <p:blipFill rotWithShape="1">
            <a:blip r:embed="rId5"/>
            <a:srcRect l="30429" t="33852" r="-113" b="37433"/>
            <a:stretch/>
          </p:blipFill>
          <p:spPr>
            <a:xfrm>
              <a:off x="977628" y="3196627"/>
              <a:ext cx="3921870" cy="236561"/>
            </a:xfrm>
            <a:prstGeom prst="rect">
              <a:avLst/>
            </a:prstGeom>
          </p:spPr>
        </p:pic>
        <p:pic>
          <p:nvPicPr>
            <p:cNvPr id="30" name="图片 29">
              <a:extLst>
                <a:ext uri="{FF2B5EF4-FFF2-40B4-BE49-F238E27FC236}">
                  <a16:creationId xmlns:a16="http://schemas.microsoft.com/office/drawing/2014/main" id="{1ADD7341-1496-4F81-A4D7-20190C6DBDC6}"/>
                </a:ext>
              </a:extLst>
            </p:cNvPr>
            <p:cNvPicPr>
              <a:picLocks noChangeAspect="1"/>
            </p:cNvPicPr>
            <p:nvPr/>
          </p:nvPicPr>
          <p:blipFill rotWithShape="1">
            <a:blip r:embed="rId5"/>
            <a:srcRect t="69194" r="41686" b="2091"/>
            <a:stretch/>
          </p:blipFill>
          <p:spPr>
            <a:xfrm>
              <a:off x="4912990" y="3196627"/>
              <a:ext cx="3281974" cy="236561"/>
            </a:xfrm>
            <a:prstGeom prst="rect">
              <a:avLst/>
            </a:prstGeom>
          </p:spPr>
        </p:pic>
        <p:pic>
          <p:nvPicPr>
            <p:cNvPr id="31" name="图片 30">
              <a:extLst>
                <a:ext uri="{FF2B5EF4-FFF2-40B4-BE49-F238E27FC236}">
                  <a16:creationId xmlns:a16="http://schemas.microsoft.com/office/drawing/2014/main" id="{36A1AA83-2A9F-4DD8-822D-2E2B6698165F}"/>
                </a:ext>
              </a:extLst>
            </p:cNvPr>
            <p:cNvPicPr>
              <a:picLocks noChangeAspect="1"/>
            </p:cNvPicPr>
            <p:nvPr/>
          </p:nvPicPr>
          <p:blipFill rotWithShape="1">
            <a:blip r:embed="rId5"/>
            <a:srcRect l="58855" t="66377" b="-2039"/>
            <a:stretch/>
          </p:blipFill>
          <p:spPr>
            <a:xfrm>
              <a:off x="987252" y="3523990"/>
              <a:ext cx="2315692" cy="293787"/>
            </a:xfrm>
            <a:prstGeom prst="rect">
              <a:avLst/>
            </a:prstGeom>
          </p:spPr>
        </p:pic>
      </p:grpSp>
      <p:pic>
        <p:nvPicPr>
          <p:cNvPr id="41" name="图片 40">
            <a:extLst>
              <a:ext uri="{FF2B5EF4-FFF2-40B4-BE49-F238E27FC236}">
                <a16:creationId xmlns:a16="http://schemas.microsoft.com/office/drawing/2014/main" id="{CBBD2D87-5940-44FA-9CE2-466999C0AEB6}"/>
              </a:ext>
            </a:extLst>
          </p:cNvPr>
          <p:cNvPicPr>
            <a:picLocks noChangeAspect="1"/>
          </p:cNvPicPr>
          <p:nvPr/>
        </p:nvPicPr>
        <p:blipFill rotWithShape="1">
          <a:blip r:embed="rId6"/>
          <a:srcRect l="2997" t="39490" b="46318"/>
          <a:stretch/>
        </p:blipFill>
        <p:spPr>
          <a:xfrm>
            <a:off x="3151325" y="2351969"/>
            <a:ext cx="5498475" cy="381237"/>
          </a:xfrm>
          <a:prstGeom prst="rect">
            <a:avLst/>
          </a:prstGeom>
        </p:spPr>
      </p:pic>
    </p:spTree>
    <p:extLst>
      <p:ext uri="{BB962C8B-B14F-4D97-AF65-F5344CB8AC3E}">
        <p14:creationId xmlns:p14="http://schemas.microsoft.com/office/powerpoint/2010/main" val="3074433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56</a:t>
            </a:fld>
            <a:endParaRPr lang="en-US" altLang="zh-CN" b="0" dirty="0">
              <a:cs typeface="Times New Roman" panose="02020603050405020304" pitchFamily="18" charset="0"/>
            </a:endParaRPr>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23943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证明</a:t>
                </a: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cs typeface="Times New Roman" panose="02020603050405020304" pitchFamily="18" charset="0"/>
                  </a:rPr>
                  <a:t>要证</a:t>
                </a:r>
                <a:r>
                  <a:rPr lang="en-US" altLang="zh-CN" sz="2000" dirty="0">
                    <a:cs typeface="Times New Roman" panose="02020603050405020304" pitchFamily="18" charset="0"/>
                  </a:rPr>
                  <a:t>		</a:t>
                </a:r>
                <a14:m>
                  <m:oMath xmlns:m="http://schemas.openxmlformats.org/officeDocument/2006/math">
                    <m:r>
                      <a:rPr lang="en-US" altLang="zh-CN" sz="2000" i="1" dirty="0" smtClean="0">
                        <a:solidFill>
                          <a:srgbClr val="0070C0"/>
                        </a:solidFill>
                        <a:latin typeface="Cambria Math" panose="02040503050406030204" pitchFamily="18" charset="0"/>
                        <a:cs typeface="Times New Roman" panose="02020603050405020304" pitchFamily="18" charset="0"/>
                      </a:rPr>
                      <m:t>𝑔</m:t>
                    </m:r>
                    <m:d>
                      <m:dPr>
                        <m:ctrlPr>
                          <a:rPr lang="en-US" altLang="zh-CN" sz="2000" i="1" dirty="0">
                            <a:solidFill>
                              <a:srgbClr val="0070C0"/>
                            </a:solidFill>
                            <a:latin typeface="Cambria Math" panose="02040503050406030204" pitchFamily="18" charset="0"/>
                            <a:cs typeface="Times New Roman" panose="02020603050405020304" pitchFamily="18" charset="0"/>
                          </a:rPr>
                        </m:ctrlPr>
                      </m:dPr>
                      <m:e>
                        <m:r>
                          <a:rPr lang="en-US" altLang="zh-CN" sz="2000" i="1" dirty="0">
                            <a:solidFill>
                              <a:srgbClr val="0070C0"/>
                            </a:solidFill>
                            <a:latin typeface="Cambria Math" panose="02040503050406030204" pitchFamily="18" charset="0"/>
                            <a:cs typeface="Times New Roman" panose="02020603050405020304" pitchFamily="18" charset="0"/>
                          </a:rPr>
                          <m:t>𝑥</m:t>
                        </m:r>
                        <m:r>
                          <a:rPr lang="en-US" altLang="zh-CN" sz="2000" i="1" dirty="0">
                            <a:solidFill>
                              <a:srgbClr val="0070C0"/>
                            </a:solidFill>
                            <a:latin typeface="Cambria Math" panose="02040503050406030204" pitchFamily="18" charset="0"/>
                            <a:cs typeface="Times New Roman" panose="02020603050405020304" pitchFamily="18" charset="0"/>
                          </a:rPr>
                          <m:t>+</m:t>
                        </m:r>
                        <m:r>
                          <a:rPr lang="en-US" altLang="zh-CN" sz="2000" i="1" dirty="0">
                            <a:solidFill>
                              <a:srgbClr val="0070C0"/>
                            </a:solidFill>
                            <a:latin typeface="Cambria Math" panose="02040503050406030204" pitchFamily="18" charset="0"/>
                            <a:cs typeface="Times New Roman" panose="02020603050405020304" pitchFamily="18" charset="0"/>
                          </a:rPr>
                          <m:t>𝛿</m:t>
                        </m:r>
                      </m:e>
                    </m:d>
                    <m:r>
                      <a:rPr lang="en-US" altLang="zh-CN" sz="2000" i="1" dirty="0">
                        <a:solidFill>
                          <a:srgbClr val="0070C0"/>
                        </a:solidFill>
                        <a:latin typeface="Cambria Math" panose="02040503050406030204" pitchFamily="18" charset="0"/>
                        <a:cs typeface="Times New Roman" panose="02020603050405020304" pitchFamily="18" charset="0"/>
                      </a:rPr>
                      <m:t>=</m:t>
                    </m:r>
                    <m:func>
                      <m:funcPr>
                        <m:ctrlPr>
                          <a:rPr lang="en-US" altLang="zh-CN" sz="2000" i="1">
                            <a:solidFill>
                              <a:srgbClr val="0070C0"/>
                            </a:solidFill>
                            <a:latin typeface="Cambria Math" panose="02040503050406030204" pitchFamily="18" charset="0"/>
                          </a:rPr>
                        </m:ctrlPr>
                      </m:funcPr>
                      <m:fName>
                        <m:limLow>
                          <m:limLowPr>
                            <m:ctrlPr>
                              <a:rPr lang="en-US" altLang="zh-CN" sz="2000" i="1">
                                <a:solidFill>
                                  <a:srgbClr val="0070C0"/>
                                </a:solidFill>
                                <a:latin typeface="Cambria Math" panose="02040503050406030204" pitchFamily="18" charset="0"/>
                              </a:rPr>
                            </m:ctrlPr>
                          </m:limLowPr>
                          <m:e>
                            <m:r>
                              <m:rPr>
                                <m:sty m:val="p"/>
                              </m:rPr>
                              <a:rPr lang="en-US" altLang="zh-CN" sz="2000">
                                <a:solidFill>
                                  <a:srgbClr val="0070C0"/>
                                </a:solidFill>
                                <a:latin typeface="Cambria Math" panose="02040503050406030204" pitchFamily="18" charset="0"/>
                              </a:rPr>
                              <m:t>arg</m:t>
                            </m:r>
                            <m:r>
                              <a:rPr lang="en-US" altLang="zh-CN" sz="2000">
                                <a:solidFill>
                                  <a:srgbClr val="0070C0"/>
                                </a:solidFill>
                                <a:latin typeface="Cambria Math" panose="02040503050406030204" pitchFamily="18" charset="0"/>
                              </a:rPr>
                              <m:t> </m:t>
                            </m:r>
                            <m:r>
                              <m:rPr>
                                <m:sty m:val="p"/>
                              </m:rPr>
                              <a:rPr lang="en-US" altLang="zh-CN" sz="2000">
                                <a:solidFill>
                                  <a:srgbClr val="0070C0"/>
                                </a:solidFill>
                                <a:latin typeface="Cambria Math" panose="02040503050406030204" pitchFamily="18" charset="0"/>
                              </a:rPr>
                              <m:t>max</m:t>
                            </m:r>
                          </m:e>
                          <m:lim>
                            <m:r>
                              <a:rPr lang="en-US" altLang="zh-CN" sz="2000" i="1">
                                <a:solidFill>
                                  <a:srgbClr val="0070C0"/>
                                </a:solidFill>
                                <a:latin typeface="Cambria Math" panose="02040503050406030204" pitchFamily="18" charset="0"/>
                              </a:rPr>
                              <m:t>𝑐</m:t>
                            </m:r>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𝒴</m:t>
                            </m:r>
                            <m:r>
                              <m:rPr>
                                <m:nor/>
                              </m:rPr>
                              <a:rPr lang="zh-CN" altLang="en-US" sz="2000" dirty="0">
                                <a:solidFill>
                                  <a:srgbClr val="0070C0"/>
                                </a:solidFill>
                                <a:latin typeface="Times New Roman" panose="02020603050405020304" pitchFamily="18" charset="0"/>
                                <a:cs typeface="Arial" panose="020B0604020202020204" pitchFamily="34" charset="0"/>
                              </a:rPr>
                              <m:t> </m:t>
                            </m:r>
                          </m:lim>
                        </m:limLow>
                      </m:fName>
                      <m:e>
                        <m:r>
                          <a:rPr lang="en-US" altLang="zh-CN" sz="2000" i="1">
                            <a:solidFill>
                              <a:srgbClr val="0070C0"/>
                            </a:solidFill>
                            <a:latin typeface="Cambria Math" panose="02040503050406030204" pitchFamily="18" charset="0"/>
                            <a:ea typeface="Cambria Math" panose="02040503050406030204" pitchFamily="18" charset="0"/>
                          </a:rPr>
                          <m:t>ℙ</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𝑓</m:t>
                        </m:r>
                        <m:d>
                          <m:dPr>
                            <m:ctrlPr>
                              <a:rPr lang="en-US" altLang="zh-CN" sz="2000" i="1">
                                <a:solidFill>
                                  <a:srgbClr val="0070C0"/>
                                </a:solidFill>
                                <a:latin typeface="Cambria Math" panose="02040503050406030204" pitchFamily="18" charset="0"/>
                                <a:ea typeface="Cambria Math" panose="02040503050406030204" pitchFamily="18" charset="0"/>
                              </a:rPr>
                            </m:ctrlPr>
                          </m:dPr>
                          <m:e>
                            <m:r>
                              <a:rPr lang="en-US" altLang="zh-CN" sz="2000" i="1">
                                <a:solidFill>
                                  <a:srgbClr val="0070C0"/>
                                </a:solidFill>
                                <a:latin typeface="Cambria Math" panose="02040503050406030204" pitchFamily="18" charset="0"/>
                                <a:ea typeface="Cambria Math" panose="02040503050406030204" pitchFamily="18" charset="0"/>
                              </a:rPr>
                              <m:t>𝑥</m:t>
                            </m:r>
                            <m:r>
                              <a:rPr lang="en-US" altLang="zh-CN" sz="2000" i="1">
                                <a:solidFill>
                                  <a:srgbClr val="0070C0"/>
                                </a:solidFill>
                                <a:latin typeface="Cambria Math" panose="02040503050406030204" pitchFamily="18" charset="0"/>
                                <a:ea typeface="Cambria Math" panose="02040503050406030204" pitchFamily="18" charset="0"/>
                              </a:rPr>
                              <m:t>+</m:t>
                            </m:r>
                            <m:r>
                              <a:rPr lang="zh-CN" altLang="en-US" sz="2000" i="1">
                                <a:solidFill>
                                  <a:srgbClr val="0070C0"/>
                                </a:solidFill>
                                <a:latin typeface="Cambria Math" panose="02040503050406030204" pitchFamily="18" charset="0"/>
                                <a:cs typeface="Arial" panose="020B0604020202020204" pitchFamily="34" charset="0"/>
                              </a:rPr>
                              <m:t>𝜀</m:t>
                            </m:r>
                            <m:r>
                              <a:rPr lang="en-US" altLang="zh-CN" sz="2000" i="1">
                                <a:solidFill>
                                  <a:srgbClr val="0070C0"/>
                                </a:solidFill>
                                <a:latin typeface="Cambria Math" panose="02040503050406030204" pitchFamily="18" charset="0"/>
                                <a:cs typeface="Arial" panose="020B0604020202020204" pitchFamily="34" charset="0"/>
                              </a:rPr>
                              <m:t>+</m:t>
                            </m:r>
                            <m:r>
                              <a:rPr lang="en-US" altLang="zh-CN" sz="2000" i="1">
                                <a:solidFill>
                                  <a:srgbClr val="0070C0"/>
                                </a:solidFill>
                                <a:latin typeface="Cambria Math" panose="02040503050406030204" pitchFamily="18" charset="0"/>
                                <a:cs typeface="Arial" panose="020B0604020202020204" pitchFamily="34" charset="0"/>
                              </a:rPr>
                              <m:t>𝛿</m:t>
                            </m:r>
                          </m:e>
                        </m:d>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𝑐</m:t>
                        </m:r>
                        <m:r>
                          <a:rPr lang="en-US" altLang="zh-CN" sz="2000" i="1">
                            <a:solidFill>
                              <a:srgbClr val="0070C0"/>
                            </a:solidFill>
                            <a:latin typeface="Cambria Math" panose="02040503050406030204" pitchFamily="18" charset="0"/>
                            <a:ea typeface="Cambria Math" panose="02040503050406030204" pitchFamily="18" charset="0"/>
                          </a:rPr>
                          <m:t>)</m:t>
                        </m:r>
                      </m:e>
                    </m:func>
                    <m:r>
                      <a:rPr lang="en-US" altLang="zh-CN" sz="20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solidFill>
                              <a:srgbClr val="0070C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rgbClr val="0070C0"/>
                            </a:solidFill>
                            <a:latin typeface="Cambria Math" panose="02040503050406030204" pitchFamily="18" charset="0"/>
                            <a:ea typeface="Cambria Math" panose="02040503050406030204" pitchFamily="18" charset="0"/>
                          </a:rPr>
                          <m:t>𝑐</m:t>
                        </m:r>
                      </m:e>
                      <m:sub>
                        <m:r>
                          <a:rPr lang="en-US" altLang="zh-CN" sz="2000" i="1">
                            <a:solidFill>
                              <a:srgbClr val="0070C0"/>
                            </a:solidFill>
                            <a:latin typeface="Cambria Math" panose="02040503050406030204" pitchFamily="18" charset="0"/>
                            <a:ea typeface="Cambria Math" panose="02040503050406030204" pitchFamily="18" charset="0"/>
                          </a:rPr>
                          <m:t>𝐴</m:t>
                        </m:r>
                      </m:sub>
                    </m:sSub>
                  </m:oMath>
                </a14:m>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cs typeface="Times New Roman" panose="02020603050405020304" pitchFamily="18" charset="0"/>
                  </a:rPr>
                  <a:t>即 要证</a:t>
                </a:r>
                <a:r>
                  <a:rPr lang="en-US" altLang="zh-CN" sz="20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r>
                              <a:rPr lang="en-US" altLang="zh-CN" sz="2000" i="1">
                                <a:solidFill>
                                  <a:schemeClr val="tx1"/>
                                </a:solidFill>
                                <a:latin typeface="Cambria Math" panose="02040503050406030204" pitchFamily="18" charset="0"/>
                                <a:cs typeface="Arial" panose="020B0604020202020204" pitchFamily="34" charset="0"/>
                              </a:rPr>
                              <m:t>+</m:t>
                            </m:r>
                            <m:r>
                              <a:rPr lang="en-US" altLang="zh-CN" sz="2000" i="1">
                                <a:solidFill>
                                  <a:schemeClr val="tx1"/>
                                </a:solidFill>
                                <a:latin typeface="Cambria Math" panose="02040503050406030204" pitchFamily="18" charset="0"/>
                                <a:cs typeface="Arial" panose="020B0604020202020204" pitchFamily="34" charset="0"/>
                              </a:rPr>
                              <m:t>𝛿</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e>
                    </m:d>
                    <m:r>
                      <a:rPr lang="en-US" altLang="zh-CN" sz="2000" b="0" i="1" smtClean="0">
                        <a:solidFill>
                          <a:schemeClr val="tx1"/>
                        </a:solidFill>
                        <a:latin typeface="Cambria Math" panose="02040503050406030204" pitchFamily="18" charset="0"/>
                        <a:ea typeface="Cambria Math" panose="02040503050406030204" pitchFamily="18" charset="0"/>
                      </a:rPr>
                      <m:t>&lt;</m:t>
                    </m:r>
                    <m:r>
                      <a:rPr lang="en-US" altLang="zh-CN" sz="2000" i="1">
                        <a:solidFill>
                          <a:schemeClr val="tx1"/>
                        </a:solidFill>
                        <a:latin typeface="Cambria Math" panose="02040503050406030204" pitchFamily="18" charset="0"/>
                        <a:ea typeface="Cambria Math" panose="02040503050406030204" pitchFamily="18" charset="0"/>
                      </a:rPr>
                      <m:t>ℙ</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r>
                          <a:rPr lang="en-US" altLang="zh-CN" sz="2000" i="1">
                            <a:solidFill>
                              <a:schemeClr val="tx1"/>
                            </a:solidFill>
                            <a:latin typeface="Cambria Math" panose="02040503050406030204" pitchFamily="18" charset="0"/>
                            <a:cs typeface="Arial" panose="020B0604020202020204" pitchFamily="34" charset="0"/>
                          </a:rPr>
                          <m:t>+</m:t>
                        </m:r>
                        <m:r>
                          <a:rPr lang="en-US" altLang="zh-CN" sz="2000" i="1">
                            <a:solidFill>
                              <a:schemeClr val="tx1"/>
                            </a:solidFill>
                            <a:latin typeface="Cambria Math" panose="02040503050406030204" pitchFamily="18" charset="0"/>
                            <a:cs typeface="Arial" panose="020B0604020202020204" pitchFamily="34" charset="0"/>
                          </a:rPr>
                          <m:t>𝛿</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zh-CN" sz="2000" dirty="0">
                  <a:solidFill>
                    <a:schemeClr val="tx1"/>
                  </a:solidFill>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即 </a:t>
                </a:r>
                <a:r>
                  <a:rPr lang="zh-CN" altLang="en-US" sz="2000" dirty="0">
                    <a:solidFill>
                      <a:schemeClr val="tx1"/>
                    </a:solidFill>
                    <a:ea typeface="Cambria Math" panose="02040503050406030204" pitchFamily="18" charset="0"/>
                  </a:rPr>
                  <a:t>要证</a:t>
                </a:r>
                <a:r>
                  <a:rPr lang="en-US" altLang="zh-CN" sz="2000" dirty="0">
                    <a:solidFill>
                      <a:schemeClr val="tx1"/>
                    </a:solidFill>
                    <a:ea typeface="Cambria Math" panose="02040503050406030204" pitchFamily="18" charset="0"/>
                  </a:rPr>
                  <a:t>	</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𝑌</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𝐴</m:t>
                        </m:r>
                      </m:e>
                    </m:d>
                    <m:r>
                      <a:rPr lang="en-US" altLang="zh-CN" sz="2000" i="1">
                        <a:solidFill>
                          <a:schemeClr val="tx1"/>
                        </a:solidFill>
                        <a:latin typeface="Cambria Math" panose="02040503050406030204" pitchFamily="18" charset="0"/>
                        <a:ea typeface="Cambria Math" panose="02040503050406030204" pitchFamily="18" charset="0"/>
                      </a:rPr>
                      <m:t>&lt;</m:t>
                    </m:r>
                    <m:r>
                      <a:rPr lang="en-US" altLang="zh-CN" sz="2000" i="1">
                        <a:solidFill>
                          <a:schemeClr val="tx1"/>
                        </a:solidFill>
                        <a:latin typeface="Cambria Math" panose="02040503050406030204" pitchFamily="18" charset="0"/>
                        <a:ea typeface="Cambria Math" panose="02040503050406030204" pitchFamily="18" charset="0"/>
                      </a:rPr>
                      <m:t>ℙ</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𝑌</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𝐵</m:t>
                        </m:r>
                      </m:e>
                    </m:d>
                  </m:oMath>
                </a14:m>
                <a:endParaRPr lang="en-US" altLang="zh-CN" sz="2000" dirty="0">
                  <a:solidFill>
                    <a:srgbClr val="0070C0"/>
                  </a:solidFill>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已知 </a:t>
                </a: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𝑋</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e>
                    </m:d>
                    <m:r>
                      <a:rPr lang="en-US" altLang="zh-CN" sz="2000" b="0" i="1" smtClean="0">
                        <a:latin typeface="Cambria Math" panose="02040503050406030204" pitchFamily="18" charset="0"/>
                        <a:ea typeface="Cambria Math" panose="02040503050406030204" pitchFamily="18" charset="0"/>
                      </a:rPr>
                      <m:t>=</m:t>
                    </m:r>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b="0" i="1" smtClean="0">
                                <a:latin typeface="Cambria Math" panose="02040503050406030204" pitchFamily="18" charset="0"/>
                                <a:ea typeface="Cambria Math" panose="02040503050406030204" pitchFamily="18" charset="0"/>
                              </a:rPr>
                              <m:t>𝐵</m:t>
                            </m:r>
                          </m:sub>
                        </m:sSub>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𝑋</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𝐵</m:t>
                        </m:r>
                      </m:e>
                    </m:d>
                    <m:r>
                      <a:rPr lang="en-US" altLang="zh-CN" sz="2000" i="1">
                        <a:latin typeface="Cambria Math" panose="02040503050406030204" pitchFamily="18" charset="0"/>
                        <a:ea typeface="Cambria Math" panose="02040503050406030204" pitchFamily="18" charset="0"/>
                      </a:rPr>
                      <m:t>=</m:t>
                    </m:r>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满足</a:t>
                </a: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r>
                      <a:rPr lang="en-US" altLang="zh-CN" sz="2000" i="1">
                        <a:latin typeface="Cambria Math" panose="02040503050406030204" pitchFamily="18" charset="0"/>
                        <a:ea typeface="Cambria Math" panose="02040503050406030204" pitchFamily="18" charset="0"/>
                      </a:rPr>
                      <m:t>≥</m:t>
                    </m:r>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r>
                      <a:rPr lang="en-US" altLang="zh-CN" sz="2000" i="1" dirty="0">
                        <a:latin typeface="Cambria Math" panose="02040503050406030204" pitchFamily="18" charset="0"/>
                        <a:ea typeface="微软雅黑" panose="020B0503020204020204" pitchFamily="34" charset="-122"/>
                      </a:rPr>
                      <m:t>≥</m:t>
                    </m:r>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r>
                      <a:rPr lang="en-US" altLang="zh-CN" sz="2000" i="1" dirty="0">
                        <a:latin typeface="Cambria Math" panose="02040503050406030204" pitchFamily="18" charset="0"/>
                        <a:ea typeface="微软雅黑" panose="020B0503020204020204" pitchFamily="34" charset="-122"/>
                      </a:rPr>
                      <m:t>≥</m:t>
                    </m:r>
                    <m:func>
                      <m:funcPr>
                        <m:ctrlPr>
                          <a:rPr lang="en-US" altLang="zh-CN" sz="2000" i="1">
                            <a:latin typeface="Cambria Math" panose="02040503050406030204" pitchFamily="18" charset="0"/>
                            <a:ea typeface="Cambria Math" panose="02040503050406030204" pitchFamily="18" charset="0"/>
                          </a:rPr>
                        </m:ctrlPr>
                      </m:funcPr>
                      <m:fName>
                        <m:limLow>
                          <m:limLowPr>
                            <m:ctrlPr>
                              <a:rPr lang="en-US" altLang="zh-CN" sz="2000" i="1">
                                <a:latin typeface="Cambria Math" panose="02040503050406030204" pitchFamily="18" charset="0"/>
                                <a:ea typeface="Cambria Math" panose="02040503050406030204" pitchFamily="18" charset="0"/>
                              </a:rPr>
                            </m:ctrlPr>
                          </m:limLowPr>
                          <m:e>
                            <m:r>
                              <m:rPr>
                                <m:sty m:val="p"/>
                              </m:rPr>
                              <a:rPr lang="en-US" altLang="zh-CN" sz="200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lim>
                        </m:limLow>
                      </m:fName>
                      <m:e>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𝑐</m:t>
                            </m:r>
                          </m:e>
                        </m:d>
                      </m:e>
                    </m:func>
                  </m:oMath>
                </a14:m>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可证明</a:t>
                </a: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smtClean="0">
                                <a:latin typeface="Cambria Math" panose="02040503050406030204" pitchFamily="18" charset="0"/>
                                <a:ea typeface="Cambria Math" panose="02040503050406030204" pitchFamily="18" charset="0"/>
                              </a:rPr>
                              <m:t>𝑌</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𝐴</m:t>
                            </m:r>
                          </m:e>
                        </m:d>
                      </m:e>
                    </m:d>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Times New Roman" panose="02020603050405020304" pitchFamily="18" charset="0"/>
                      </a:rPr>
                      <m:t>𝜙</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d>
                      <m:dPr>
                        <m:ctrlPr>
                          <a:rPr lang="en-US" altLang="zh-CN" sz="2000" i="1">
                            <a:latin typeface="Cambria Math" panose="02040503050406030204" pitchFamily="18" charset="0"/>
                            <a:cs typeface="Times New Roman" panose="02020603050405020304" pitchFamily="18" charset="0"/>
                          </a:rPr>
                        </m:ctrlPr>
                      </m:dPr>
                      <m:e>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e>
                    </m:d>
                    <m:r>
                      <a:rPr lang="en-US" altLang="zh-CN" sz="2000" i="1">
                        <a:latin typeface="Cambria Math" panose="02040503050406030204" pitchFamily="18" charset="0"/>
                        <a:cs typeface="Times New Roman" panose="02020603050405020304" pitchFamily="18" charset="0"/>
                      </a:rPr>
                      <m:t>−</m:t>
                    </m:r>
                    <m:f>
                      <m:fPr>
                        <m:ctrlPr>
                          <a:rPr lang="en-US" altLang="zh-CN" sz="2000" i="1" dirty="0">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num>
                      <m:den>
                        <m:r>
                          <a:rPr lang="en-US" altLang="zh-CN" sz="2000" i="1">
                            <a:latin typeface="Cambria Math" panose="02040503050406030204" pitchFamily="18" charset="0"/>
                            <a:cs typeface="Times New Roman" panose="02020603050405020304" pitchFamily="18" charset="0"/>
                          </a:rPr>
                          <m:t>𝜎</m:t>
                        </m:r>
                      </m:den>
                    </m:f>
                    <m:r>
                      <a:rPr lang="en-US" altLang="zh-CN" sz="2000" i="1">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(13)</a:t>
                </a:r>
              </a:p>
              <a:p>
                <a:pPr>
                  <a:spcAft>
                    <a:spcPts val="600"/>
                  </a:spcAft>
                </a:pPr>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𝑌</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𝐵</m:t>
                            </m:r>
                          </m:e>
                        </m:d>
                      </m:e>
                    </m:d>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Times New Roman" panose="02020603050405020304" pitchFamily="18" charset="0"/>
                      </a:rPr>
                      <m:t>𝜙</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d>
                      <m:dPr>
                        <m:ctrlPr>
                          <a:rPr lang="en-US" altLang="zh-CN" sz="2000" i="1">
                            <a:latin typeface="Cambria Math" panose="02040503050406030204" pitchFamily="18" charset="0"/>
                            <a:cs typeface="Times New Roman" panose="02020603050405020304" pitchFamily="18" charset="0"/>
                          </a:rPr>
                        </m:ctrlPr>
                      </m:dPr>
                      <m:e>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e>
                    </m:d>
                    <m:r>
                      <a:rPr lang="en-US" altLang="zh-CN" sz="2000" i="1" dirty="0">
                        <a:latin typeface="Cambria Math" panose="02040503050406030204" pitchFamily="18" charset="0"/>
                        <a:ea typeface="微软雅黑" panose="020B0503020204020204" pitchFamily="34" charset="-122"/>
                      </a:rPr>
                      <m:t>+</m:t>
                    </m:r>
                    <m:f>
                      <m:fPr>
                        <m:ctrlPr>
                          <a:rPr lang="en-US" altLang="zh-CN" sz="2000" i="1" dirty="0">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num>
                      <m:den>
                        <m:r>
                          <a:rPr lang="en-US" altLang="zh-CN" sz="2000" i="1">
                            <a:latin typeface="Cambria Math" panose="02040503050406030204" pitchFamily="18" charset="0"/>
                            <a:cs typeface="Times New Roman" panose="02020603050405020304" pitchFamily="18" charset="0"/>
                          </a:rPr>
                          <m:t>𝜎</m:t>
                        </m:r>
                      </m:den>
                    </m:f>
                    <m:r>
                      <a:rPr lang="en-US" altLang="zh-CN" sz="2000" i="1">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(14)</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239430"/>
              </a:xfrm>
              <a:prstGeom prst="rect">
                <a:avLst/>
              </a:prstGeom>
              <a:blipFill>
                <a:blip r:embed="rId3"/>
                <a:stretch>
                  <a:fillRect l="-689" t="-1006"/>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C7661103-D288-4A28-ADE3-901A98F19459}"/>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14:m>
                  <m:oMath xmlns:m="http://schemas.openxmlformats.org/officeDocument/2006/math">
                    <m:sSub>
                      <m:sSubPr>
                        <m:ctrlPr>
                          <a:rPr kumimoji="1" lang="en-US" altLang="zh-CN" sz="2000" i="1" dirty="0" smtClean="0">
                            <a:solidFill>
                              <a:schemeClr val="bg1"/>
                            </a:solidFill>
                            <a:latin typeface="Cambria Math" panose="02040503050406030204" pitchFamily="18" charset="0"/>
                            <a:cs typeface="Times New Roman" panose="02020603050405020304" pitchFamily="18" charset="0"/>
                          </a:rPr>
                        </m:ctrlPr>
                      </m:sSubPr>
                      <m:e>
                        <m:r>
                          <a:rPr kumimoji="1" lang="zh-CN" altLang="en-US" sz="2000" i="1" dirty="0" smtClean="0">
                            <a:solidFill>
                              <a:schemeClr val="bg1"/>
                            </a:solidFill>
                            <a:latin typeface="Cambria Math" panose="02040503050406030204" pitchFamily="18" charset="0"/>
                            <a:cs typeface="Times New Roman" panose="02020603050405020304" pitchFamily="18" charset="0"/>
                          </a:rPr>
                          <m:t>𝑙</m:t>
                        </m:r>
                      </m:e>
                      <m:sub>
                        <m:r>
                          <a:rPr kumimoji="1" lang="en-US" altLang="zh-CN" sz="2000" i="1" dirty="0">
                            <a:solidFill>
                              <a:schemeClr val="bg1"/>
                            </a:solidFill>
                            <a:latin typeface="Cambria Math" panose="02040503050406030204" pitchFamily="18" charset="0"/>
                            <a:cs typeface="Times New Roman" panose="02020603050405020304" pitchFamily="18" charset="0"/>
                          </a:rPr>
                          <m:t>2</m:t>
                        </m:r>
                      </m:sub>
                    </m:sSub>
                    <m:r>
                      <a:rPr kumimoji="1" lang="en-US" altLang="zh-CN" sz="2000" i="1" dirty="0">
                        <a:solidFill>
                          <a:schemeClr val="bg1"/>
                        </a:solidFill>
                        <a:latin typeface="Cambria Math" panose="02040503050406030204" pitchFamily="18" charset="0"/>
                        <a:cs typeface="Times New Roman" panose="02020603050405020304" pitchFamily="18" charset="0"/>
                      </a:rPr>
                      <m:t> </m:t>
                    </m:r>
                  </m:oMath>
                </a14:m>
                <a:r>
                  <a:rPr kumimoji="1" lang="en-US" altLang="zh-CN" sz="2000" dirty="0">
                    <a:solidFill>
                      <a:schemeClr val="bg1"/>
                    </a:solidFill>
                    <a:latin typeface="Times New Roman" panose="02020603050405020304" pitchFamily="18" charset="0"/>
                    <a:cs typeface="Times New Roman" panose="02020603050405020304" pitchFamily="18" charset="0"/>
                  </a:rPr>
                  <a:t>ball (</a:t>
                </a:r>
                <a14:m>
                  <m:oMath xmlns:m="http://schemas.openxmlformats.org/officeDocument/2006/math">
                    <m:r>
                      <a:rPr kumimoji="1" lang="en-US" altLang="zh-CN" sz="2000" i="1" dirty="0" smtClean="0">
                        <a:solidFill>
                          <a:schemeClr val="bg1"/>
                        </a:solidFill>
                        <a:latin typeface="Cambria Math" panose="02040503050406030204" pitchFamily="18" charset="0"/>
                        <a:cs typeface="Times New Roman" panose="02020603050405020304" pitchFamily="18" charset="0"/>
                      </a:rPr>
                      <m:t>𝑅</m:t>
                    </m:r>
                  </m:oMath>
                </a14:m>
                <a:r>
                  <a:rPr kumimoji="1" lang="en-US" altLang="zh-CN" sz="2000" dirty="0">
                    <a:solidFill>
                      <a:schemeClr val="bg1"/>
                    </a:solidFill>
                    <a:latin typeface="Times New Roman" panose="02020603050405020304" pitchFamily="18" charset="0"/>
                    <a:cs typeface="Times New Roman" panose="02020603050405020304" pitchFamily="18" charset="0"/>
                  </a:rPr>
                  <a:t>)</a:t>
                </a:r>
                <a:endParaRPr kumimoji="1" lang="en-US" altLang="zh-CN" sz="2000" b="0" i="0" u="none" strike="noStrike" cap="none" normalizeH="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矩形: 圆角 8">
                <a:extLst>
                  <a:ext uri="{FF2B5EF4-FFF2-40B4-BE49-F238E27FC236}">
                    <a16:creationId xmlns:a16="http://schemas.microsoft.com/office/drawing/2014/main" id="{C7661103-D288-4A28-ADE3-901A98F19459}"/>
                  </a:ext>
                </a:extLst>
              </p:cNvPr>
              <p:cNvSpPr>
                <a:spLocks noRot="1" noChangeAspect="1" noMove="1" noResize="1" noEditPoints="1" noAdjustHandles="1" noChangeArrowheads="1" noChangeShapeType="1" noTextEdit="1"/>
              </p:cNvSpPr>
              <p:nvPr/>
            </p:nvSpPr>
            <p:spPr bwMode="auto">
              <a:xfrm>
                <a:off x="564617" y="1055920"/>
                <a:ext cx="2047164" cy="449513"/>
              </a:xfrm>
              <a:prstGeom prst="roundRect">
                <a:avLst/>
              </a:prstGeom>
              <a:blipFill>
                <a:blip r:embed="rId4"/>
                <a:stretch>
                  <a:fillRect t="-1351" b="-18919"/>
                </a:stretch>
              </a:blipFill>
              <a:ln w="9525" cap="flat" cmpd="sng" algn="ctr">
                <a:noFill/>
                <a:prstDash val="solid"/>
                <a:miter lim="800000"/>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349169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57</a:t>
            </a:fld>
            <a:endParaRPr lang="en-US" altLang="zh-CN" b="0" dirty="0">
              <a:cs typeface="Times New Roman" panose="02020603050405020304" pitchFamily="18" charset="0"/>
            </a:endParaRPr>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24020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证明</a:t>
                </a: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ea typeface="Cambria Math" panose="02040503050406030204" pitchFamily="18" charset="0"/>
                  </a:rPr>
                  <a:t>要证</a:t>
                </a:r>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𝑌</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𝐴</m:t>
                        </m:r>
                      </m:e>
                    </m:d>
                    <m:r>
                      <a:rPr lang="en-US" altLang="zh-CN" sz="2000" i="1">
                        <a:latin typeface="Cambria Math" panose="02040503050406030204" pitchFamily="18" charset="0"/>
                        <a:ea typeface="Cambria Math" panose="02040503050406030204" pitchFamily="18" charset="0"/>
                      </a:rPr>
                      <m:t>&lt;</m:t>
                    </m:r>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𝑌</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𝐵</m:t>
                        </m:r>
                      </m:e>
                    </m:d>
                  </m:oMath>
                </a14:m>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ea typeface="Cambria Math" panose="02040503050406030204" pitchFamily="18" charset="0"/>
                  </a:rPr>
                  <a:t>已知</a:t>
                </a:r>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𝑌</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𝐴</m:t>
                            </m:r>
                          </m:e>
                        </m:d>
                      </m:e>
                    </m:d>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Times New Roman" panose="02020603050405020304" pitchFamily="18" charset="0"/>
                      </a:rPr>
                      <m:t>𝜙</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d>
                      <m:dPr>
                        <m:ctrlPr>
                          <a:rPr lang="en-US" altLang="zh-CN" sz="2000" i="1">
                            <a:latin typeface="Cambria Math" panose="02040503050406030204" pitchFamily="18" charset="0"/>
                            <a:cs typeface="Times New Roman" panose="02020603050405020304" pitchFamily="18" charset="0"/>
                          </a:rPr>
                        </m:ctrlPr>
                      </m:dPr>
                      <m:e>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e>
                    </m:d>
                    <m:r>
                      <a:rPr lang="en-US" altLang="zh-CN" sz="2000" i="1">
                        <a:latin typeface="Cambria Math" panose="02040503050406030204" pitchFamily="18" charset="0"/>
                        <a:cs typeface="Times New Roman" panose="02020603050405020304" pitchFamily="18" charset="0"/>
                      </a:rPr>
                      <m:t>−</m:t>
                    </m:r>
                    <m:f>
                      <m:fPr>
                        <m:ctrlPr>
                          <a:rPr lang="en-US" altLang="zh-CN" sz="2000" i="1" dirty="0">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num>
                      <m:den>
                        <m:r>
                          <a:rPr lang="en-US" altLang="zh-CN" sz="2000" i="1">
                            <a:latin typeface="Cambria Math" panose="02040503050406030204" pitchFamily="18" charset="0"/>
                            <a:cs typeface="Times New Roman" panose="02020603050405020304" pitchFamily="18" charset="0"/>
                          </a:rPr>
                          <m:t>𝜎</m:t>
                        </m:r>
                      </m:den>
                    </m:f>
                    <m:r>
                      <a:rPr lang="en-US" altLang="zh-CN" sz="2000" i="1">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(13)</a:t>
                </a:r>
              </a:p>
              <a:p>
                <a:pPr>
                  <a:spcAft>
                    <a:spcPts val="600"/>
                  </a:spcAft>
                </a:pPr>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𝑌</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𝐵</m:t>
                            </m:r>
                          </m:e>
                        </m:d>
                      </m:e>
                    </m:d>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Times New Roman" panose="02020603050405020304" pitchFamily="18" charset="0"/>
                      </a:rPr>
                      <m:t>𝜙</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d>
                      <m:dPr>
                        <m:ctrlPr>
                          <a:rPr lang="en-US" altLang="zh-CN" sz="2000" i="1">
                            <a:latin typeface="Cambria Math" panose="02040503050406030204" pitchFamily="18" charset="0"/>
                            <a:cs typeface="Times New Roman" panose="02020603050405020304" pitchFamily="18" charset="0"/>
                          </a:rPr>
                        </m:ctrlPr>
                      </m:dPr>
                      <m:e>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e>
                    </m:d>
                    <m:r>
                      <a:rPr lang="en-US" altLang="zh-CN" sz="2000" i="1" dirty="0">
                        <a:latin typeface="Cambria Math" panose="02040503050406030204" pitchFamily="18" charset="0"/>
                        <a:ea typeface="微软雅黑" panose="020B0503020204020204" pitchFamily="34" charset="-122"/>
                      </a:rPr>
                      <m:t>+</m:t>
                    </m:r>
                    <m:f>
                      <m:fPr>
                        <m:ctrlPr>
                          <a:rPr lang="en-US" altLang="zh-CN" sz="2000" i="1" dirty="0">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num>
                      <m:den>
                        <m:r>
                          <a:rPr lang="en-US" altLang="zh-CN" sz="2000" i="1">
                            <a:latin typeface="Cambria Math" panose="02040503050406030204" pitchFamily="18" charset="0"/>
                            <a:cs typeface="Times New Roman" panose="02020603050405020304" pitchFamily="18" charset="0"/>
                          </a:rPr>
                          <m:t>𝜎</m:t>
                        </m:r>
                      </m:den>
                    </m:f>
                    <m:r>
                      <a:rPr lang="en-US" altLang="zh-CN" sz="2000" i="1">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(14)</a:t>
                </a:r>
              </a:p>
              <a:p>
                <a:pPr marL="342900" indent="-342900">
                  <a:spcAft>
                    <a:spcPts val="600"/>
                  </a:spcAft>
                  <a:buFont typeface="Wingdings" panose="05000000000000000000" pitchFamily="2" charset="2"/>
                  <a:buChar char="Ø"/>
                </a:pPr>
                <a:r>
                  <a:rPr lang="zh-CN" altLang="en-US" sz="2000" dirty="0">
                    <a:cs typeface="Times New Roman" panose="02020603050405020304" pitchFamily="18" charset="0"/>
                  </a:rPr>
                  <a:t>当</a:t>
                </a:r>
                <a:r>
                  <a:rPr lang="en-US" altLang="zh-CN" sz="2000" dirty="0">
                    <a:cs typeface="Times New Roman" panose="02020603050405020304" pitchFamily="18" charset="0"/>
                  </a:rPr>
                  <a:t>		</a:t>
                </a:r>
                <a14:m>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d>
                      <m:dPr>
                        <m:ctrlPr>
                          <a:rPr lang="en-US" altLang="zh-CN" sz="2000" i="1">
                            <a:latin typeface="Cambria Math" panose="02040503050406030204" pitchFamily="18" charset="0"/>
                            <a:cs typeface="Times New Roman" panose="02020603050405020304" pitchFamily="18" charset="0"/>
                          </a:rPr>
                        </m:ctrlPr>
                      </m:dPr>
                      <m:e>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e>
                    </m:d>
                    <m:r>
                      <a:rPr lang="en-US" altLang="zh-CN" sz="2000" i="1">
                        <a:latin typeface="Cambria Math" panose="02040503050406030204" pitchFamily="18" charset="0"/>
                        <a:cs typeface="Times New Roman" panose="02020603050405020304" pitchFamily="18" charset="0"/>
                      </a:rPr>
                      <m:t>−</m:t>
                    </m:r>
                    <m:f>
                      <m:fPr>
                        <m:ctrlPr>
                          <a:rPr lang="en-US" altLang="zh-CN" sz="2000" i="1" dirty="0">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num>
                      <m:den>
                        <m:r>
                          <a:rPr lang="en-US" altLang="zh-CN" sz="2000" i="1">
                            <a:latin typeface="Cambria Math" panose="02040503050406030204" pitchFamily="18" charset="0"/>
                            <a:cs typeface="Times New Roman" panose="02020603050405020304" pitchFamily="18" charset="0"/>
                          </a:rPr>
                          <m:t>𝜎</m:t>
                        </m:r>
                      </m:den>
                    </m:f>
                    <m:r>
                      <a:rPr lang="en-US" altLang="zh-CN" sz="2000" i="1">
                        <a:latin typeface="Cambria Math" panose="02040503050406030204" pitchFamily="18" charset="0"/>
                        <a:cs typeface="Times New Roman" panose="02020603050405020304" pitchFamily="18" charset="0"/>
                      </a:rPr>
                      <m:t>&lt;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d>
                      <m:dPr>
                        <m:ctrlPr>
                          <a:rPr lang="en-US" altLang="zh-CN" sz="2000" i="1">
                            <a:latin typeface="Cambria Math" panose="02040503050406030204" pitchFamily="18" charset="0"/>
                            <a:cs typeface="Times New Roman" panose="02020603050405020304" pitchFamily="18" charset="0"/>
                          </a:rPr>
                        </m:ctrlPr>
                      </m:dPr>
                      <m:e>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e>
                    </m:d>
                    <m:r>
                      <a:rPr lang="en-US" altLang="zh-CN" sz="2000" i="1" dirty="0">
                        <a:latin typeface="Cambria Math" panose="02040503050406030204" pitchFamily="18" charset="0"/>
                        <a:ea typeface="微软雅黑" panose="020B0503020204020204" pitchFamily="34" charset="-122"/>
                      </a:rPr>
                      <m:t>+</m:t>
                    </m:r>
                    <m:f>
                      <m:fPr>
                        <m:ctrlPr>
                          <a:rPr lang="en-US" altLang="zh-CN" sz="2000" i="1" dirty="0">
                            <a:latin typeface="Cambria Math" panose="02040503050406030204" pitchFamily="18" charset="0"/>
                            <a:ea typeface="微软雅黑" panose="020B0503020204020204" pitchFamily="34" charset="-122"/>
                          </a:rPr>
                        </m:ctrlPr>
                      </m:fPr>
                      <m:num>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num>
                      <m:den>
                        <m:r>
                          <a:rPr lang="en-US" altLang="zh-CN" sz="2000" i="1">
                            <a:latin typeface="Cambria Math" panose="02040503050406030204" pitchFamily="18" charset="0"/>
                            <a:cs typeface="Times New Roman" panose="02020603050405020304" pitchFamily="18" charset="0"/>
                          </a:rPr>
                          <m:t>𝜎</m:t>
                        </m:r>
                      </m:den>
                    </m:f>
                  </m:oMath>
                </a14:m>
                <a:r>
                  <a:rPr lang="zh-CN" altLang="en-US" sz="2000" dirty="0">
                    <a:latin typeface="Times New Roman" panose="02020603050405020304" pitchFamily="18" charset="0"/>
                    <a:cs typeface="Times New Roman" panose="02020603050405020304" pitchFamily="18" charset="0"/>
                  </a:rPr>
                  <a:t>时，</a:t>
                </a:r>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有</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𝑌</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𝐴</m:t>
                        </m:r>
                      </m:e>
                    </m:d>
                    <m:r>
                      <a:rPr lang="en-US" altLang="zh-CN" sz="2000" i="1">
                        <a:latin typeface="Cambria Math" panose="02040503050406030204" pitchFamily="18" charset="0"/>
                        <a:ea typeface="Cambria Math" panose="02040503050406030204" pitchFamily="18" charset="0"/>
                      </a:rPr>
                      <m:t>&lt;</m:t>
                    </m:r>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𝑌</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𝐵</m:t>
                        </m:r>
                      </m:e>
                    </m:d>
                  </m:oMath>
                </a14:m>
                <a:r>
                  <a:rPr lang="zh-CN" altLang="en-US" sz="2000" dirty="0">
                    <a:latin typeface="Times New Roman" panose="02020603050405020304" pitchFamily="18" charset="0"/>
                    <a:cs typeface="Times New Roman" panose="02020603050405020304" pitchFamily="18" charset="0"/>
                  </a:rPr>
                  <a:t>成立</a:t>
                </a:r>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变形得</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r>
                      <a:rPr lang="en-US" altLang="zh-CN" sz="2000" i="1">
                        <a:latin typeface="Cambria Math" panose="02040503050406030204" pitchFamily="18" charset="0"/>
                        <a:cs typeface="Times New Roman" panose="02020603050405020304" pitchFamily="18" charset="0"/>
                      </a:rPr>
                      <m:t>&gt;</m:t>
                    </m:r>
                    <m:f>
                      <m:fPr>
                        <m:ctrlPr>
                          <a:rPr lang="en-US" altLang="zh-CN" sz="2000" i="1">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1</m:t>
                        </m:r>
                      </m:num>
                      <m:den>
                        <m:r>
                          <a:rPr lang="en-US" altLang="zh-CN" sz="2000" i="1">
                            <a:latin typeface="Cambria Math" panose="02040503050406030204" pitchFamily="18" charset="0"/>
                            <a:cs typeface="Times New Roman" panose="02020603050405020304" pitchFamily="18" charset="0"/>
                          </a:rPr>
                          <m:t>2</m:t>
                        </m:r>
                      </m:den>
                    </m:f>
                    <m:r>
                      <a:rPr lang="en-US" altLang="zh-CN" sz="2000" i="1">
                        <a:latin typeface="Cambria Math" panose="02040503050406030204" pitchFamily="18" charset="0"/>
                        <a:cs typeface="Times New Roman" panose="02020603050405020304" pitchFamily="18" charset="0"/>
                      </a:rPr>
                      <m:t>𝜎</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d>
                      <m:dPr>
                        <m:ctrlPr>
                          <a:rPr lang="en-US" altLang="zh-CN" sz="2000" i="1">
                            <a:latin typeface="Cambria Math" panose="02040503050406030204" pitchFamily="18" charset="0"/>
                            <a:cs typeface="Times New Roman" panose="02020603050405020304" pitchFamily="18" charset="0"/>
                          </a:rPr>
                        </m:ctrlPr>
                      </m:dPr>
                      <m:e>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e>
                    </m:d>
                    <m:r>
                      <a:rPr lang="en-US" altLang="zh-CN" sz="2000" i="1" dirty="0">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𝜙</m:t>
                        </m:r>
                      </m:e>
                      <m:sup>
                        <m:r>
                          <a:rPr lang="en-US" altLang="zh-CN" sz="2000" i="1">
                            <a:latin typeface="Cambria Math" panose="02040503050406030204" pitchFamily="18" charset="0"/>
                            <a:cs typeface="Times New Roman" panose="02020603050405020304" pitchFamily="18" charset="0"/>
                          </a:rPr>
                          <m:t>−1</m:t>
                        </m:r>
                      </m:sup>
                    </m:sSup>
                    <m:d>
                      <m:dPr>
                        <m:ctrlPr>
                          <a:rPr lang="en-US" altLang="zh-CN" sz="2000" i="1">
                            <a:latin typeface="Cambria Math" panose="02040503050406030204" pitchFamily="18" charset="0"/>
                            <a:cs typeface="Times New Roman" panose="02020603050405020304" pitchFamily="18" charset="0"/>
                          </a:rPr>
                        </m:ctrlPr>
                      </m:dPr>
                      <m:e>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e>
                    </m:d>
                    <m:r>
                      <a:rPr lang="en-US" altLang="zh-CN" sz="2000" i="1">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即</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altLang="zh-CN" sz="2000" i="1">
                            <a:latin typeface="Cambria Math" panose="02040503050406030204" pitchFamily="18" charset="0"/>
                            <a:cs typeface="Times New Roman" panose="02020603050405020304" pitchFamily="18" charset="0"/>
                          </a:rPr>
                        </m:ctrlPr>
                      </m:dPr>
                      <m:e>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𝛿</m:t>
                            </m:r>
                          </m:e>
                        </m:d>
                      </m:e>
                    </m:d>
                    <m:r>
                      <a:rPr lang="en-US" altLang="zh-CN" sz="2000" i="1">
                        <a:latin typeface="Cambria Math" panose="02040503050406030204" pitchFamily="18" charset="0"/>
                        <a:cs typeface="Times New Roman" panose="02020603050405020304" pitchFamily="18" charset="0"/>
                      </a:rPr>
                      <m:t>&gt;</m:t>
                    </m:r>
                    <m:r>
                      <a:rPr lang="en-US" altLang="zh-CN" sz="2000" i="1">
                        <a:latin typeface="Cambria Math" panose="02040503050406030204" pitchFamily="18" charset="0"/>
                        <a:cs typeface="Times New Roman" panose="02020603050405020304" pitchFamily="18" charset="0"/>
                      </a:rPr>
                      <m:t>𝑅</m:t>
                    </m:r>
                  </m:oMath>
                </a14:m>
                <a:r>
                  <a:rPr lang="en-US" altLang="zh-CN" sz="2000" dirty="0">
                    <a:latin typeface="Times New Roman" panose="02020603050405020304" pitchFamily="18" charset="0"/>
                    <a:cs typeface="Times New Roman" panose="02020603050405020304" pitchFamily="18" charset="0"/>
                  </a:rPr>
                  <a:t>	</a:t>
                </a:r>
              </a:p>
              <a:p>
                <a:pPr marL="342900" indent="-342900">
                  <a:spcAft>
                    <a:spcPts val="6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得证</a:t>
                </a:r>
                <a:r>
                  <a:rPr lang="en-US" altLang="zh-CN" sz="2000" dirty="0">
                    <a:latin typeface="Times New Roman" panose="02020603050405020304" pitchFamily="18" charset="0"/>
                    <a:cs typeface="Times New Roman" panose="02020603050405020304" pitchFamily="18" charset="0"/>
                  </a:rPr>
                  <a:t>		if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𝑓</m:t>
                    </m:r>
                  </m:oMath>
                </a14:m>
                <a:r>
                  <a:rPr lang="en-US" altLang="zh-CN" sz="2000" dirty="0">
                    <a:latin typeface="Times New Roman" panose="02020603050405020304" pitchFamily="18" charset="0"/>
                    <a:cs typeface="Times New Roman" panose="02020603050405020304" pitchFamily="18" charset="0"/>
                  </a:rPr>
                  <a:t> is the base classifier for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𝑔</m:t>
                    </m:r>
                  </m:oMath>
                </a14:m>
                <a:r>
                  <a:rPr lang="en-US" altLang="zh-CN" sz="2000" dirty="0">
                    <a:latin typeface="Times New Roman" panose="02020603050405020304" pitchFamily="18" charset="0"/>
                    <a:cs typeface="Times New Roman" panose="02020603050405020304" pitchFamily="18" charset="0"/>
                  </a:rPr>
                  <a:t>, then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𝑔</m:t>
                    </m:r>
                    <m:r>
                      <a:rPr lang="en-US" altLang="zh-CN" sz="2000" i="1" dirty="0" smtClean="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𝑥</m:t>
                    </m:r>
                    <m:r>
                      <a:rPr lang="en-US" altLang="zh-CN" sz="2000" i="1" dirty="0" smtClean="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𝛿</m:t>
                    </m:r>
                    <m:r>
                      <a:rPr lang="en-US" altLang="zh-CN" sz="2000" i="1" dirty="0" smtClean="0">
                        <a:latin typeface="Cambria Math" panose="02040503050406030204" pitchFamily="18" charset="0"/>
                        <a:cs typeface="Times New Roman" panose="02020603050405020304" pitchFamily="18" charset="0"/>
                      </a:rPr>
                      <m:t>)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err="1">
                            <a:latin typeface="Cambria Math" panose="02040503050406030204" pitchFamily="18" charset="0"/>
                            <a:cs typeface="Times New Roman" panose="02020603050405020304" pitchFamily="18" charset="0"/>
                          </a:rPr>
                          <m:t>𝑐</m:t>
                        </m:r>
                      </m:e>
                      <m:sub>
                        <m:r>
                          <a:rPr lang="en-US" altLang="zh-CN" sz="2000" i="1" dirty="0" err="1">
                            <a:latin typeface="Cambria Math" panose="02040503050406030204" pitchFamily="18" charset="0"/>
                            <a:cs typeface="Times New Roman" panose="02020603050405020304" pitchFamily="18" charset="0"/>
                          </a:rPr>
                          <m:t>𝐴</m:t>
                        </m:r>
                      </m:sub>
                    </m:sSub>
                  </m:oMath>
                </a14:m>
                <a:r>
                  <a:rPr lang="en-US" altLang="zh-CN" sz="2000" dirty="0" err="1">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240200"/>
              </a:xfrm>
              <a:prstGeom prst="rect">
                <a:avLst/>
              </a:prstGeom>
              <a:blipFill>
                <a:blip r:embed="rId3"/>
                <a:stretch>
                  <a:fillRect l="-689" t="-1006" b="-1724"/>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9287C750-3F6F-4063-AC52-126A594B85B8}"/>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14:m>
                  <m:oMath xmlns:m="http://schemas.openxmlformats.org/officeDocument/2006/math">
                    <m:sSub>
                      <m:sSubPr>
                        <m:ctrlPr>
                          <a:rPr kumimoji="1" lang="en-US" altLang="zh-CN" sz="2000" i="1" dirty="0" smtClean="0">
                            <a:solidFill>
                              <a:schemeClr val="bg1"/>
                            </a:solidFill>
                            <a:latin typeface="Cambria Math" panose="02040503050406030204" pitchFamily="18" charset="0"/>
                            <a:cs typeface="Times New Roman" panose="02020603050405020304" pitchFamily="18" charset="0"/>
                          </a:rPr>
                        </m:ctrlPr>
                      </m:sSubPr>
                      <m:e>
                        <m:r>
                          <a:rPr kumimoji="1" lang="zh-CN" altLang="en-US" sz="2000" i="1" dirty="0" smtClean="0">
                            <a:solidFill>
                              <a:schemeClr val="bg1"/>
                            </a:solidFill>
                            <a:latin typeface="Cambria Math" panose="02040503050406030204" pitchFamily="18" charset="0"/>
                            <a:cs typeface="Times New Roman" panose="02020603050405020304" pitchFamily="18" charset="0"/>
                          </a:rPr>
                          <m:t>𝑙</m:t>
                        </m:r>
                      </m:e>
                      <m:sub>
                        <m:r>
                          <a:rPr kumimoji="1" lang="en-US" altLang="zh-CN" sz="2000" i="1" dirty="0">
                            <a:solidFill>
                              <a:schemeClr val="bg1"/>
                            </a:solidFill>
                            <a:latin typeface="Cambria Math" panose="02040503050406030204" pitchFamily="18" charset="0"/>
                            <a:cs typeface="Times New Roman" panose="02020603050405020304" pitchFamily="18" charset="0"/>
                          </a:rPr>
                          <m:t>2</m:t>
                        </m:r>
                      </m:sub>
                    </m:sSub>
                    <m:r>
                      <a:rPr kumimoji="1" lang="en-US" altLang="zh-CN" sz="2000" i="1" dirty="0">
                        <a:solidFill>
                          <a:schemeClr val="bg1"/>
                        </a:solidFill>
                        <a:latin typeface="Cambria Math" panose="02040503050406030204" pitchFamily="18" charset="0"/>
                        <a:cs typeface="Times New Roman" panose="02020603050405020304" pitchFamily="18" charset="0"/>
                      </a:rPr>
                      <m:t> </m:t>
                    </m:r>
                  </m:oMath>
                </a14:m>
                <a:r>
                  <a:rPr kumimoji="1" lang="en-US" altLang="zh-CN" sz="2000" dirty="0">
                    <a:solidFill>
                      <a:schemeClr val="bg1"/>
                    </a:solidFill>
                    <a:latin typeface="Times New Roman" panose="02020603050405020304" pitchFamily="18" charset="0"/>
                    <a:cs typeface="Times New Roman" panose="02020603050405020304" pitchFamily="18" charset="0"/>
                  </a:rPr>
                  <a:t>ball (</a:t>
                </a:r>
                <a14:m>
                  <m:oMath xmlns:m="http://schemas.openxmlformats.org/officeDocument/2006/math">
                    <m:r>
                      <a:rPr kumimoji="1" lang="en-US" altLang="zh-CN" sz="2000" i="1" dirty="0" smtClean="0">
                        <a:solidFill>
                          <a:schemeClr val="bg1"/>
                        </a:solidFill>
                        <a:latin typeface="Cambria Math" panose="02040503050406030204" pitchFamily="18" charset="0"/>
                        <a:cs typeface="Times New Roman" panose="02020603050405020304" pitchFamily="18" charset="0"/>
                      </a:rPr>
                      <m:t>𝑅</m:t>
                    </m:r>
                  </m:oMath>
                </a14:m>
                <a:r>
                  <a:rPr kumimoji="1" lang="en-US" altLang="zh-CN" sz="2000" dirty="0">
                    <a:solidFill>
                      <a:schemeClr val="bg1"/>
                    </a:solidFill>
                    <a:latin typeface="Times New Roman" panose="02020603050405020304" pitchFamily="18" charset="0"/>
                    <a:cs typeface="Times New Roman" panose="02020603050405020304" pitchFamily="18" charset="0"/>
                  </a:rPr>
                  <a:t>)</a:t>
                </a:r>
                <a:endParaRPr kumimoji="1" lang="en-US" altLang="zh-CN" sz="2000" b="0" i="0" u="none" strike="noStrike" cap="none" normalizeH="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矩形: 圆角 8">
                <a:extLst>
                  <a:ext uri="{FF2B5EF4-FFF2-40B4-BE49-F238E27FC236}">
                    <a16:creationId xmlns:a16="http://schemas.microsoft.com/office/drawing/2014/main" id="{9287C750-3F6F-4063-AC52-126A594B85B8}"/>
                  </a:ext>
                </a:extLst>
              </p:cNvPr>
              <p:cNvSpPr>
                <a:spLocks noRot="1" noChangeAspect="1" noMove="1" noResize="1" noEditPoints="1" noAdjustHandles="1" noChangeArrowheads="1" noChangeShapeType="1" noTextEdit="1"/>
              </p:cNvSpPr>
              <p:nvPr/>
            </p:nvSpPr>
            <p:spPr bwMode="auto">
              <a:xfrm>
                <a:off x="564617" y="1055920"/>
                <a:ext cx="2047164" cy="449513"/>
              </a:xfrm>
              <a:prstGeom prst="roundRect">
                <a:avLst/>
              </a:prstGeom>
              <a:blipFill>
                <a:blip r:embed="rId4"/>
                <a:stretch>
                  <a:fillRect t="-1351" b="-18919"/>
                </a:stretch>
              </a:blipFill>
              <a:ln w="9525" cap="flat" cmpd="sng" algn="ctr">
                <a:noFill/>
                <a:prstDash val="solid"/>
                <a:miter lim="800000"/>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423958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D4E86C5-4007-404D-881C-6A4990FB6E17}"/>
                  </a:ext>
                </a:extLst>
              </p:cNvPr>
              <p:cNvSpPr txBox="1"/>
              <p:nvPr/>
            </p:nvSpPr>
            <p:spPr>
              <a:xfrm>
                <a:off x="354762" y="4822234"/>
                <a:ext cx="2633062" cy="1107996"/>
              </a:xfrm>
              <a:prstGeom prst="rect">
                <a:avLst/>
              </a:prstGeom>
              <a:solidFill>
                <a:schemeClr val="bg1">
                  <a:lumMod val="95000"/>
                </a:schemeClr>
              </a:solidFill>
            </p:spPr>
            <p:txBody>
              <a:bodyPr wrap="square" rtlCol="0">
                <a:spAutoFit/>
              </a:bodyPr>
              <a:lstStyle/>
              <a:p>
                <a:pPr>
                  <a:spcAft>
                    <a:spcPts val="600"/>
                  </a:spcAft>
                </a:pP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Left:</a:t>
                </a:r>
              </a:p>
              <a:p>
                <a:pPr marL="270000" indent="-270000">
                  <a:spcAft>
                    <a:spcPts val="600"/>
                  </a:spcAft>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Colors: decision regions of </a:t>
                </a:r>
                <a14:m>
                  <m:oMath xmlns:m="http://schemas.openxmlformats.org/officeDocument/2006/math">
                    <m:r>
                      <a:rPr lang="en-US" altLang="zh-CN" sz="14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𝑓</m:t>
                    </m:r>
                  </m:oMath>
                </a14:m>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p>
              <a:p>
                <a:pPr marL="270000" indent="-270000">
                  <a:spcAft>
                    <a:spcPts val="600"/>
                  </a:spcAft>
                  <a:buFont typeface="Arial" panose="020B0604020202020204" pitchFamily="34" charset="0"/>
                  <a:buChar cha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Dotted lines: level sets of </a:t>
                </a:r>
                <a14:m>
                  <m:oMath xmlns:m="http://schemas.openxmlformats.org/officeDocument/2006/math">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sz="1400" b="0" i="1" dirty="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9D4E86C5-4007-404D-881C-6A4990FB6E17}"/>
                  </a:ext>
                </a:extLst>
              </p:cNvPr>
              <p:cNvSpPr txBox="1">
                <a:spLocks noRot="1" noChangeAspect="1" noMove="1" noResize="1" noEditPoints="1" noAdjustHandles="1" noChangeArrowheads="1" noChangeShapeType="1" noTextEdit="1"/>
              </p:cNvSpPr>
              <p:nvPr/>
            </p:nvSpPr>
            <p:spPr>
              <a:xfrm>
                <a:off x="354762" y="4822234"/>
                <a:ext cx="2633062" cy="1107996"/>
              </a:xfrm>
              <a:prstGeom prst="rect">
                <a:avLst/>
              </a:prstGeom>
              <a:blipFill>
                <a:blip r:embed="rId3"/>
                <a:stretch>
                  <a:fillRect l="-694" t="-1099" b="-494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6</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Overview</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169551"/>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Evaluating the smoothed classifier at an input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spcAft>
                    <a:spcPts val="600"/>
                  </a:spcAft>
                  <a:buFont typeface="Wingdings" panose="05000000000000000000" pitchFamily="2" charset="2"/>
                  <a:buChar char="Ø"/>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Smoothed classifier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𝑔</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 virtual classifier with smoother boundary than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𝑓</m:t>
                    </m:r>
                  </m:oMath>
                </a14:m>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Here,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𝑔</m:t>
                    </m:r>
                    <m:d>
                      <m:d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𝐴</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169551"/>
              </a:xfrm>
              <a:prstGeom prst="rect">
                <a:avLst/>
              </a:prstGeom>
              <a:blipFill>
                <a:blip r:embed="rId5"/>
                <a:stretch>
                  <a:fillRect l="-689" t="-2604" b="-833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8" name="矩形 7">
            <a:extLst>
              <a:ext uri="{FF2B5EF4-FFF2-40B4-BE49-F238E27FC236}">
                <a16:creationId xmlns:a16="http://schemas.microsoft.com/office/drawing/2014/main" id="{932B6167-F405-4B53-AF7E-A0E754F67BF4}"/>
              </a:ext>
            </a:extLst>
          </p:cNvPr>
          <p:cNvSpPr/>
          <p:nvPr/>
        </p:nvSpPr>
        <p:spPr>
          <a:xfrm>
            <a:off x="4091741" y="601199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1</a:t>
            </a:r>
            <a:endParaRPr lang="zh-CN" altLang="en-US" dirty="0"/>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grpSp>
        <p:nvGrpSpPr>
          <p:cNvPr id="13" name="组合 12">
            <a:extLst>
              <a:ext uri="{FF2B5EF4-FFF2-40B4-BE49-F238E27FC236}">
                <a16:creationId xmlns:a16="http://schemas.microsoft.com/office/drawing/2014/main" id="{87A88EEE-46E7-445E-9BFC-41E15C3E7519}"/>
              </a:ext>
            </a:extLst>
          </p:cNvPr>
          <p:cNvGrpSpPr/>
          <p:nvPr/>
        </p:nvGrpSpPr>
        <p:grpSpPr>
          <a:xfrm>
            <a:off x="3207101" y="3212976"/>
            <a:ext cx="2729798" cy="2747571"/>
            <a:chOff x="2140149" y="3212976"/>
            <a:chExt cx="2729798" cy="2747571"/>
          </a:xfrm>
        </p:grpSpPr>
        <p:pic>
          <p:nvPicPr>
            <p:cNvPr id="7" name="图片 6">
              <a:extLst>
                <a:ext uri="{FF2B5EF4-FFF2-40B4-BE49-F238E27FC236}">
                  <a16:creationId xmlns:a16="http://schemas.microsoft.com/office/drawing/2014/main" id="{882BF84A-8737-4712-9D79-BABEFD121ED7}"/>
                </a:ext>
              </a:extLst>
            </p:cNvPr>
            <p:cNvPicPr>
              <a:picLocks noChangeAspect="1"/>
            </p:cNvPicPr>
            <p:nvPr/>
          </p:nvPicPr>
          <p:blipFill rotWithShape="1">
            <a:blip r:embed="rId6"/>
            <a:srcRect r="43792"/>
            <a:stretch/>
          </p:blipFill>
          <p:spPr>
            <a:xfrm>
              <a:off x="2143193" y="3263864"/>
              <a:ext cx="2714931" cy="2696683"/>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DD48DDC-F877-4AD1-B253-887D288FFEDB}"/>
                    </a:ext>
                  </a:extLst>
                </p:cNvPr>
                <p:cNvSpPr/>
                <p:nvPr/>
              </p:nvSpPr>
              <p:spPr>
                <a:xfrm>
                  <a:off x="2894737" y="5455691"/>
                  <a:ext cx="1227965" cy="369332"/>
                </a:xfrm>
                <a:prstGeom prst="rect">
                  <a:avLst/>
                </a:prstGeom>
                <a:solidFill>
                  <a:srgbClr val="FFC000"/>
                </a:solidFill>
                <a:ln>
                  <a:noFill/>
                </a:ln>
              </p:spPr>
              <p:txBody>
                <a:bodyPr wrap="none">
                  <a:spAutoFit/>
                </a:bodyPr>
                <a:lstStyle/>
                <a:p>
                  <a14:m>
                    <m:oMath xmlns:m="http://schemas.openxmlformats.org/officeDocument/2006/math">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b="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dirty="0">
                    <a:solidFill>
                      <a:schemeClr val="tx1"/>
                    </a:solidFill>
                  </a:endParaRPr>
                </a:p>
              </p:txBody>
            </p:sp>
          </mc:Choice>
          <mc:Fallback xmlns="">
            <p:sp>
              <p:nvSpPr>
                <p:cNvPr id="9" name="矩形 8">
                  <a:extLst>
                    <a:ext uri="{FF2B5EF4-FFF2-40B4-BE49-F238E27FC236}">
                      <a16:creationId xmlns:a16="http://schemas.microsoft.com/office/drawing/2014/main" id="{2DD48DDC-F877-4AD1-B253-887D288FFEDB}"/>
                    </a:ext>
                  </a:extLst>
                </p:cNvPr>
                <p:cNvSpPr>
                  <a:spLocks noRot="1" noChangeAspect="1" noMove="1" noResize="1" noEditPoints="1" noAdjustHandles="1" noChangeArrowheads="1" noChangeShapeType="1" noTextEdit="1"/>
                </p:cNvSpPr>
                <p:nvPr/>
              </p:nvSpPr>
              <p:spPr>
                <a:xfrm>
                  <a:off x="2894737" y="5455691"/>
                  <a:ext cx="1227965" cy="369332"/>
                </a:xfrm>
                <a:prstGeom prst="rect">
                  <a:avLst/>
                </a:prstGeom>
                <a:blipFill>
                  <a:blip r:embed="rId7"/>
                  <a:stretch>
                    <a:fillRect b="-1147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24CDAE7-8BFC-4415-A445-1E44C7EF2210}"/>
                    </a:ext>
                  </a:extLst>
                </p:cNvPr>
                <p:cNvSpPr/>
                <p:nvPr/>
              </p:nvSpPr>
              <p:spPr>
                <a:xfrm>
                  <a:off x="2140149" y="3259355"/>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𝐵</m:t>
                            </m:r>
                          </m:sub>
                        </m:sSub>
                      </m:oMath>
                    </m:oMathPara>
                  </a14:m>
                  <a:endParaRPr lang="zh-CN" altLang="en-US" dirty="0"/>
                </a:p>
              </p:txBody>
            </p:sp>
          </mc:Choice>
          <mc:Fallback xmlns="">
            <p:sp>
              <p:nvSpPr>
                <p:cNvPr id="6" name="矩形 5">
                  <a:extLst>
                    <a:ext uri="{FF2B5EF4-FFF2-40B4-BE49-F238E27FC236}">
                      <a16:creationId xmlns:a16="http://schemas.microsoft.com/office/drawing/2014/main" id="{E24CDAE7-8BFC-4415-A445-1E44C7EF2210}"/>
                    </a:ext>
                  </a:extLst>
                </p:cNvPr>
                <p:cNvSpPr>
                  <a:spLocks noRot="1" noChangeAspect="1" noMove="1" noResize="1" noEditPoints="1" noAdjustHandles="1" noChangeArrowheads="1" noChangeShapeType="1" noTextEdit="1"/>
                </p:cNvSpPr>
                <p:nvPr/>
              </p:nvSpPr>
              <p:spPr>
                <a:xfrm>
                  <a:off x="2140149" y="3259355"/>
                  <a:ext cx="489749"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1153D25-6E38-4563-BB93-432AB3226902}"/>
                    </a:ext>
                  </a:extLst>
                </p:cNvPr>
                <p:cNvSpPr/>
                <p:nvPr/>
              </p:nvSpPr>
              <p:spPr>
                <a:xfrm>
                  <a:off x="4388533" y="3212976"/>
                  <a:ext cx="4814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𝐶</m:t>
                            </m:r>
                          </m:sub>
                        </m:sSub>
                      </m:oMath>
                    </m:oMathPara>
                  </a14:m>
                  <a:endParaRPr lang="zh-CN" altLang="en-US" dirty="0"/>
                </a:p>
              </p:txBody>
            </p:sp>
          </mc:Choice>
          <mc:Fallback xmlns="">
            <p:sp>
              <p:nvSpPr>
                <p:cNvPr id="16" name="矩形 15">
                  <a:extLst>
                    <a:ext uri="{FF2B5EF4-FFF2-40B4-BE49-F238E27FC236}">
                      <a16:creationId xmlns:a16="http://schemas.microsoft.com/office/drawing/2014/main" id="{51153D25-6E38-4563-BB93-432AB3226902}"/>
                    </a:ext>
                  </a:extLst>
                </p:cNvPr>
                <p:cNvSpPr>
                  <a:spLocks noRot="1" noChangeAspect="1" noMove="1" noResize="1" noEditPoints="1" noAdjustHandles="1" noChangeArrowheads="1" noChangeShapeType="1" noTextEdit="1"/>
                </p:cNvSpPr>
                <p:nvPr/>
              </p:nvSpPr>
              <p:spPr>
                <a:xfrm>
                  <a:off x="4388533" y="3212976"/>
                  <a:ext cx="481414"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4CDF3668-A5FF-4EB6-B808-27CBD2B692F7}"/>
                    </a:ext>
                  </a:extLst>
                </p:cNvPr>
                <p:cNvSpPr/>
                <p:nvPr/>
              </p:nvSpPr>
              <p:spPr>
                <a:xfrm>
                  <a:off x="2680568" y="3665328"/>
                  <a:ext cx="4957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𝐷</m:t>
                            </m:r>
                          </m:sub>
                        </m:sSub>
                      </m:oMath>
                    </m:oMathPara>
                  </a14:m>
                  <a:endParaRPr lang="zh-CN" altLang="en-US" dirty="0"/>
                </a:p>
              </p:txBody>
            </p:sp>
          </mc:Choice>
          <mc:Fallback xmlns="">
            <p:sp>
              <p:nvSpPr>
                <p:cNvPr id="17" name="矩形 16">
                  <a:extLst>
                    <a:ext uri="{FF2B5EF4-FFF2-40B4-BE49-F238E27FC236}">
                      <a16:creationId xmlns:a16="http://schemas.microsoft.com/office/drawing/2014/main" id="{4CDF3668-A5FF-4EB6-B808-27CBD2B692F7}"/>
                    </a:ext>
                  </a:extLst>
                </p:cNvPr>
                <p:cNvSpPr>
                  <a:spLocks noRot="1" noChangeAspect="1" noMove="1" noResize="1" noEditPoints="1" noAdjustHandles="1" noChangeArrowheads="1" noChangeShapeType="1" noTextEdit="1"/>
                </p:cNvSpPr>
                <p:nvPr/>
              </p:nvSpPr>
              <p:spPr>
                <a:xfrm>
                  <a:off x="2680568" y="3665328"/>
                  <a:ext cx="495777"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E8C1C46-E957-4C97-846C-CFD5AF8B5985}"/>
                    </a:ext>
                  </a:extLst>
                </p:cNvPr>
                <p:cNvSpPr/>
                <p:nvPr/>
              </p:nvSpPr>
              <p:spPr>
                <a:xfrm>
                  <a:off x="3271796" y="3806350"/>
                  <a:ext cx="4738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𝐴</m:t>
                            </m:r>
                          </m:sub>
                        </m:sSub>
                      </m:oMath>
                    </m:oMathPara>
                  </a14:m>
                  <a:endParaRPr lang="zh-CN" altLang="en-US" dirty="0"/>
                </a:p>
              </p:txBody>
            </p:sp>
          </mc:Choice>
          <mc:Fallback xmlns="">
            <p:sp>
              <p:nvSpPr>
                <p:cNvPr id="18" name="矩形 17">
                  <a:extLst>
                    <a:ext uri="{FF2B5EF4-FFF2-40B4-BE49-F238E27FC236}">
                      <a16:creationId xmlns:a16="http://schemas.microsoft.com/office/drawing/2014/main" id="{7E8C1C46-E957-4C97-846C-CFD5AF8B5985}"/>
                    </a:ext>
                  </a:extLst>
                </p:cNvPr>
                <p:cNvSpPr>
                  <a:spLocks noRot="1" noChangeAspect="1" noMove="1" noResize="1" noEditPoints="1" noAdjustHandles="1" noChangeArrowheads="1" noChangeShapeType="1" noTextEdit="1"/>
                </p:cNvSpPr>
                <p:nvPr/>
              </p:nvSpPr>
              <p:spPr>
                <a:xfrm>
                  <a:off x="3271796" y="3806350"/>
                  <a:ext cx="473848" cy="369332"/>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42192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7</a:t>
            </a:fld>
            <a:endParaRPr lang="en-US" altLang="zh-CN" b="0" dirty="0"/>
          </a:p>
        </p:txBody>
      </p:sp>
      <p:sp>
        <p:nvSpPr>
          <p:cNvPr id="6" name="对角圆角矩形 34">
            <a:extLst>
              <a:ext uri="{FF2B5EF4-FFF2-40B4-BE49-F238E27FC236}">
                <a16:creationId xmlns:a16="http://schemas.microsoft.com/office/drawing/2014/main" id="{A1264FE7-78BE-4312-9DDB-2E51F98E269C}"/>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30989E9-F221-4C54-8154-6F9346C5C2DE}"/>
                  </a:ext>
                </a:extLst>
              </p:cNvPr>
              <p:cNvSpPr txBox="1"/>
              <p:nvPr/>
            </p:nvSpPr>
            <p:spPr>
              <a:xfrm>
                <a:off x="564617" y="1574790"/>
                <a:ext cx="7967823" cy="4447371"/>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Randomized smoothing-based heuristic defense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Method</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rPr>
                  <a:t>Insert noise layer before each convolution layer. </a:t>
                </a:r>
                <a:r>
                  <a:rPr lang="en-US" altLang="zh-CN" sz="1600" dirty="0">
                    <a:latin typeface="Times New Roman" panose="02020603050405020304" pitchFamily="18" charset="0"/>
                  </a:rPr>
                  <a:t>(Liu. </a:t>
                </a:r>
                <a:r>
                  <a:rPr lang="en-US" altLang="zh-CN" sz="1600" dirty="0">
                    <a:latin typeface="Times New Roman" panose="02020603050405020304" pitchFamily="18" charset="0"/>
                    <a:ea typeface="微软雅黑" panose="020B0503020204020204" pitchFamily="34" charset="-122"/>
                  </a:rPr>
                  <a:t>ECCV 2018</a:t>
                </a:r>
                <a:r>
                  <a:rPr lang="en-US" altLang="zh-CN" sz="1600" dirty="0">
                    <a:latin typeface="Times New Roman" panose="02020603050405020304" pitchFamily="18" charset="0"/>
                  </a:rPr>
                  <a:t>)</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rPr>
                  <a:t>Ensemble information in a region centered at </a:t>
                </a:r>
                <a14:m>
                  <m:oMath xmlns:m="http://schemas.openxmlformats.org/officeDocument/2006/math">
                    <m:r>
                      <a:rPr lang="en-US" altLang="zh-CN" sz="2000" i="1" dirty="0" smtClean="0">
                        <a:latin typeface="Cambria Math" panose="02040503050406030204" pitchFamily="18" charset="0"/>
                      </a:rPr>
                      <m:t>𝑥</m:t>
                    </m:r>
                  </m:oMath>
                </a14:m>
                <a:r>
                  <a:rPr lang="en-US" altLang="zh-CN" sz="2000" dirty="0">
                    <a:latin typeface="Times New Roman" panose="02020603050405020304" pitchFamily="18" charset="0"/>
                  </a:rPr>
                  <a:t> to predict.</a:t>
                </a:r>
                <a:r>
                  <a:rPr lang="en-US" altLang="zh-CN" sz="1600" dirty="0">
                    <a:latin typeface="Times New Roman" panose="02020603050405020304" pitchFamily="18" charset="0"/>
                  </a:rPr>
                  <a:t>(Cao. </a:t>
                </a:r>
                <a:r>
                  <a:rPr lang="en-US" altLang="zh-CN" sz="1600" dirty="0">
                    <a:latin typeface="Times New Roman" panose="02020603050405020304" pitchFamily="18" charset="0"/>
                    <a:ea typeface="微软雅黑" panose="020B0503020204020204" pitchFamily="34" charset="-122"/>
                  </a:rPr>
                  <a:t>ACSAC2017</a:t>
                </a:r>
                <a:r>
                  <a:rPr lang="en-US" altLang="zh-CN" sz="1600" dirty="0">
                    <a:latin typeface="Times New Roman" panose="02020603050405020304" pitchFamily="18" charset="0"/>
                  </a:rPr>
                  <a:t>)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Problem: 	did not prove any guarantees.</a:t>
                </a:r>
              </a:p>
              <a:p>
                <a:pPr marL="342900" indent="-342900">
                  <a:spcBef>
                    <a:spcPts val="1200"/>
                  </a:spcBef>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Randomized smoothing-based certified defense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Methods</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rPr>
                  <a:t>Smooth the classifier with noise and use DP inequalities to prove robustness guarantee. </a:t>
                </a:r>
                <a:r>
                  <a:rPr lang="en-US" altLang="zh-CN" sz="1600" dirty="0">
                    <a:latin typeface="Times New Roman" panose="02020603050405020304" pitchFamily="18" charset="0"/>
                  </a:rPr>
                  <a:t>(Lecuyer. </a:t>
                </a:r>
                <a:r>
                  <a:rPr lang="en-US" altLang="zh-CN" sz="1600" dirty="0">
                    <a:latin typeface="Times New Roman" panose="02020603050405020304" pitchFamily="18" charset="0"/>
                    <a:ea typeface="微软雅黑" panose="020B0503020204020204" pitchFamily="34" charset="-122"/>
                  </a:rPr>
                  <a:t>IEEE S&amp;P 2019</a:t>
                </a:r>
                <a:r>
                  <a:rPr lang="en-US" altLang="zh-CN" sz="1600" dirty="0">
                    <a:latin typeface="Times New Roman" panose="02020603050405020304" pitchFamily="18" charset="0"/>
                  </a:rPr>
                  <a:t>)</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rPr>
                  <a:t>Use </a:t>
                </a:r>
                <a:r>
                  <a:rPr lang="en-US" altLang="zh-CN" sz="2000" dirty="0" err="1">
                    <a:latin typeface="Times New Roman" panose="02020603050405020304" pitchFamily="18" charset="0"/>
                  </a:rPr>
                  <a:t>Renyi</a:t>
                </a:r>
                <a:r>
                  <a:rPr lang="en-US" altLang="zh-CN" sz="2000" dirty="0">
                    <a:latin typeface="Times New Roman" panose="02020603050405020304" pitchFamily="18" charset="0"/>
                  </a:rPr>
                  <a:t> divergence to prove a stronger guarantee. </a:t>
                </a:r>
                <a:r>
                  <a:rPr lang="en-US" altLang="zh-CN" sz="1600" dirty="0">
                    <a:latin typeface="Times New Roman" panose="02020603050405020304" pitchFamily="18" charset="0"/>
                  </a:rPr>
                  <a:t>(Li. </a:t>
                </a:r>
                <a:r>
                  <a:rPr lang="en-US" altLang="zh-CN" sz="1600" dirty="0">
                    <a:latin typeface="Times New Roman" panose="02020603050405020304" pitchFamily="18" charset="0"/>
                    <a:ea typeface="微软雅黑" panose="020B0503020204020204" pitchFamily="34" charset="-122"/>
                  </a:rPr>
                  <a:t>arXiv2018</a:t>
                </a:r>
                <a:r>
                  <a:rPr lang="en-US" altLang="zh-CN" sz="1600" dirty="0">
                    <a:latin typeface="Times New Roman" panose="02020603050405020304" pitchFamily="18" charset="0"/>
                  </a:rPr>
                  <a:t>)</a:t>
                </a:r>
                <a:endParaRPr lang="en-US" altLang="zh-CN" sz="2000" dirty="0">
                  <a:latin typeface="Times New Roman" panose="02020603050405020304" pitchFamily="18" charset="0"/>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Problem: existing robustness guarantees are </a:t>
                </a:r>
                <a:r>
                  <a:rPr lang="en-US" altLang="zh-CN" sz="2000" dirty="0">
                    <a:solidFill>
                      <a:srgbClr val="C00000"/>
                    </a:solidFill>
                    <a:latin typeface="Times New Roman" panose="02020603050405020304" pitchFamily="18" charset="0"/>
                  </a:rPr>
                  <a:t>loose</a:t>
                </a:r>
                <a:r>
                  <a:rPr lang="en-US" altLang="zh-CN" sz="2000" dirty="0">
                    <a:latin typeface="Times New Roman" panose="02020603050405020304" pitchFamily="18" charset="0"/>
                  </a:rPr>
                  <a:t>.</a:t>
                </a:r>
              </a:p>
            </p:txBody>
          </p:sp>
        </mc:Choice>
        <mc:Fallback xmlns="">
          <p:sp>
            <p:nvSpPr>
              <p:cNvPr id="11" name="文本框 10">
                <a:extLst>
                  <a:ext uri="{FF2B5EF4-FFF2-40B4-BE49-F238E27FC236}">
                    <a16:creationId xmlns:a16="http://schemas.microsoft.com/office/drawing/2014/main" id="{630989E9-F221-4C54-8154-6F9346C5C2DE}"/>
                  </a:ext>
                </a:extLst>
              </p:cNvPr>
              <p:cNvSpPr txBox="1">
                <a:spLocks noRot="1" noChangeAspect="1" noMove="1" noResize="1" noEditPoints="1" noAdjustHandles="1" noChangeArrowheads="1" noChangeShapeType="1" noTextEdit="1"/>
              </p:cNvSpPr>
              <p:nvPr/>
            </p:nvSpPr>
            <p:spPr>
              <a:xfrm>
                <a:off x="564617" y="1574790"/>
                <a:ext cx="7967823" cy="4447371"/>
              </a:xfrm>
              <a:prstGeom prst="rect">
                <a:avLst/>
              </a:prstGeom>
              <a:blipFill>
                <a:blip r:embed="rId3"/>
                <a:stretch>
                  <a:fillRect l="-689" t="-685" r="-1836"/>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6FF9DA6-013D-44BF-B4AC-95C7DF8E1D5D}"/>
              </a:ext>
            </a:extLst>
          </p:cNvPr>
          <p:cNvSpPr txBox="1"/>
          <p:nvPr/>
        </p:nvSpPr>
        <p:spPr>
          <a:xfrm>
            <a:off x="358718" y="6021288"/>
            <a:ext cx="7836246" cy="830997"/>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Liu, </a:t>
            </a:r>
            <a:r>
              <a:rPr lang="en-US" altLang="zh-CN" sz="1200" dirty="0" err="1">
                <a:solidFill>
                  <a:schemeClr val="bg1">
                    <a:lumMod val="65000"/>
                  </a:schemeClr>
                </a:solidFill>
                <a:latin typeface="Times New Roman" panose="02020603050405020304" pitchFamily="18" charset="0"/>
                <a:ea typeface="微软雅黑" panose="020B0503020204020204" pitchFamily="34" charset="-122"/>
              </a:rPr>
              <a:t>Xuanqing</a:t>
            </a:r>
            <a:r>
              <a:rPr lang="en-US" altLang="zh-CN" sz="1200" dirty="0">
                <a:solidFill>
                  <a:schemeClr val="bg1">
                    <a:lumMod val="65000"/>
                  </a:schemeClr>
                </a:solidFill>
                <a:latin typeface="Times New Roman" panose="02020603050405020304" pitchFamily="18" charset="0"/>
                <a:ea typeface="微软雅黑" panose="020B0503020204020204" pitchFamily="34" charset="-122"/>
              </a:rPr>
              <a:t>. Towards robust neural networks via random self-ensemble. ECCV 2018.</a:t>
            </a:r>
          </a:p>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Cao, </a:t>
            </a:r>
            <a:r>
              <a:rPr lang="en-US" altLang="zh-CN" sz="1200" dirty="0" err="1">
                <a:solidFill>
                  <a:schemeClr val="bg1">
                    <a:lumMod val="65000"/>
                  </a:schemeClr>
                </a:solidFill>
                <a:latin typeface="Times New Roman" panose="02020603050405020304" pitchFamily="18" charset="0"/>
                <a:ea typeface="微软雅黑" panose="020B0503020204020204" pitchFamily="34" charset="-122"/>
              </a:rPr>
              <a:t>Xiaoyu</a:t>
            </a:r>
            <a:r>
              <a:rPr lang="en-US" altLang="zh-CN" sz="1200" dirty="0">
                <a:solidFill>
                  <a:schemeClr val="bg1">
                    <a:lumMod val="65000"/>
                  </a:schemeClr>
                </a:solidFill>
                <a:latin typeface="Times New Roman" panose="02020603050405020304" pitchFamily="18" charset="0"/>
                <a:ea typeface="微软雅黑" panose="020B0503020204020204" pitchFamily="34" charset="-122"/>
              </a:rPr>
              <a:t>. Mitigating evasion attacks to deep neural networks via region-based classification. ACSAC2017.</a:t>
            </a:r>
          </a:p>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Li, Bai, et al. "Second-order adversarial attack and certifiable robustness." arXiv2018.</a:t>
            </a:r>
          </a:p>
        </p:txBody>
      </p:sp>
      <p:sp>
        <p:nvSpPr>
          <p:cNvPr id="9" name="矩形: 圆角 8">
            <a:extLst>
              <a:ext uri="{FF2B5EF4-FFF2-40B4-BE49-F238E27FC236}">
                <a16:creationId xmlns:a16="http://schemas.microsoft.com/office/drawing/2014/main" id="{6DBC21FE-1A1D-4F9A-9543-9EAE57D0355F}"/>
              </a:ext>
            </a:extLst>
          </p:cNvPr>
          <p:cNvSpPr/>
          <p:nvPr/>
        </p:nvSpPr>
        <p:spPr bwMode="auto">
          <a:xfrm>
            <a:off x="358718" y="1280676"/>
            <a:ext cx="8399085" cy="4737402"/>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10" name="矩形: 圆角 9">
            <a:extLst>
              <a:ext uri="{FF2B5EF4-FFF2-40B4-BE49-F238E27FC236}">
                <a16:creationId xmlns:a16="http://schemas.microsoft.com/office/drawing/2014/main" id="{2C616002-413F-4C41-B30E-5812A4AD15A2}"/>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Problem</a:t>
            </a:r>
          </a:p>
        </p:txBody>
      </p:sp>
    </p:spTree>
    <p:extLst>
      <p:ext uri="{BB962C8B-B14F-4D97-AF65-F5344CB8AC3E}">
        <p14:creationId xmlns:p14="http://schemas.microsoft.com/office/powerpoint/2010/main" val="2642085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8</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Problem</a:t>
              </a:r>
            </a:p>
          </p:txBody>
        </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30989E9-F221-4C54-8154-6F9346C5C2DE}"/>
                  </a:ext>
                </a:extLst>
              </p:cNvPr>
              <p:cNvSpPr txBox="1"/>
              <p:nvPr/>
            </p:nvSpPr>
            <p:spPr>
              <a:xfrm>
                <a:off x="564617" y="1574790"/>
                <a:ext cx="7967823" cy="4785926"/>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Advantage of randomized smoothing</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Makes no assumptions about classifier architecture.</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Permits to use arbitrarily large neural networks. (others do not support)</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The only certified defense been shown feasible on </a:t>
                </a:r>
                <a:r>
                  <a:rPr lang="en-US" altLang="zh-CN" sz="2000" dirty="0">
                    <a:solidFill>
                      <a:srgbClr val="C00000"/>
                    </a:solidFill>
                    <a:latin typeface="Times New Roman" panose="02020603050405020304" pitchFamily="18" charset="0"/>
                    <a:ea typeface="微软雅黑" panose="020B0503020204020204" pitchFamily="34" charset="-122"/>
                  </a:rPr>
                  <a:t>ImageNet</a:t>
                </a:r>
                <a:r>
                  <a:rPr lang="en-US" altLang="zh-CN" sz="2000" dirty="0">
                    <a:latin typeface="Times New Roman" panose="02020603050405020304" pitchFamily="18" charset="0"/>
                    <a:ea typeface="微软雅黑" panose="020B0503020204020204" pitchFamily="34" charset="-122"/>
                  </a:rPr>
                  <a:t> task. (before this work)</a:t>
                </a:r>
              </a:p>
              <a:p>
                <a:pPr marL="342900" indent="-342900">
                  <a:spcBef>
                    <a:spcPts val="1200"/>
                  </a:spcBef>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Challenge of randomized smoothing</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Not possible to exactly compute the probabilities with which </a:t>
                </a:r>
                <a14:m>
                  <m:oMath xmlns:m="http://schemas.openxmlformats.org/officeDocument/2006/math">
                    <m:r>
                      <a:rPr lang="en-US" altLang="zh-CN" sz="2000" i="1" dirty="0" smtClean="0">
                        <a:solidFill>
                          <a:srgbClr val="C00000"/>
                        </a:solidFill>
                        <a:latin typeface="Cambria Math" panose="02040503050406030204" pitchFamily="18" charset="0"/>
                        <a:ea typeface="微软雅黑" panose="020B0503020204020204" pitchFamily="34" charset="-122"/>
                      </a:rPr>
                      <m:t>𝑓</m:t>
                    </m:r>
                  </m:oMath>
                </a14:m>
                <a:r>
                  <a:rPr lang="en-US" altLang="zh-CN" sz="2000" dirty="0">
                    <a:solidFill>
                      <a:srgbClr val="C00000"/>
                    </a:solidFill>
                    <a:latin typeface="Times New Roman" panose="02020603050405020304" pitchFamily="18" charset="0"/>
                    <a:ea typeface="微软雅黑" panose="020B0503020204020204" pitchFamily="34" charset="-122"/>
                  </a:rPr>
                  <a:t> classifies </a:t>
                </a:r>
                <a14:m>
                  <m:oMath xmlns:m="http://schemas.openxmlformats.org/officeDocument/2006/math">
                    <m:r>
                      <a:rPr lang="zh-CN" altLang="en-US" sz="2000" i="1" dirty="0">
                        <a:solidFill>
                          <a:srgbClr val="C00000"/>
                        </a:solidFill>
                        <a:latin typeface="Cambria Math" panose="02040503050406030204" pitchFamily="18" charset="0"/>
                        <a:ea typeface="微软雅黑" panose="020B0503020204020204" pitchFamily="34" charset="-122"/>
                      </a:rPr>
                      <m:t>𝒩</m:t>
                    </m:r>
                    <m:r>
                      <a:rPr lang="en-US" altLang="zh-CN" sz="2000" i="1" dirty="0">
                        <a:solidFill>
                          <a:srgbClr val="C00000"/>
                        </a:solidFill>
                        <a:latin typeface="Cambria Math" panose="02040503050406030204" pitchFamily="18" charset="0"/>
                        <a:ea typeface="微软雅黑" panose="020B0503020204020204" pitchFamily="34" charset="-122"/>
                      </a:rPr>
                      <m:t>(</m:t>
                    </m:r>
                    <m:r>
                      <a:rPr lang="zh-CN" altLang="en-US" sz="2000" i="1" dirty="0">
                        <a:solidFill>
                          <a:srgbClr val="C00000"/>
                        </a:solidFill>
                        <a:latin typeface="Cambria Math" panose="02040503050406030204" pitchFamily="18" charset="0"/>
                        <a:ea typeface="微软雅黑" panose="020B0503020204020204" pitchFamily="34" charset="-122"/>
                      </a:rPr>
                      <m:t>𝑥</m:t>
                    </m:r>
                    <m:r>
                      <a:rPr lang="en-US" altLang="zh-CN" sz="2000" i="1" dirty="0">
                        <a:solidFill>
                          <a:srgbClr val="C00000"/>
                        </a:solidFill>
                        <a:latin typeface="Cambria Math" panose="02040503050406030204" pitchFamily="18" charset="0"/>
                        <a:ea typeface="微软雅黑" panose="020B0503020204020204" pitchFamily="34" charset="-122"/>
                      </a:rPr>
                      <m:t>,</m:t>
                    </m:r>
                    <m:sSup>
                      <m:sSupPr>
                        <m:ctrlPr>
                          <a:rPr lang="en-US" altLang="zh-CN" sz="2000" i="1" dirty="0">
                            <a:solidFill>
                              <a:srgbClr val="C00000"/>
                            </a:solidFill>
                            <a:latin typeface="Cambria Math" panose="02040503050406030204" pitchFamily="18" charset="0"/>
                            <a:ea typeface="微软雅黑" panose="020B0503020204020204" pitchFamily="34" charset="-122"/>
                          </a:rPr>
                        </m:ctrlPr>
                      </m:sSupPr>
                      <m:e>
                        <m:r>
                          <a:rPr lang="zh-CN" altLang="en-US" sz="2000" i="1" dirty="0">
                            <a:solidFill>
                              <a:srgbClr val="C00000"/>
                            </a:solidFill>
                            <a:latin typeface="Cambria Math" panose="02040503050406030204" pitchFamily="18" charset="0"/>
                            <a:ea typeface="微软雅黑" panose="020B0503020204020204" pitchFamily="34" charset="-122"/>
                          </a:rPr>
                          <m:t>𝜎</m:t>
                        </m:r>
                      </m:e>
                      <m:sup>
                        <m:r>
                          <a:rPr lang="en-US" altLang="zh-CN" sz="2000" i="1" dirty="0">
                            <a:solidFill>
                              <a:srgbClr val="C00000"/>
                            </a:solidFill>
                            <a:latin typeface="Cambria Math" panose="02040503050406030204" pitchFamily="18" charset="0"/>
                            <a:ea typeface="微软雅黑" panose="020B0503020204020204" pitchFamily="34" charset="-122"/>
                          </a:rPr>
                          <m:t>2</m:t>
                        </m:r>
                      </m:sup>
                    </m:sSup>
                    <m:r>
                      <a:rPr lang="zh-CN" altLang="en-US" sz="2000" i="1" dirty="0">
                        <a:solidFill>
                          <a:srgbClr val="C00000"/>
                        </a:solidFill>
                        <a:latin typeface="Cambria Math" panose="02040503050406030204" pitchFamily="18" charset="0"/>
                        <a:ea typeface="微软雅黑" panose="020B0503020204020204" pitchFamily="34" charset="-122"/>
                      </a:rPr>
                      <m:t>𝐼</m:t>
                    </m:r>
                    <m:r>
                      <a:rPr lang="en-US" altLang="zh-CN" sz="2000" i="1" dirty="0">
                        <a:solidFill>
                          <a:srgbClr val="C00000"/>
                        </a:solidFill>
                        <a:latin typeface="Cambria Math" panose="02040503050406030204" pitchFamily="18" charset="0"/>
                        <a:ea typeface="微软雅黑" panose="020B0503020204020204" pitchFamily="34" charset="-122"/>
                      </a:rPr>
                      <m:t>) </m:t>
                    </m:r>
                  </m:oMath>
                </a14:m>
                <a:r>
                  <a:rPr lang="en-US" altLang="zh-CN" sz="2000" dirty="0">
                    <a:solidFill>
                      <a:srgbClr val="C00000"/>
                    </a:solidFill>
                    <a:latin typeface="Times New Roman" panose="02020603050405020304" pitchFamily="18" charset="0"/>
                    <a:ea typeface="微软雅黑" panose="020B0503020204020204" pitchFamily="34" charset="-122"/>
                  </a:rPr>
                  <a:t>as each class</a:t>
                </a:r>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Not possible to exactly evaluate the smoothed classifier </a:t>
                </a:r>
                <a:r>
                  <a:rPr lang="zh-CN" altLang="en-US" sz="2000" dirty="0">
                    <a:latin typeface="Times New Roman" panose="02020603050405020304" pitchFamily="18" charset="0"/>
                    <a:ea typeface="微软雅黑" panose="020B0503020204020204" pitchFamily="34" charset="-122"/>
                  </a:rPr>
                  <a:t>𝑔 </a:t>
                </a: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Not possible to exactly compute the radius in which </a:t>
                </a:r>
                <a:r>
                  <a:rPr lang="zh-CN" altLang="en-US" sz="2000" dirty="0">
                    <a:latin typeface="Times New Roman" panose="02020603050405020304" pitchFamily="18" charset="0"/>
                    <a:ea typeface="微软雅黑" panose="020B0503020204020204" pitchFamily="34" charset="-122"/>
                  </a:rPr>
                  <a:t>𝑔 </a:t>
                </a:r>
                <a:r>
                  <a:rPr lang="en-US" altLang="zh-CN" sz="2000" dirty="0">
                    <a:latin typeface="Times New Roman" panose="02020603050405020304" pitchFamily="18" charset="0"/>
                    <a:ea typeface="微软雅黑" panose="020B0503020204020204" pitchFamily="34" charset="-122"/>
                  </a:rPr>
                  <a:t>is robust.</a:t>
                </a:r>
              </a:p>
              <a:p>
                <a:pPr marL="342900" indent="-342900">
                  <a:spcBef>
                    <a:spcPts val="1200"/>
                  </a:spcBef>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Solution</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Use Monte Carlo method to evaluate prediction of the classifier around </a:t>
                </a:r>
                <a:r>
                  <a:rPr lang="zh-CN" altLang="en-US" sz="2000" dirty="0">
                    <a:latin typeface="Times New Roman" panose="02020603050405020304" pitchFamily="18" charset="0"/>
                    <a:ea typeface="微软雅黑" panose="020B0503020204020204" pitchFamily="34" charset="-122"/>
                  </a:rPr>
                  <a:t>𝑥</a:t>
                </a:r>
                <a:r>
                  <a:rPr lang="en-US" altLang="zh-CN" sz="2000" dirty="0">
                    <a:latin typeface="Times New Roman" panose="02020603050405020304" pitchFamily="18" charset="0"/>
                    <a:ea typeface="微软雅黑" panose="020B0503020204020204" pitchFamily="34" charset="-122"/>
                  </a:rPr>
                  <a:t>.</a:t>
                </a:r>
              </a:p>
            </p:txBody>
          </p:sp>
        </mc:Choice>
        <mc:Fallback xmlns="">
          <p:sp>
            <p:nvSpPr>
              <p:cNvPr id="11" name="文本框 10">
                <a:extLst>
                  <a:ext uri="{FF2B5EF4-FFF2-40B4-BE49-F238E27FC236}">
                    <a16:creationId xmlns:a16="http://schemas.microsoft.com/office/drawing/2014/main" id="{630989E9-F221-4C54-8154-6F9346C5C2DE}"/>
                  </a:ext>
                </a:extLst>
              </p:cNvPr>
              <p:cNvSpPr txBox="1">
                <a:spLocks noRot="1" noChangeAspect="1" noMove="1" noResize="1" noEditPoints="1" noAdjustHandles="1" noChangeArrowheads="1" noChangeShapeType="1" noTextEdit="1"/>
              </p:cNvSpPr>
              <p:nvPr/>
            </p:nvSpPr>
            <p:spPr>
              <a:xfrm>
                <a:off x="564617" y="1574790"/>
                <a:ext cx="7967823" cy="4785926"/>
              </a:xfrm>
              <a:prstGeom prst="rect">
                <a:avLst/>
              </a:prstGeom>
              <a:blipFill>
                <a:blip r:embed="rId3"/>
                <a:stretch>
                  <a:fillRect l="-689" t="-637" r="-1301" b="-140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9B6AADA6-7092-4D7C-B5E4-F837CC809B7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69971818-2401-4C7A-B303-2A86145A0AFF}"/>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grpSp>
        <p:nvGrpSpPr>
          <p:cNvPr id="26" name="组合 25">
            <a:extLst>
              <a:ext uri="{FF2B5EF4-FFF2-40B4-BE49-F238E27FC236}">
                <a16:creationId xmlns:a16="http://schemas.microsoft.com/office/drawing/2014/main" id="{F8A32E97-F4C9-4FB1-B263-CB89B3A278B7}"/>
              </a:ext>
            </a:extLst>
          </p:cNvPr>
          <p:cNvGrpSpPr/>
          <p:nvPr/>
        </p:nvGrpSpPr>
        <p:grpSpPr>
          <a:xfrm>
            <a:off x="7420844" y="4628230"/>
            <a:ext cx="1248645" cy="1105026"/>
            <a:chOff x="2643981" y="3890916"/>
            <a:chExt cx="2884375" cy="2552614"/>
          </a:xfrm>
        </p:grpSpPr>
        <p:sp>
          <p:nvSpPr>
            <p:cNvPr id="27" name="椭圆 26">
              <a:extLst>
                <a:ext uri="{FF2B5EF4-FFF2-40B4-BE49-F238E27FC236}">
                  <a16:creationId xmlns:a16="http://schemas.microsoft.com/office/drawing/2014/main" id="{D56C25AF-955F-45A9-BFD5-7131510E02B1}"/>
                </a:ext>
              </a:extLst>
            </p:cNvPr>
            <p:cNvSpPr/>
            <p:nvPr/>
          </p:nvSpPr>
          <p:spPr>
            <a:xfrm>
              <a:off x="3029310" y="4100610"/>
              <a:ext cx="2049979" cy="2049979"/>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grpSp>
          <p:nvGrpSpPr>
            <p:cNvPr id="28" name="组合 27">
              <a:extLst>
                <a:ext uri="{FF2B5EF4-FFF2-40B4-BE49-F238E27FC236}">
                  <a16:creationId xmlns:a16="http://schemas.microsoft.com/office/drawing/2014/main" id="{F0416879-F34E-4CB5-8EA7-25F5F5C7BCA5}"/>
                </a:ext>
              </a:extLst>
            </p:cNvPr>
            <p:cNvGrpSpPr/>
            <p:nvPr/>
          </p:nvGrpSpPr>
          <p:grpSpPr>
            <a:xfrm>
              <a:off x="3900355" y="3890916"/>
              <a:ext cx="1628001" cy="2552614"/>
              <a:chOff x="4170961" y="3375586"/>
              <a:chExt cx="1956674" cy="3067938"/>
            </a:xfrm>
          </p:grpSpPr>
          <p:pic>
            <p:nvPicPr>
              <p:cNvPr id="37" name="图片 36">
                <a:extLst>
                  <a:ext uri="{FF2B5EF4-FFF2-40B4-BE49-F238E27FC236}">
                    <a16:creationId xmlns:a16="http://schemas.microsoft.com/office/drawing/2014/main" id="{B51F1C20-0643-4564-A470-56CEABCE6802}"/>
                  </a:ext>
                </a:extLst>
              </p:cNvPr>
              <p:cNvPicPr>
                <a:picLocks noChangeAspect="1"/>
              </p:cNvPicPr>
              <p:nvPr/>
            </p:nvPicPr>
            <p:blipFill>
              <a:blip r:embed="rId4"/>
              <a:stretch>
                <a:fillRect/>
              </a:stretch>
            </p:blipFill>
            <p:spPr>
              <a:xfrm>
                <a:off x="4170961" y="4690088"/>
                <a:ext cx="370037" cy="370036"/>
              </a:xfrm>
              <a:prstGeom prst="rect">
                <a:avLst/>
              </a:prstGeom>
            </p:spPr>
          </p:pic>
          <p:sp>
            <p:nvSpPr>
              <p:cNvPr id="38" name="任意多边形: 形状 37">
                <a:extLst>
                  <a:ext uri="{FF2B5EF4-FFF2-40B4-BE49-F238E27FC236}">
                    <a16:creationId xmlns:a16="http://schemas.microsoft.com/office/drawing/2014/main" id="{F396AE27-00A9-4113-9497-A704BBB32C51}"/>
                  </a:ext>
                </a:extLst>
              </p:cNvPr>
              <p:cNvSpPr/>
              <p:nvPr/>
            </p:nvSpPr>
            <p:spPr>
              <a:xfrm>
                <a:off x="4683406" y="3375586"/>
                <a:ext cx="1444229" cy="3067938"/>
              </a:xfrm>
              <a:custGeom>
                <a:avLst/>
                <a:gdLst>
                  <a:gd name="connsiteX0" fmla="*/ 1444239 w 1444239"/>
                  <a:gd name="connsiteY0" fmla="*/ 0 h 3067941"/>
                  <a:gd name="connsiteX1" fmla="*/ 880216 w 1444239"/>
                  <a:gd name="connsiteY1" fmla="*/ 1965533 h 3067941"/>
                  <a:gd name="connsiteX2" fmla="*/ 0 w 1444239"/>
                  <a:gd name="connsiteY2" fmla="*/ 3067941 h 3067941"/>
                  <a:gd name="connsiteX3" fmla="*/ 0 w 1444239"/>
                  <a:gd name="connsiteY3" fmla="*/ 3067941 h 3067941"/>
                </a:gdLst>
                <a:ahLst/>
                <a:cxnLst>
                  <a:cxn ang="0">
                    <a:pos x="connsiteX0" y="connsiteY0"/>
                  </a:cxn>
                  <a:cxn ang="0">
                    <a:pos x="connsiteX1" y="connsiteY1"/>
                  </a:cxn>
                  <a:cxn ang="0">
                    <a:pos x="connsiteX2" y="connsiteY2"/>
                  </a:cxn>
                  <a:cxn ang="0">
                    <a:pos x="connsiteX3" y="connsiteY3"/>
                  </a:cxn>
                </a:cxnLst>
                <a:rect l="l" t="t" r="r" b="b"/>
                <a:pathLst>
                  <a:path w="1444239" h="3067941">
                    <a:moveTo>
                      <a:pt x="1444239" y="0"/>
                    </a:moveTo>
                    <a:cubicBezTo>
                      <a:pt x="1282580" y="727105"/>
                      <a:pt x="1120922" y="1454210"/>
                      <a:pt x="880216" y="1965533"/>
                    </a:cubicBezTo>
                    <a:cubicBezTo>
                      <a:pt x="639510" y="2476856"/>
                      <a:pt x="0" y="3067941"/>
                      <a:pt x="0" y="3067941"/>
                    </a:cubicBezTo>
                    <a:lnTo>
                      <a:pt x="0" y="3067941"/>
                    </a:ln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
          <p:nvSpPr>
            <p:cNvPr id="29" name="椭圆 28">
              <a:extLst>
                <a:ext uri="{FF2B5EF4-FFF2-40B4-BE49-F238E27FC236}">
                  <a16:creationId xmlns:a16="http://schemas.microsoft.com/office/drawing/2014/main" id="{77D99A03-8AEB-427E-9686-50C7583A6A46}"/>
                </a:ext>
              </a:extLst>
            </p:cNvPr>
            <p:cNvSpPr/>
            <p:nvPr/>
          </p:nvSpPr>
          <p:spPr>
            <a:xfrm>
              <a:off x="3413802" y="4485102"/>
              <a:ext cx="1280995" cy="1280995"/>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30" name="椭圆 29">
              <a:extLst>
                <a:ext uri="{FF2B5EF4-FFF2-40B4-BE49-F238E27FC236}">
                  <a16:creationId xmlns:a16="http://schemas.microsoft.com/office/drawing/2014/main" id="{297F4F36-15E2-42A2-B847-A2FFCF1F8EEF}"/>
                </a:ext>
              </a:extLst>
            </p:cNvPr>
            <p:cNvSpPr/>
            <p:nvPr/>
          </p:nvSpPr>
          <p:spPr>
            <a:xfrm>
              <a:off x="3611763" y="4683063"/>
              <a:ext cx="885073" cy="88507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31" name="椭圆 30">
              <a:extLst>
                <a:ext uri="{FF2B5EF4-FFF2-40B4-BE49-F238E27FC236}">
                  <a16:creationId xmlns:a16="http://schemas.microsoft.com/office/drawing/2014/main" id="{08B18EC7-9102-489F-84AE-5534BDB0D2B9}"/>
                </a:ext>
              </a:extLst>
            </p:cNvPr>
            <p:cNvSpPr/>
            <p:nvPr/>
          </p:nvSpPr>
          <p:spPr>
            <a:xfrm>
              <a:off x="3198508" y="4269808"/>
              <a:ext cx="1711583" cy="171158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32" name="矩形 31">
              <a:extLst>
                <a:ext uri="{FF2B5EF4-FFF2-40B4-BE49-F238E27FC236}">
                  <a16:creationId xmlns:a16="http://schemas.microsoft.com/office/drawing/2014/main" id="{E0C14CCD-7AAC-484D-9F05-8AD161AA0279}"/>
                </a:ext>
              </a:extLst>
            </p:cNvPr>
            <p:cNvSpPr/>
            <p:nvPr/>
          </p:nvSpPr>
          <p:spPr>
            <a:xfrm rot="19240816">
              <a:off x="3349129" y="4349477"/>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33" name="矩形 32">
              <a:extLst>
                <a:ext uri="{FF2B5EF4-FFF2-40B4-BE49-F238E27FC236}">
                  <a16:creationId xmlns:a16="http://schemas.microsoft.com/office/drawing/2014/main" id="{A213953D-85E6-48C3-B884-EBB90C54C400}"/>
                </a:ext>
              </a:extLst>
            </p:cNvPr>
            <p:cNvSpPr/>
            <p:nvPr/>
          </p:nvSpPr>
          <p:spPr>
            <a:xfrm rot="19240816">
              <a:off x="3409449" y="4300706"/>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34" name="矩形 33">
              <a:extLst>
                <a:ext uri="{FF2B5EF4-FFF2-40B4-BE49-F238E27FC236}">
                  <a16:creationId xmlns:a16="http://schemas.microsoft.com/office/drawing/2014/main" id="{7997DCBD-E905-429B-A18B-24BC309A2DD8}"/>
                </a:ext>
              </a:extLst>
            </p:cNvPr>
            <p:cNvSpPr/>
            <p:nvPr/>
          </p:nvSpPr>
          <p:spPr>
            <a:xfrm rot="19240816">
              <a:off x="3514353" y="4432022"/>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35" name="任意多边形: 形状 34">
              <a:extLst>
                <a:ext uri="{FF2B5EF4-FFF2-40B4-BE49-F238E27FC236}">
                  <a16:creationId xmlns:a16="http://schemas.microsoft.com/office/drawing/2014/main" id="{09AEDFF1-D4F3-4909-B683-EE7D28DAD1D5}"/>
                </a:ext>
              </a:extLst>
            </p:cNvPr>
            <p:cNvSpPr/>
            <p:nvPr/>
          </p:nvSpPr>
          <p:spPr>
            <a:xfrm>
              <a:off x="2643981" y="3914341"/>
              <a:ext cx="974383" cy="2491427"/>
            </a:xfrm>
            <a:custGeom>
              <a:avLst/>
              <a:gdLst>
                <a:gd name="connsiteX0" fmla="*/ 1362984 w 1362984"/>
                <a:gd name="connsiteY0" fmla="*/ 0 h 2956159"/>
                <a:gd name="connsiteX1" fmla="*/ 1140793 w 1362984"/>
                <a:gd name="connsiteY1" fmla="*/ 273465 h 2956159"/>
                <a:gd name="connsiteX2" fmla="*/ 1277526 w 1362984"/>
                <a:gd name="connsiteY2" fmla="*/ 572568 h 2956159"/>
                <a:gd name="connsiteX3" fmla="*/ 739141 w 1362984"/>
                <a:gd name="connsiteY3" fmla="*/ 640934 h 2956159"/>
                <a:gd name="connsiteX4" fmla="*/ 98207 w 1362984"/>
                <a:gd name="connsiteY4" fmla="*/ 2674833 h 2956159"/>
                <a:gd name="connsiteX5" fmla="*/ 12749 w 1362984"/>
                <a:gd name="connsiteY5" fmla="*/ 2888478 h 2956159"/>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40289 w 1240289"/>
                <a:gd name="connsiteY0" fmla="*/ 0 h 2588103"/>
                <a:gd name="connsiteX1" fmla="*/ 1018098 w 1240289"/>
                <a:gd name="connsiteY1" fmla="*/ 273465 h 2588103"/>
                <a:gd name="connsiteX2" fmla="*/ 1154831 w 1240289"/>
                <a:gd name="connsiteY2" fmla="*/ 572568 h 2588103"/>
                <a:gd name="connsiteX3" fmla="*/ 616446 w 1240289"/>
                <a:gd name="connsiteY3" fmla="*/ 640934 h 2588103"/>
                <a:gd name="connsiteX4" fmla="*/ 0 w 1240289"/>
                <a:gd name="connsiteY4" fmla="*/ 2588103 h 2588103"/>
                <a:gd name="connsiteX0" fmla="*/ 1252533 w 1252533"/>
                <a:gd name="connsiteY0" fmla="*/ 0 h 2520646"/>
                <a:gd name="connsiteX1" fmla="*/ 1030342 w 1252533"/>
                <a:gd name="connsiteY1" fmla="*/ 273465 h 2520646"/>
                <a:gd name="connsiteX2" fmla="*/ 1167075 w 1252533"/>
                <a:gd name="connsiteY2" fmla="*/ 572568 h 2520646"/>
                <a:gd name="connsiteX3" fmla="*/ 628690 w 1252533"/>
                <a:gd name="connsiteY3" fmla="*/ 640934 h 2520646"/>
                <a:gd name="connsiteX4" fmla="*/ 0 w 1252533"/>
                <a:gd name="connsiteY4" fmla="*/ 2520646 h 25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33" h="2520646">
                  <a:moveTo>
                    <a:pt x="1252533" y="0"/>
                  </a:moveTo>
                  <a:cubicBezTo>
                    <a:pt x="1148559" y="89018"/>
                    <a:pt x="1044585" y="178037"/>
                    <a:pt x="1030342" y="273465"/>
                  </a:cubicBezTo>
                  <a:cubicBezTo>
                    <a:pt x="1016099" y="368893"/>
                    <a:pt x="1234017" y="511323"/>
                    <a:pt x="1167075" y="572568"/>
                  </a:cubicBezTo>
                  <a:cubicBezTo>
                    <a:pt x="1100133" y="633813"/>
                    <a:pt x="823203" y="316254"/>
                    <a:pt x="628690" y="640934"/>
                  </a:cubicBezTo>
                  <a:cubicBezTo>
                    <a:pt x="434178" y="965614"/>
                    <a:pt x="59845" y="2338789"/>
                    <a:pt x="0" y="2520646"/>
                  </a:cubicBezTo>
                </a:path>
              </a:pathLst>
            </a:custGeom>
            <a:noFill/>
            <a:ln w="19050">
              <a:solidFill>
                <a:schemeClr val="tx1"/>
              </a:solidFill>
            </a:ln>
          </p:spPr>
          <p:txBody>
            <a:bodyPr rtlCol="0" anchor="ctr"/>
            <a:lstStyle/>
            <a:p>
              <a:pPr algn="ctr"/>
              <a:endParaRPr lang="zh-CN" altLang="en-US"/>
            </a:p>
          </p:txBody>
        </p:sp>
        <p:sp>
          <p:nvSpPr>
            <p:cNvPr id="36" name="矩形 35">
              <a:extLst>
                <a:ext uri="{FF2B5EF4-FFF2-40B4-BE49-F238E27FC236}">
                  <a16:creationId xmlns:a16="http://schemas.microsoft.com/office/drawing/2014/main" id="{C3F2CCAD-F8D7-487E-BF3B-B38AF657E347}"/>
                </a:ext>
              </a:extLst>
            </p:cNvPr>
            <p:cNvSpPr/>
            <p:nvPr/>
          </p:nvSpPr>
          <p:spPr>
            <a:xfrm>
              <a:off x="4572000" y="6036440"/>
              <a:ext cx="184731" cy="369332"/>
            </a:xfrm>
            <a:prstGeom prst="rect">
              <a:avLst/>
            </a:prstGeom>
          </p:spPr>
          <p:txBody>
            <a:bodyPr wrap="none">
              <a:spAutoFit/>
            </a:bodyPr>
            <a:lstStyle/>
            <a:p>
              <a:endParaRPr lang="zh-CN" altLang="en-US" dirty="0"/>
            </a:p>
          </p:txBody>
        </p:sp>
      </p:grpSp>
    </p:spTree>
    <p:extLst>
      <p:ext uri="{BB962C8B-B14F-4D97-AF65-F5344CB8AC3E}">
        <p14:creationId xmlns:p14="http://schemas.microsoft.com/office/powerpoint/2010/main" val="1931248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26EAC42D-F3CC-4DAA-B1E2-6C42DE94B87D}"/>
                  </a:ext>
                </a:extLst>
              </p:cNvPr>
              <p:cNvGraphicFramePr>
                <a:graphicFrameLocks noGrp="1"/>
              </p:cNvGraphicFramePr>
              <p:nvPr/>
            </p:nvGraphicFramePr>
            <p:xfrm>
              <a:off x="1656000" y="1611867"/>
              <a:ext cx="5832000" cy="4769461"/>
            </p:xfrm>
            <a:graphic>
              <a:graphicData uri="http://schemas.openxmlformats.org/drawingml/2006/table">
                <a:tbl>
                  <a:tblPr firstRow="1" bandRow="1">
                    <a:tableStyleId>{5C22544A-7EE6-4342-B048-85BDC9FD1C3A}</a:tableStyleId>
                  </a:tblPr>
                  <a:tblGrid>
                    <a:gridCol w="1637085">
                      <a:extLst>
                        <a:ext uri="{9D8B030D-6E8A-4147-A177-3AD203B41FA5}">
                          <a16:colId xmlns:a16="http://schemas.microsoft.com/office/drawing/2014/main" val="648513787"/>
                        </a:ext>
                      </a:extLst>
                    </a:gridCol>
                    <a:gridCol w="4194915">
                      <a:extLst>
                        <a:ext uri="{9D8B030D-6E8A-4147-A177-3AD203B41FA5}">
                          <a16:colId xmlns:a16="http://schemas.microsoft.com/office/drawing/2014/main" val="2383769738"/>
                        </a:ext>
                      </a:extLst>
                    </a:gridCol>
                  </a:tblGrid>
                  <a:tr h="320098">
                    <a:tc>
                      <a:txBody>
                        <a:bodyPr/>
                        <a:lstStyle/>
                        <a:p>
                          <a:pPr algn="ctr"/>
                          <a:r>
                            <a:rPr lang="en-US" altLang="zh-CN" sz="1400" b="0" baseline="0" dirty="0">
                              <a:latin typeface="Times New Roman" panose="02020603050405020304" pitchFamily="18" charset="0"/>
                              <a:cs typeface="Arial" panose="020B0604020202020204" pitchFamily="34" charset="0"/>
                            </a:rPr>
                            <a:t>Symbol</a:t>
                          </a:r>
                          <a:endParaRPr lang="zh-CN" altLang="en-US" sz="1400" b="0" baseline="0" dirty="0">
                            <a:latin typeface="Times New Roman" panose="02020603050405020304" pitchFamily="18" charset="0"/>
                            <a:cs typeface="Arial" panose="020B0604020202020204" pitchFamily="34" charset="0"/>
                          </a:endParaRPr>
                        </a:p>
                      </a:txBody>
                      <a:tcPr anchor="ctr"/>
                    </a:tc>
                    <a:tc>
                      <a:txBody>
                        <a:bodyPr/>
                        <a:lstStyle/>
                        <a:p>
                          <a:pPr algn="ctr"/>
                          <a:r>
                            <a:rPr lang="en-US" altLang="zh-CN" sz="1400" b="0" baseline="0" dirty="0">
                              <a:latin typeface="Times New Roman" panose="02020603050405020304" pitchFamily="18" charset="0"/>
                              <a:cs typeface="Arial" panose="020B0604020202020204" pitchFamily="34" charset="0"/>
                            </a:rPr>
                            <a:t>Definition</a:t>
                          </a:r>
                          <a:endParaRPr lang="zh-CN" altLang="en-US" sz="1400" b="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114780039"/>
                      </a:ext>
                    </a:extLst>
                  </a:tr>
                  <a:tr h="320098">
                    <a:tc>
                      <a:txBody>
                        <a:bodyPr/>
                        <a:lstStyle/>
                        <a:p>
                          <a:pPr algn="ctr"/>
                          <a14:m>
                            <m:oMathPara xmlns:m="http://schemas.openxmlformats.org/officeDocument/2006/math">
                              <m:oMathParaPr>
                                <m:jc m:val="centerGroup"/>
                              </m:oMathParaPr>
                              <m:oMath xmlns:m="http://schemas.openxmlformats.org/officeDocument/2006/math">
                                <m:r>
                                  <a:rPr lang="zh-CN" altLang="en-US" sz="1400" i="1" baseline="0" smtClean="0">
                                    <a:latin typeface="Cambria Math" panose="02040503050406030204" pitchFamily="18" charset="0"/>
                                    <a:cs typeface="Arial" panose="020B0604020202020204" pitchFamily="34" charset="0"/>
                                  </a:rPr>
                                  <m:t>𝒴</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latin typeface="Times New Roman" panose="02020603050405020304" pitchFamily="18" charset="0"/>
                              <a:cs typeface="Arial" panose="020B0604020202020204" pitchFamily="34" charset="0"/>
                            </a:rPr>
                            <a:t>Classes set</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646604248"/>
                      </a:ext>
                    </a:extLst>
                  </a:tr>
                  <a:tr h="3200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𝑔</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latin typeface="Times New Roman" panose="02020603050405020304" pitchFamily="18" charset="0"/>
                              <a:cs typeface="Arial" panose="020B0604020202020204" pitchFamily="34" charset="0"/>
                            </a:rPr>
                            <a:t>Random smoothed classifier</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593246989"/>
                      </a:ext>
                    </a:extLst>
                  </a:tr>
                  <a:tr h="324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𝑓</m:t>
                                </m:r>
                                <m:r>
                                  <a:rPr lang="en-US" altLang="zh-CN" sz="1400" b="0" i="1" baseline="0" smtClean="0">
                                    <a:latin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ℝ</m:t>
                                    </m:r>
                                  </m:e>
                                  <m:sup>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𝑑</m:t>
                                    </m:r>
                                  </m:sup>
                                </m:sSup>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m:t>
                                </m:r>
                                <m:r>
                                  <a:rPr lang="zh-CN" altLang="en-US" sz="1400" i="1" baseline="0" smtClean="0">
                                    <a:latin typeface="Cambria Math" panose="02040503050406030204" pitchFamily="18" charset="0"/>
                                    <a:cs typeface="Arial" panose="020B0604020202020204" pitchFamily="34" charset="0"/>
                                  </a:rPr>
                                  <m:t>𝒴</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latin typeface="Times New Roman" panose="02020603050405020304" pitchFamily="18" charset="0"/>
                              <a:cs typeface="Arial" panose="020B0604020202020204" pitchFamily="34" charset="0"/>
                            </a:rPr>
                            <a:t>Base classifier</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2274843534"/>
                      </a:ext>
                    </a:extLst>
                  </a:tr>
                  <a:tr h="324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𝑥</m:t>
                                </m:r>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ℝ</m:t>
                                    </m:r>
                                  </m:e>
                                  <m:sup>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𝑑</m:t>
                                    </m:r>
                                  </m:sup>
                                </m:sSup>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latin typeface="Times New Roman" panose="02020603050405020304" pitchFamily="18" charset="0"/>
                              <a:cs typeface="Arial" panose="020B0604020202020204" pitchFamily="34" charset="0"/>
                            </a:rPr>
                            <a:t>Input space</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74594764"/>
                      </a:ext>
                    </a:extLst>
                  </a:tr>
                  <a:tr h="3200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400" b="0" i="1" baseline="0" smtClean="0">
                                    <a:solidFill>
                                      <a:srgbClr val="C00000"/>
                                    </a:solidFill>
                                    <a:latin typeface="Cambria Math" panose="02040503050406030204" pitchFamily="18" charset="0"/>
                                    <a:cs typeface="Arial" panose="020B0604020202020204" pitchFamily="34" charset="0"/>
                                  </a:rPr>
                                  <m:t>𝜀</m:t>
                                </m:r>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𝑁</m:t>
                                </m:r>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(0,</m:t>
                                </m:r>
                                <m:sSup>
                                  <m:sSupPr>
                                    <m:ctrlP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pPr>
                                  <m:e>
                                    <m:r>
                                      <a:rPr lang="zh-CN" altLang="en-US"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𝜎</m:t>
                                    </m:r>
                                  </m:e>
                                  <m:sup>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𝐼</m:t>
                                </m:r>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solidFill>
                                <a:srgbClr val="C00000"/>
                              </a:solidFill>
                              <a:latin typeface="Times New Roman" panose="02020603050405020304" pitchFamily="18" charset="0"/>
                              <a:cs typeface="Arial" panose="020B0604020202020204" pitchFamily="34" charset="0"/>
                            </a:rPr>
                            <a:t>Isotropic Gaussian noise</a:t>
                          </a:r>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1589640470"/>
                      </a:ext>
                    </a:extLst>
                  </a:tr>
                  <a:tr h="3200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i="1" baseline="0" dirty="0" smtClean="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𝐶</m:t>
                                    </m:r>
                                  </m:e>
                                  <m:sub>
                                    <m:r>
                                      <a:rPr lang="en-US" altLang="zh-CN" sz="1400" i="1" baseline="0" dirty="0">
                                        <a:latin typeface="Cambria Math" panose="02040503050406030204" pitchFamily="18" charset="0"/>
                                        <a:cs typeface="Arial" panose="020B0604020202020204" pitchFamily="34" charset="0"/>
                                      </a:rPr>
                                      <m:t>𝐴</m:t>
                                    </m:r>
                                  </m:sub>
                                </m:sSub>
                                <m:r>
                                  <a:rPr lang="en-US" altLang="zh-CN" sz="1400" i="1" baseline="0"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1400" i="1" baseline="0" smtClean="0">
                                    <a:latin typeface="Cambria Math" panose="02040503050406030204" pitchFamily="18" charset="0"/>
                                    <a:cs typeface="Arial" panose="020B0604020202020204" pitchFamily="34" charset="0"/>
                                  </a:rPr>
                                  <m:t>𝒴</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most probable class returned by </a:t>
                          </a:r>
                          <a14:m>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𝑓</m:t>
                              </m:r>
                              <m:r>
                                <a:rPr lang="en-US" altLang="zh-CN" sz="1400" b="0" i="1" baseline="0" smtClean="0">
                                  <a:latin typeface="Cambria Math" panose="02040503050406030204" pitchFamily="18" charset="0"/>
                                  <a:cs typeface="Arial" panose="020B0604020202020204" pitchFamily="34" charset="0"/>
                                </a:rPr>
                                <m:t>(</m:t>
                              </m:r>
                              <m:r>
                                <a:rPr lang="en-US" altLang="zh-CN" sz="1400" b="0" i="1" baseline="0" smtClean="0">
                                  <a:latin typeface="Cambria Math" panose="02040503050406030204" pitchFamily="18" charset="0"/>
                                  <a:cs typeface="Arial" panose="020B0604020202020204" pitchFamily="34" charset="0"/>
                                </a:rPr>
                                <m:t>𝑥</m:t>
                              </m:r>
                              <m:r>
                                <a:rPr lang="en-US" altLang="zh-CN" sz="1400" b="0" i="1" baseline="0" smtClean="0">
                                  <a:latin typeface="Cambria Math" panose="02040503050406030204" pitchFamily="18" charset="0"/>
                                  <a:cs typeface="Arial" panose="020B0604020202020204" pitchFamily="34" charset="0"/>
                                </a:rPr>
                                <m:t>+</m:t>
                              </m:r>
                              <m:r>
                                <a:rPr lang="zh-CN" altLang="en-US" sz="1400" b="0" i="1" baseline="0" smtClean="0">
                                  <a:latin typeface="Cambria Math" panose="02040503050406030204" pitchFamily="18" charset="0"/>
                                  <a:cs typeface="Arial" panose="020B0604020202020204" pitchFamily="34" charset="0"/>
                                </a:rPr>
                                <m:t>𝜀</m:t>
                              </m:r>
                              <m:r>
                                <a:rPr lang="en-US" altLang="zh-CN" sz="1400" b="0" i="1" baseline="0" smtClean="0">
                                  <a:latin typeface="Cambria Math" panose="02040503050406030204" pitchFamily="18" charset="0"/>
                                  <a:cs typeface="Arial" panose="020B0604020202020204" pitchFamily="34" charset="0"/>
                                </a:rPr>
                                <m:t>)</m:t>
                              </m:r>
                            </m:oMath>
                          </a14:m>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156310344"/>
                      </a:ext>
                    </a:extLst>
                  </a:tr>
                  <a:tr h="32009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baseline="0" dirty="0" smtClean="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𝑝</m:t>
                                    </m:r>
                                  </m:e>
                                  <m:sub>
                                    <m:r>
                                      <a:rPr lang="en-US" altLang="zh-CN" sz="1400" i="1" baseline="0" dirty="0">
                                        <a:latin typeface="Cambria Math" panose="02040503050406030204" pitchFamily="18" charset="0"/>
                                        <a:cs typeface="Arial" panose="020B0604020202020204" pitchFamily="34" charset="0"/>
                                      </a:rPr>
                                      <m:t>𝐴</m:t>
                                    </m:r>
                                  </m:sub>
                                </m:sSub>
                                <m:r>
                                  <a:rPr lang="en-US" altLang="zh-CN" sz="1400" i="1" baseline="0"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dirty="0" smtClean="0">
                                    <a:latin typeface="Cambria Math" panose="02040503050406030204" pitchFamily="18" charset="0"/>
                                    <a:ea typeface="Cambria Math" panose="02040503050406030204" pitchFamily="18" charset="0"/>
                                    <a:cs typeface="Arial" panose="020B0604020202020204" pitchFamily="34" charset="0"/>
                                  </a:rPr>
                                  <m:t>[0,1]</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14:m>
                            <m:oMath xmlns:m="http://schemas.openxmlformats.org/officeDocument/2006/math">
                              <m:r>
                                <a:rPr lang="en-US" altLang="zh-CN" sz="1400" b="0" i="1" baseline="0" smtClean="0">
                                  <a:latin typeface="Cambria Math" panose="02040503050406030204" pitchFamily="18" charset="0"/>
                                  <a:ea typeface="Cambria Math" panose="02040503050406030204" pitchFamily="18" charset="0"/>
                                </a:rPr>
                                <m:t>ℙ</m:t>
                              </m:r>
                              <m:r>
                                <a:rPr lang="en-US" altLang="zh-CN" sz="1400" i="1" baseline="0" dirty="0" smtClean="0">
                                  <a:latin typeface="Cambria Math" panose="02040503050406030204" pitchFamily="18" charset="0"/>
                                  <a:cs typeface="Arial" panose="020B0604020202020204" pitchFamily="34" charset="0"/>
                                </a:rPr>
                                <m:t>(</m:t>
                              </m:r>
                              <m:r>
                                <a:rPr lang="en-US" altLang="zh-CN" sz="1400" i="1" baseline="0" dirty="0" smtClean="0">
                                  <a:latin typeface="Cambria Math" panose="02040503050406030204" pitchFamily="18" charset="0"/>
                                  <a:cs typeface="Arial" panose="020B0604020202020204" pitchFamily="34" charset="0"/>
                                </a:rPr>
                                <m:t>𝑓</m:t>
                              </m:r>
                              <m:d>
                                <m:dPr>
                                  <m:ctrlPr>
                                    <a:rPr lang="en-US" altLang="zh-CN" sz="1400" i="1" baseline="0" dirty="0">
                                      <a:latin typeface="Cambria Math" panose="02040503050406030204" pitchFamily="18" charset="0"/>
                                      <a:cs typeface="Arial" panose="020B0604020202020204" pitchFamily="34" charset="0"/>
                                    </a:rPr>
                                  </m:ctrlPr>
                                </m:dPr>
                                <m:e>
                                  <m:r>
                                    <a:rPr lang="en-US" altLang="zh-CN" sz="1400" i="1" baseline="0" dirty="0">
                                      <a:latin typeface="Cambria Math" panose="02040503050406030204" pitchFamily="18" charset="0"/>
                                      <a:cs typeface="Arial" panose="020B0604020202020204" pitchFamily="34" charset="0"/>
                                    </a:rPr>
                                    <m:t>𝑥</m:t>
                                  </m:r>
                                  <m:r>
                                    <a:rPr lang="en-US" altLang="zh-CN" sz="1400" i="1" baseline="0" dirty="0">
                                      <a:latin typeface="Cambria Math" panose="02040503050406030204" pitchFamily="18" charset="0"/>
                                      <a:cs typeface="Arial" panose="020B0604020202020204" pitchFamily="34" charset="0"/>
                                    </a:rPr>
                                    <m:t>+</m:t>
                                  </m:r>
                                  <m:r>
                                    <a:rPr lang="zh-CN" altLang="en-US" sz="1400" i="1" baseline="0" dirty="0">
                                      <a:latin typeface="Cambria Math" panose="02040503050406030204" pitchFamily="18" charset="0"/>
                                      <a:cs typeface="Arial" panose="020B0604020202020204" pitchFamily="34" charset="0"/>
                                    </a:rPr>
                                    <m:t>𝜖</m:t>
                                  </m:r>
                                </m:e>
                              </m:d>
                              <m:r>
                                <a:rPr lang="en-US" altLang="zh-CN" sz="1400" i="1" baseline="0" dirty="0">
                                  <a:latin typeface="Cambria Math" panose="02040503050406030204" pitchFamily="18" charset="0"/>
                                  <a:cs typeface="Arial" panose="020B0604020202020204" pitchFamily="34" charset="0"/>
                                </a:rPr>
                                <m:t>=</m:t>
                              </m:r>
                              <m:sSub>
                                <m:sSubPr>
                                  <m:ctrlPr>
                                    <a:rPr lang="en-US" altLang="zh-CN" sz="1400" i="1" baseline="0" dirty="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𝐶</m:t>
                                  </m:r>
                                </m:e>
                                <m:sub>
                                  <m:r>
                                    <a:rPr lang="en-US" altLang="zh-CN" sz="1400" i="1" baseline="0" dirty="0">
                                      <a:latin typeface="Cambria Math" panose="02040503050406030204" pitchFamily="18" charset="0"/>
                                      <a:cs typeface="Arial" panose="020B0604020202020204" pitchFamily="34" charset="0"/>
                                    </a:rPr>
                                    <m:t>𝐴</m:t>
                                  </m:r>
                                </m:sub>
                              </m:sSub>
                              <m:r>
                                <a:rPr lang="en-US" altLang="zh-CN" sz="1400" i="1" baseline="0" dirty="0">
                                  <a:latin typeface="Cambria Math" panose="02040503050406030204" pitchFamily="18" charset="0"/>
                                  <a:cs typeface="Arial" panose="020B0604020202020204" pitchFamily="34" charset="0"/>
                                </a:rPr>
                                <m:t>)</m:t>
                              </m:r>
                            </m:oMath>
                          </a14:m>
                          <a:r>
                            <a:rPr lang="en-US" altLang="zh-CN" sz="1400" baseline="0" dirty="0">
                              <a:latin typeface="Times New Roman" panose="02020603050405020304" pitchFamily="18" charset="0"/>
                              <a:cs typeface="Arial" panose="020B0604020202020204" pitchFamily="34" charset="0"/>
                            </a:rPr>
                            <a:t>.</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744283335"/>
                      </a:ext>
                    </a:extLst>
                  </a:tr>
                  <a:tr h="32009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baseline="0" dirty="0" smtClean="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𝐶</m:t>
                                    </m:r>
                                  </m:e>
                                  <m:sub>
                                    <m:r>
                                      <a:rPr lang="en-US" altLang="zh-CN" sz="1400" i="1" baseline="0" dirty="0">
                                        <a:latin typeface="Cambria Math" panose="02040503050406030204" pitchFamily="18" charset="0"/>
                                        <a:cs typeface="Arial" panose="020B0604020202020204" pitchFamily="34" charset="0"/>
                                      </a:rPr>
                                      <m:t>𝐵</m:t>
                                    </m:r>
                                  </m:sub>
                                </m:sSub>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“runner-up” class returned by </a:t>
                          </a:r>
                          <a14:m>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𝑓</m:t>
                              </m:r>
                              <m:r>
                                <a:rPr lang="en-US" altLang="zh-CN" sz="1400" b="0" i="1" baseline="0" smtClean="0">
                                  <a:latin typeface="Cambria Math" panose="02040503050406030204" pitchFamily="18" charset="0"/>
                                  <a:cs typeface="Arial" panose="020B0604020202020204" pitchFamily="34" charset="0"/>
                                </a:rPr>
                                <m:t>(</m:t>
                              </m:r>
                              <m:r>
                                <a:rPr lang="en-US" altLang="zh-CN" sz="1400" b="0" i="1" baseline="0" smtClean="0">
                                  <a:latin typeface="Cambria Math" panose="02040503050406030204" pitchFamily="18" charset="0"/>
                                  <a:cs typeface="Arial" panose="020B0604020202020204" pitchFamily="34" charset="0"/>
                                </a:rPr>
                                <m:t>𝑥</m:t>
                              </m:r>
                              <m:r>
                                <a:rPr lang="en-US" altLang="zh-CN" sz="1400" b="0" i="1" baseline="0" smtClean="0">
                                  <a:latin typeface="Cambria Math" panose="02040503050406030204" pitchFamily="18" charset="0"/>
                                  <a:cs typeface="Arial" panose="020B0604020202020204" pitchFamily="34" charset="0"/>
                                </a:rPr>
                                <m:t>+</m:t>
                              </m:r>
                              <m:r>
                                <a:rPr lang="zh-CN" altLang="en-US" sz="1400" b="0" i="1" baseline="0" smtClean="0">
                                  <a:latin typeface="Cambria Math" panose="02040503050406030204" pitchFamily="18" charset="0"/>
                                  <a:cs typeface="Arial" panose="020B0604020202020204" pitchFamily="34" charset="0"/>
                                </a:rPr>
                                <m:t>𝜀</m:t>
                              </m:r>
                              <m:r>
                                <a:rPr lang="en-US" altLang="zh-CN" sz="1400" b="0" i="1" baseline="0" smtClean="0">
                                  <a:latin typeface="Cambria Math" panose="02040503050406030204" pitchFamily="18" charset="0"/>
                                  <a:cs typeface="Arial" panose="020B0604020202020204" pitchFamily="34" charset="0"/>
                                </a:rPr>
                                <m:t>)</m:t>
                              </m:r>
                            </m:oMath>
                          </a14:m>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4200444061"/>
                      </a:ext>
                    </a:extLst>
                  </a:tr>
                  <a:tr h="32009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baseline="0" dirty="0" smtClean="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𝑝</m:t>
                                    </m:r>
                                  </m:e>
                                  <m:sub>
                                    <m:r>
                                      <a:rPr lang="en-US" altLang="zh-CN" sz="1400" i="1" baseline="0" dirty="0">
                                        <a:latin typeface="Cambria Math" panose="02040503050406030204" pitchFamily="18" charset="0"/>
                                        <a:cs typeface="Arial" panose="020B0604020202020204" pitchFamily="34" charset="0"/>
                                      </a:rPr>
                                      <m:t>𝐵</m:t>
                                    </m:r>
                                  </m:sub>
                                </m:sSub>
                                <m:r>
                                  <a:rPr lang="en-US" altLang="zh-CN" sz="1400" i="1" baseline="0"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dirty="0" smtClean="0">
                                    <a:latin typeface="Cambria Math" panose="02040503050406030204" pitchFamily="18" charset="0"/>
                                    <a:ea typeface="Cambria Math" panose="02040503050406030204" pitchFamily="18" charset="0"/>
                                    <a:cs typeface="Arial" panose="020B0604020202020204" pitchFamily="34" charset="0"/>
                                  </a:rPr>
                                  <m:t>[0,1]</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400" b="0" i="1" baseline="0" smtClean="0">
                                  <a:latin typeface="Cambria Math" panose="02040503050406030204" pitchFamily="18" charset="0"/>
                                  <a:ea typeface="Cambria Math" panose="02040503050406030204" pitchFamily="18" charset="0"/>
                                </a:rPr>
                                <m:t>ℙ</m:t>
                              </m:r>
                              <m:r>
                                <a:rPr lang="en-US" altLang="zh-CN" sz="1400" i="1" baseline="0" dirty="0" smtClean="0">
                                  <a:latin typeface="Cambria Math" panose="02040503050406030204" pitchFamily="18" charset="0"/>
                                  <a:cs typeface="Arial" panose="020B0604020202020204" pitchFamily="34" charset="0"/>
                                </a:rPr>
                                <m:t>(</m:t>
                              </m:r>
                              <m:r>
                                <a:rPr lang="en-US" altLang="zh-CN" sz="1400" i="1" baseline="0" dirty="0" smtClean="0">
                                  <a:latin typeface="Cambria Math" panose="02040503050406030204" pitchFamily="18" charset="0"/>
                                  <a:cs typeface="Arial" panose="020B0604020202020204" pitchFamily="34" charset="0"/>
                                </a:rPr>
                                <m:t>𝑓</m:t>
                              </m:r>
                              <m:d>
                                <m:dPr>
                                  <m:ctrlPr>
                                    <a:rPr lang="en-US" altLang="zh-CN" sz="1400" i="1" baseline="0" dirty="0">
                                      <a:latin typeface="Cambria Math" panose="02040503050406030204" pitchFamily="18" charset="0"/>
                                      <a:cs typeface="Arial" panose="020B0604020202020204" pitchFamily="34" charset="0"/>
                                    </a:rPr>
                                  </m:ctrlPr>
                                </m:dPr>
                                <m:e>
                                  <m:r>
                                    <a:rPr lang="en-US" altLang="zh-CN" sz="1400" i="1" baseline="0" dirty="0">
                                      <a:latin typeface="Cambria Math" panose="02040503050406030204" pitchFamily="18" charset="0"/>
                                      <a:cs typeface="Arial" panose="020B0604020202020204" pitchFamily="34" charset="0"/>
                                    </a:rPr>
                                    <m:t>𝑥</m:t>
                                  </m:r>
                                  <m:r>
                                    <a:rPr lang="en-US" altLang="zh-CN" sz="1400" i="1" baseline="0" dirty="0">
                                      <a:latin typeface="Cambria Math" panose="02040503050406030204" pitchFamily="18" charset="0"/>
                                      <a:cs typeface="Arial" panose="020B0604020202020204" pitchFamily="34" charset="0"/>
                                    </a:rPr>
                                    <m:t>+</m:t>
                                  </m:r>
                                  <m:r>
                                    <a:rPr lang="zh-CN" altLang="en-US" sz="1400" i="1" baseline="0" dirty="0">
                                      <a:latin typeface="Cambria Math" panose="02040503050406030204" pitchFamily="18" charset="0"/>
                                      <a:cs typeface="Arial" panose="020B0604020202020204" pitchFamily="34" charset="0"/>
                                    </a:rPr>
                                    <m:t>𝜖</m:t>
                                  </m:r>
                                </m:e>
                              </m:d>
                              <m:r>
                                <a:rPr lang="en-US" altLang="zh-CN" sz="1400" i="1" baseline="0" dirty="0">
                                  <a:latin typeface="Cambria Math" panose="02040503050406030204" pitchFamily="18" charset="0"/>
                                  <a:cs typeface="Arial" panose="020B0604020202020204" pitchFamily="34" charset="0"/>
                                </a:rPr>
                                <m:t>=</m:t>
                              </m:r>
                              <m:sSub>
                                <m:sSubPr>
                                  <m:ctrlPr>
                                    <a:rPr lang="en-US" altLang="zh-CN" sz="1400" i="1" baseline="0" dirty="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𝐶</m:t>
                                  </m:r>
                                </m:e>
                                <m:sub>
                                  <m:r>
                                    <a:rPr lang="en-US" altLang="zh-CN" sz="1400" b="0" i="1" baseline="0" dirty="0" smtClean="0">
                                      <a:latin typeface="Cambria Math" panose="02040503050406030204" pitchFamily="18" charset="0"/>
                                      <a:cs typeface="Arial" panose="020B0604020202020204" pitchFamily="34" charset="0"/>
                                    </a:rPr>
                                    <m:t>𝐵</m:t>
                                  </m:r>
                                </m:sub>
                              </m:sSub>
                              <m:r>
                                <a:rPr lang="en-US" altLang="zh-CN" sz="1400" i="1" baseline="0" dirty="0">
                                  <a:latin typeface="Cambria Math" panose="02040503050406030204" pitchFamily="18" charset="0"/>
                                  <a:cs typeface="Arial" panose="020B0604020202020204" pitchFamily="34" charset="0"/>
                                </a:rPr>
                                <m:t>)</m:t>
                              </m:r>
                            </m:oMath>
                          </a14:m>
                          <a:r>
                            <a:rPr lang="en-US" altLang="zh-CN" sz="1400" baseline="0" dirty="0">
                              <a:latin typeface="Times New Roman" panose="02020603050405020304" pitchFamily="18" charset="0"/>
                              <a:cs typeface="Arial" panose="020B0604020202020204" pitchFamily="34" charset="0"/>
                            </a:rPr>
                            <a:t>.</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431992355"/>
                      </a:ext>
                    </a:extLst>
                  </a:tr>
                  <a:tr h="368446">
                    <a:tc>
                      <a:txBody>
                        <a:bodyPr/>
                        <a:lstStyle/>
                        <a:p>
                          <a:pPr algn="ctr"/>
                          <a14:m>
                            <m:oMathPara xmlns:m="http://schemas.openxmlformats.org/officeDocument/2006/math">
                              <m:oMathParaPr>
                                <m:jc m:val="centerGroup"/>
                              </m:oMathParaPr>
                              <m:oMath xmlns:m="http://schemas.openxmlformats.org/officeDocument/2006/math">
                                <m:bar>
                                  <m:barPr>
                                    <m:ctrlPr>
                                      <a:rPr lang="en-US" altLang="zh-CN" sz="1400" i="1" smtClean="0">
                                        <a:latin typeface="Cambria Math" panose="02040503050406030204" pitchFamily="18" charset="0"/>
                                        <a:cs typeface="Arial" panose="020B0604020202020204" pitchFamily="34" charset="0"/>
                                      </a:rPr>
                                    </m:ctrlPr>
                                  </m:barPr>
                                  <m:e>
                                    <m:sSub>
                                      <m:sSubPr>
                                        <m:ctrlPr>
                                          <a:rPr lang="en-US" altLang="zh-CN" sz="1400" i="1" dirty="0">
                                            <a:latin typeface="Cambria Math" panose="02040503050406030204" pitchFamily="18" charset="0"/>
                                            <a:cs typeface="Arial" panose="020B0604020202020204" pitchFamily="34" charset="0"/>
                                          </a:rPr>
                                        </m:ctrlPr>
                                      </m:sSubPr>
                                      <m:e>
                                        <m:r>
                                          <a:rPr lang="en-US" altLang="zh-CN" sz="1400" i="1" dirty="0">
                                            <a:latin typeface="Cambria Math" panose="02040503050406030204" pitchFamily="18" charset="0"/>
                                            <a:cs typeface="Arial" panose="020B0604020202020204" pitchFamily="34" charset="0"/>
                                          </a:rPr>
                                          <m:t>𝑝</m:t>
                                        </m:r>
                                      </m:e>
                                      <m:sub>
                                        <m:r>
                                          <a:rPr lang="en-US" altLang="zh-CN" sz="1400" i="1" dirty="0">
                                            <a:latin typeface="Cambria Math" panose="02040503050406030204" pitchFamily="18" charset="0"/>
                                            <a:cs typeface="Arial" panose="020B0604020202020204" pitchFamily="34" charset="0"/>
                                          </a:rPr>
                                          <m:t>𝐴</m:t>
                                        </m:r>
                                      </m:sub>
                                    </m:sSub>
                                  </m:e>
                                </m:bar>
                                <m:r>
                                  <a:rPr lang="en-US" altLang="zh-CN" sz="1400" i="1" baseline="0"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dirty="0" smtClean="0">
                                    <a:latin typeface="Cambria Math" panose="02040503050406030204" pitchFamily="18" charset="0"/>
                                    <a:ea typeface="Cambria Math" panose="02040503050406030204" pitchFamily="18" charset="0"/>
                                    <a:cs typeface="Arial" panose="020B0604020202020204" pitchFamily="34" charset="0"/>
                                  </a:rPr>
                                  <m:t>[0,1]</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Arial" panose="020B0604020202020204" pitchFamily="34" charset="0"/>
                            </a:rPr>
                            <a:t>lower bound of </a:t>
                          </a:r>
                          <a14:m>
                            <m:oMath xmlns:m="http://schemas.openxmlformats.org/officeDocument/2006/math">
                              <m:sSub>
                                <m:sSubPr>
                                  <m:ctrlPr>
                                    <a:rPr lang="en-US" altLang="zh-CN" sz="1400" i="1" dirty="0" smtClean="0">
                                      <a:latin typeface="Cambria Math" panose="02040503050406030204" pitchFamily="18" charset="0"/>
                                      <a:cs typeface="Arial" panose="020B0604020202020204" pitchFamily="34" charset="0"/>
                                    </a:rPr>
                                  </m:ctrlPr>
                                </m:sSubPr>
                                <m:e>
                                  <m:r>
                                    <a:rPr lang="en-US" altLang="zh-CN" sz="1400" i="1" dirty="0">
                                      <a:latin typeface="Cambria Math" panose="02040503050406030204" pitchFamily="18" charset="0"/>
                                      <a:cs typeface="Arial" panose="020B0604020202020204" pitchFamily="34" charset="0"/>
                                    </a:rPr>
                                    <m:t>𝑝</m:t>
                                  </m:r>
                                </m:e>
                                <m:sub>
                                  <m:r>
                                    <a:rPr lang="en-US" altLang="zh-CN" sz="1400" i="1" dirty="0">
                                      <a:latin typeface="Cambria Math" panose="02040503050406030204" pitchFamily="18" charset="0"/>
                                      <a:cs typeface="Arial" panose="020B0604020202020204" pitchFamily="34" charset="0"/>
                                    </a:rPr>
                                    <m:t>𝐴</m:t>
                                  </m:r>
                                </m:sub>
                              </m:sSub>
                            </m:oMath>
                          </a14:m>
                          <a:r>
                            <a:rPr lang="en-US" altLang="zh-CN" sz="1400" dirty="0">
                              <a:latin typeface="Times New Roman" panose="02020603050405020304" pitchFamily="18" charset="0"/>
                              <a:cs typeface="Arial" panose="020B0604020202020204" pitchFamily="34" charset="0"/>
                            </a:rPr>
                            <a:t> </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85267699"/>
                      </a:ext>
                    </a:extLst>
                  </a:tr>
                  <a:tr h="320098">
                    <a:tc>
                      <a:txBody>
                        <a:bodyPr/>
                        <a:lstStyle/>
                        <a:p>
                          <a:pPr algn="ctr"/>
                          <a14:m>
                            <m:oMathPara xmlns:m="http://schemas.openxmlformats.org/officeDocument/2006/math">
                              <m:oMathParaPr>
                                <m:jc m:val="centerGroup"/>
                              </m:oMathParaPr>
                              <m:oMath xmlns:m="http://schemas.openxmlformats.org/officeDocument/2006/math">
                                <m:bar>
                                  <m:barPr>
                                    <m:pos m:val="top"/>
                                    <m:ctrlPr>
                                      <a:rPr lang="en-US" altLang="zh-CN" sz="1400" i="1" smtClean="0">
                                        <a:latin typeface="Cambria Math" panose="02040503050406030204" pitchFamily="18" charset="0"/>
                                        <a:cs typeface="Arial" panose="020B0604020202020204" pitchFamily="34" charset="0"/>
                                      </a:rPr>
                                    </m:ctrlPr>
                                  </m:barPr>
                                  <m:e>
                                    <m:sSub>
                                      <m:sSubPr>
                                        <m:ctrlPr>
                                          <a:rPr lang="en-US" altLang="zh-CN" sz="1400" i="1" dirty="0">
                                            <a:latin typeface="Cambria Math" panose="02040503050406030204" pitchFamily="18" charset="0"/>
                                            <a:cs typeface="Arial" panose="020B0604020202020204" pitchFamily="34" charset="0"/>
                                          </a:rPr>
                                        </m:ctrlPr>
                                      </m:sSubPr>
                                      <m:e>
                                        <m:r>
                                          <a:rPr lang="en-US" altLang="zh-CN" sz="1400" i="1" dirty="0">
                                            <a:latin typeface="Cambria Math" panose="02040503050406030204" pitchFamily="18" charset="0"/>
                                            <a:cs typeface="Arial" panose="020B0604020202020204" pitchFamily="34" charset="0"/>
                                          </a:rPr>
                                          <m:t>𝑝</m:t>
                                        </m:r>
                                      </m:e>
                                      <m:sub>
                                        <m:r>
                                          <a:rPr lang="en-US" altLang="zh-CN" sz="1400" i="1" dirty="0">
                                            <a:latin typeface="Cambria Math" panose="02040503050406030204" pitchFamily="18" charset="0"/>
                                            <a:cs typeface="Arial" panose="020B0604020202020204" pitchFamily="34" charset="0"/>
                                          </a:rPr>
                                          <m:t>𝐵</m:t>
                                        </m:r>
                                      </m:sub>
                                    </m:sSub>
                                  </m:e>
                                </m:bar>
                                <m:r>
                                  <a:rPr lang="en-US" altLang="zh-CN" sz="1400" i="1" baseline="0"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dirty="0" smtClean="0">
                                    <a:latin typeface="Cambria Math" panose="02040503050406030204" pitchFamily="18" charset="0"/>
                                    <a:ea typeface="Cambria Math" panose="02040503050406030204" pitchFamily="18" charset="0"/>
                                    <a:cs typeface="Arial" panose="020B0604020202020204" pitchFamily="34" charset="0"/>
                                  </a:rPr>
                                  <m:t>[0,1]</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Arial" panose="020B0604020202020204" pitchFamily="34" charset="0"/>
                            </a:rPr>
                            <a:t>upper bound of </a:t>
                          </a:r>
                          <a14:m>
                            <m:oMath xmlns:m="http://schemas.openxmlformats.org/officeDocument/2006/math">
                              <m:sSub>
                                <m:sSubPr>
                                  <m:ctrlPr>
                                    <a:rPr lang="en-US" altLang="zh-CN" sz="1400" i="1" dirty="0" smtClean="0">
                                      <a:latin typeface="Cambria Math" panose="02040503050406030204" pitchFamily="18" charset="0"/>
                                      <a:cs typeface="Arial" panose="020B0604020202020204" pitchFamily="34" charset="0"/>
                                    </a:rPr>
                                  </m:ctrlPr>
                                </m:sSubPr>
                                <m:e>
                                  <m:r>
                                    <a:rPr lang="en-US" altLang="zh-CN" sz="1400" i="1" dirty="0">
                                      <a:latin typeface="Cambria Math" panose="02040503050406030204" pitchFamily="18" charset="0"/>
                                      <a:cs typeface="Arial" panose="020B0604020202020204" pitchFamily="34" charset="0"/>
                                    </a:rPr>
                                    <m:t>𝑝</m:t>
                                  </m:r>
                                </m:e>
                                <m:sub>
                                  <m:r>
                                    <a:rPr lang="en-US" altLang="zh-CN" sz="1400" i="1" dirty="0">
                                      <a:latin typeface="Cambria Math" panose="02040503050406030204" pitchFamily="18" charset="0"/>
                                      <a:cs typeface="Arial" panose="020B0604020202020204" pitchFamily="34" charset="0"/>
                                    </a:rPr>
                                    <m:t>𝐵</m:t>
                                  </m:r>
                                </m:sub>
                              </m:sSub>
                            </m:oMath>
                          </a14:m>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98865103"/>
                      </a:ext>
                    </a:extLst>
                  </a:tr>
                  <a:tr h="320098">
                    <a:tc>
                      <a:txBody>
                        <a:bodyPr/>
                        <a:lstStyle/>
                        <a:p>
                          <a:pPr algn="ctr"/>
                          <a14:m>
                            <m:oMathPara xmlns:m="http://schemas.openxmlformats.org/officeDocument/2006/math">
                              <m:oMathParaPr>
                                <m:jc m:val="centerGroup"/>
                              </m:oMathParaPr>
                              <m:oMath xmlns:m="http://schemas.openxmlformats.org/officeDocument/2006/math">
                                <m:r>
                                  <a:rPr lang="zh-CN" altLang="en-US" sz="1400" i="1" baseline="0" smtClean="0">
                                    <a:solidFill>
                                      <a:srgbClr val="C00000"/>
                                    </a:solidFill>
                                    <a:latin typeface="Cambria Math" panose="02040503050406030204" pitchFamily="18" charset="0"/>
                                    <a:cs typeface="Arial" panose="020B0604020202020204" pitchFamily="34" charset="0"/>
                                  </a:rPr>
                                  <m:t>𝛿</m:t>
                                </m:r>
                                <m:r>
                                  <a:rPr lang="en-US" altLang="zh-CN" sz="1400" b="0" i="1" baseline="0" smtClean="0">
                                    <a:solidFill>
                                      <a:srgbClr val="C00000"/>
                                    </a:solidFill>
                                    <a:latin typeface="Cambria Math" panose="02040503050406030204" pitchFamily="18" charset="0"/>
                                    <a:cs typeface="Arial" panose="020B0604020202020204" pitchFamily="34" charset="0"/>
                                  </a:rPr>
                                  <m:t>=(</m:t>
                                </m:r>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zh-CN" altLang="en-US" sz="1400" i="1" baseline="0" smtClean="0">
                                        <a:solidFill>
                                          <a:srgbClr val="C00000"/>
                                        </a:solidFill>
                                        <a:latin typeface="Cambria Math" panose="02040503050406030204" pitchFamily="18" charset="0"/>
                                        <a:cs typeface="Arial" panose="020B0604020202020204" pitchFamily="34" charset="0"/>
                                      </a:rPr>
                                      <m:t>𝛿</m:t>
                                    </m:r>
                                  </m:e>
                                  <m:sub>
                                    <m:r>
                                      <a:rPr lang="en-US" altLang="zh-CN" sz="1400" b="0" i="1" baseline="0" smtClean="0">
                                        <a:solidFill>
                                          <a:srgbClr val="C00000"/>
                                        </a:solidFill>
                                        <a:latin typeface="Cambria Math" panose="02040503050406030204" pitchFamily="18" charset="0"/>
                                        <a:cs typeface="Arial" panose="020B0604020202020204" pitchFamily="34" charset="0"/>
                                      </a:rPr>
                                      <m:t>1</m:t>
                                    </m:r>
                                  </m:sub>
                                </m:sSub>
                                <m:r>
                                  <a:rPr lang="en-US" altLang="zh-CN" sz="1400" b="0" i="1" baseline="0" smtClean="0">
                                    <a:solidFill>
                                      <a:srgbClr val="C00000"/>
                                    </a:solidFill>
                                    <a:latin typeface="Cambria Math" panose="02040503050406030204" pitchFamily="18" charset="0"/>
                                    <a:cs typeface="Arial" panose="020B0604020202020204" pitchFamily="34" charset="0"/>
                                  </a:rPr>
                                  <m:t>,</m:t>
                                </m:r>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zh-CN" altLang="en-US" sz="1400" i="1" baseline="0" smtClean="0">
                                        <a:solidFill>
                                          <a:srgbClr val="C00000"/>
                                        </a:solidFill>
                                        <a:latin typeface="Cambria Math" panose="02040503050406030204" pitchFamily="18" charset="0"/>
                                        <a:cs typeface="Arial" panose="020B0604020202020204" pitchFamily="34" charset="0"/>
                                      </a:rPr>
                                      <m:t>𝛿</m:t>
                                    </m:r>
                                  </m:e>
                                  <m:sub>
                                    <m:r>
                                      <a:rPr lang="en-US" altLang="zh-CN" sz="1400" b="0" i="1" baseline="0" smtClean="0">
                                        <a:solidFill>
                                          <a:srgbClr val="C00000"/>
                                        </a:solidFill>
                                        <a:latin typeface="Cambria Math" panose="02040503050406030204" pitchFamily="18" charset="0"/>
                                        <a:cs typeface="Arial" panose="020B0604020202020204" pitchFamily="34" charset="0"/>
                                      </a:rPr>
                                      <m:t>2</m:t>
                                    </m:r>
                                  </m:sub>
                                </m:sSub>
                                <m:r>
                                  <a:rPr lang="en-US" altLang="zh-CN" sz="1400" b="0" i="1" baseline="0" smtClean="0">
                                    <a:solidFill>
                                      <a:srgbClr val="C00000"/>
                                    </a:solidFill>
                                    <a:latin typeface="Cambria Math" panose="02040503050406030204" pitchFamily="18" charset="0"/>
                                    <a:cs typeface="Arial" panose="020B0604020202020204" pitchFamily="34" charset="0"/>
                                  </a:rPr>
                                  <m:t>,…,</m:t>
                                </m:r>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zh-CN" altLang="en-US" sz="1400" i="1" baseline="0" smtClean="0">
                                        <a:solidFill>
                                          <a:srgbClr val="C00000"/>
                                        </a:solidFill>
                                        <a:latin typeface="Cambria Math" panose="02040503050406030204" pitchFamily="18" charset="0"/>
                                        <a:cs typeface="Arial" panose="020B0604020202020204" pitchFamily="34" charset="0"/>
                                      </a:rPr>
                                      <m:t>𝛿</m:t>
                                    </m:r>
                                  </m:e>
                                  <m:sub>
                                    <m:r>
                                      <a:rPr lang="en-US" altLang="zh-CN" sz="1400" b="0" i="1" baseline="0" smtClean="0">
                                        <a:solidFill>
                                          <a:srgbClr val="C00000"/>
                                        </a:solidFill>
                                        <a:latin typeface="Cambria Math" panose="02040503050406030204" pitchFamily="18" charset="0"/>
                                        <a:cs typeface="Arial" panose="020B0604020202020204" pitchFamily="34" charset="0"/>
                                      </a:rPr>
                                      <m:t>𝑛</m:t>
                                    </m:r>
                                  </m:sub>
                                </m:sSub>
                                <m:r>
                                  <a:rPr lang="en-US" altLang="zh-CN" sz="1400" b="0" i="1" baseline="0" smtClean="0">
                                    <a:solidFill>
                                      <a:srgbClr val="C00000"/>
                                    </a:solidFill>
                                    <a:latin typeface="Cambria Math" panose="02040503050406030204" pitchFamily="18" charset="0"/>
                                    <a:cs typeface="Arial" panose="020B0604020202020204" pitchFamily="34" charset="0"/>
                                  </a:rPr>
                                  <m:t>)</m:t>
                                </m:r>
                              </m:oMath>
                            </m:oMathPara>
                          </a14:m>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400" b="0" i="1" baseline="0" dirty="0" smtClean="0">
                                  <a:solidFill>
                                    <a:srgbClr val="C00000"/>
                                  </a:solidFill>
                                  <a:latin typeface="Cambria Math" panose="02040503050406030204" pitchFamily="18" charset="0"/>
                                  <a:cs typeface="Arial" panose="020B0604020202020204" pitchFamily="34" charset="0"/>
                                </a:rPr>
                                <m:t>𝑛</m:t>
                              </m:r>
                            </m:oMath>
                          </a14:m>
                          <a:r>
                            <a:rPr lang="en-US" altLang="zh-CN" sz="1400" baseline="0" dirty="0">
                              <a:solidFill>
                                <a:srgbClr val="C00000"/>
                              </a:solidFill>
                              <a:latin typeface="Times New Roman" panose="02020603050405020304" pitchFamily="18" charset="0"/>
                              <a:cs typeface="Arial" panose="020B0604020202020204" pitchFamily="34" charset="0"/>
                            </a:rPr>
                            <a:t>-dimensional perturbation </a:t>
                          </a:r>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904785883"/>
                      </a:ext>
                    </a:extLst>
                  </a:tr>
                  <a:tr h="551969">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baseline="0" smtClean="0">
                                        <a:latin typeface="Cambria Math" panose="02040503050406030204" pitchFamily="18" charset="0"/>
                                        <a:cs typeface="Arial" panose="020B0604020202020204" pitchFamily="34" charset="0"/>
                                      </a:rPr>
                                    </m:ctrlPr>
                                  </m:sSubPr>
                                  <m:e>
                                    <m:r>
                                      <a:rPr lang="en-US" altLang="zh-CN" sz="1400" b="0" i="1" baseline="0" smtClean="0">
                                        <a:latin typeface="Cambria Math" panose="02040503050406030204" pitchFamily="18" charset="0"/>
                                        <a:cs typeface="Arial" panose="020B0604020202020204" pitchFamily="34" charset="0"/>
                                      </a:rPr>
                                      <m:t>||</m:t>
                                    </m:r>
                                    <m:r>
                                      <a:rPr lang="zh-CN" altLang="en-US" sz="1400" i="1" baseline="0" smtClean="0">
                                        <a:latin typeface="Cambria Math" panose="02040503050406030204" pitchFamily="18" charset="0"/>
                                        <a:cs typeface="Arial" panose="020B0604020202020204" pitchFamily="34" charset="0"/>
                                      </a:rPr>
                                      <m:t>𝛿</m:t>
                                    </m:r>
                                    <m:r>
                                      <a:rPr lang="en-US" altLang="zh-CN" sz="1400" b="0" i="1" baseline="0" smtClean="0">
                                        <a:latin typeface="Cambria Math" panose="02040503050406030204" pitchFamily="18" charset="0"/>
                                        <a:cs typeface="Arial" panose="020B0604020202020204" pitchFamily="34" charset="0"/>
                                      </a:rPr>
                                      <m:t>||</m:t>
                                    </m:r>
                                  </m:e>
                                  <m:sub>
                                    <m:r>
                                      <a:rPr lang="en-US" altLang="zh-CN" sz="1400" b="0" i="1" baseline="0" smtClean="0">
                                        <a:latin typeface="Cambria Math" panose="02040503050406030204" pitchFamily="18" charset="0"/>
                                        <a:cs typeface="Arial" panose="020B0604020202020204" pitchFamily="34" charset="0"/>
                                      </a:rPr>
                                      <m:t>2</m:t>
                                    </m:r>
                                  </m:sub>
                                </m:sSub>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2 norm of the vector </a:t>
                          </a:r>
                          <a14:m>
                            <m:oMath xmlns:m="http://schemas.openxmlformats.org/officeDocument/2006/math">
                              <m:r>
                                <a:rPr lang="zh-CN" altLang="en-US" sz="1400" i="1" baseline="0" smtClean="0">
                                  <a:latin typeface="Cambria Math" panose="02040503050406030204" pitchFamily="18" charset="0"/>
                                  <a:cs typeface="Arial" panose="020B0604020202020204" pitchFamily="34" charset="0"/>
                                </a:rPr>
                                <m:t>𝛿</m:t>
                              </m:r>
                            </m:oMath>
                          </a14:m>
                          <a:r>
                            <a:rPr lang="en-US" altLang="zh-CN" sz="1400" baseline="0" dirty="0">
                              <a:latin typeface="Times New Roman" panose="02020603050405020304" pitchFamily="18" charset="0"/>
                              <a:cs typeface="Arial" panose="020B0604020202020204" pitchFamily="34" charset="0"/>
                            </a:rPr>
                            <a:t> , </a:t>
                          </a:r>
                          <a14:m>
                            <m:oMath xmlns:m="http://schemas.openxmlformats.org/officeDocument/2006/math">
                              <m:rad>
                                <m:radPr>
                                  <m:degHide m:val="on"/>
                                  <m:ctrlPr>
                                    <a:rPr lang="zh-CN" altLang="en-US" sz="1400" i="1" baseline="0" smtClean="0">
                                      <a:latin typeface="Cambria Math" panose="02040503050406030204" pitchFamily="18" charset="0"/>
                                      <a:cs typeface="Arial" panose="020B0604020202020204" pitchFamily="34" charset="0"/>
                                    </a:rPr>
                                  </m:ctrlPr>
                                </m:radPr>
                                <m:deg/>
                                <m:e>
                                  <m:r>
                                    <a:rPr lang="en-US" altLang="zh-CN" sz="1400" b="0" i="1" baseline="0" smtClean="0">
                                      <a:latin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cs typeface="Arial" panose="020B0604020202020204" pitchFamily="34" charset="0"/>
                                        </a:rPr>
                                      </m:ctrlPr>
                                    </m:sSupPr>
                                    <m:e>
                                      <m:sSub>
                                        <m:sSubPr>
                                          <m:ctrlPr>
                                            <a:rPr lang="en-US" altLang="zh-CN" sz="1400" b="0" i="1" baseline="0" smtClean="0">
                                              <a:latin typeface="Cambria Math" panose="02040503050406030204" pitchFamily="18" charset="0"/>
                                              <a:cs typeface="Arial" panose="020B0604020202020204" pitchFamily="34" charset="0"/>
                                            </a:rPr>
                                          </m:ctrlPr>
                                        </m:sSubPr>
                                        <m:e>
                                          <m:r>
                                            <a:rPr lang="zh-CN" altLang="en-US" sz="1400" i="1" baseline="0" smtClean="0">
                                              <a:latin typeface="Cambria Math" panose="02040503050406030204" pitchFamily="18" charset="0"/>
                                              <a:cs typeface="Arial" panose="020B0604020202020204" pitchFamily="34" charset="0"/>
                                            </a:rPr>
                                            <m:t>𝛿</m:t>
                                          </m:r>
                                        </m:e>
                                        <m:sub>
                                          <m:r>
                                            <a:rPr lang="en-US" altLang="zh-CN" sz="1400" b="0" i="1" baseline="0" smtClean="0">
                                              <a:latin typeface="Cambria Math" panose="02040503050406030204" pitchFamily="18" charset="0"/>
                                              <a:cs typeface="Arial" panose="020B0604020202020204" pitchFamily="34" charset="0"/>
                                            </a:rPr>
                                            <m:t>1</m:t>
                                          </m:r>
                                        </m:sub>
                                      </m:sSub>
                                    </m:e>
                                    <m:sup>
                                      <m:r>
                                        <a:rPr lang="en-US" altLang="zh-CN" sz="1400" b="0" i="1" baseline="0" smtClean="0">
                                          <a:latin typeface="Cambria Math" panose="02040503050406030204" pitchFamily="18" charset="0"/>
                                          <a:cs typeface="Arial" panose="020B0604020202020204" pitchFamily="34" charset="0"/>
                                        </a:rPr>
                                        <m:t>2</m:t>
                                      </m:r>
                                    </m:sup>
                                  </m:sSup>
                                  <m:r>
                                    <a:rPr lang="en-US" altLang="zh-CN" sz="1400" b="0" i="1" baseline="0" smtClean="0">
                                      <a:latin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cs typeface="Arial" panose="020B0604020202020204" pitchFamily="34" charset="0"/>
                                        </a:rPr>
                                      </m:ctrlPr>
                                    </m:sSupPr>
                                    <m:e>
                                      <m:sSub>
                                        <m:sSubPr>
                                          <m:ctrlPr>
                                            <a:rPr lang="en-US" altLang="zh-CN" sz="1400" b="0" i="1" baseline="0" smtClean="0">
                                              <a:latin typeface="Cambria Math" panose="02040503050406030204" pitchFamily="18" charset="0"/>
                                              <a:cs typeface="Arial" panose="020B0604020202020204" pitchFamily="34" charset="0"/>
                                            </a:rPr>
                                          </m:ctrlPr>
                                        </m:sSubPr>
                                        <m:e>
                                          <m:r>
                                            <a:rPr lang="zh-CN" altLang="en-US" sz="1400" i="1" baseline="0" smtClean="0">
                                              <a:latin typeface="Cambria Math" panose="02040503050406030204" pitchFamily="18" charset="0"/>
                                              <a:cs typeface="Arial" panose="020B0604020202020204" pitchFamily="34" charset="0"/>
                                            </a:rPr>
                                            <m:t>𝛿</m:t>
                                          </m:r>
                                        </m:e>
                                        <m:sub>
                                          <m:r>
                                            <a:rPr lang="en-US" altLang="zh-CN" sz="1400" b="0" i="1" baseline="0" smtClean="0">
                                              <a:latin typeface="Cambria Math" panose="02040503050406030204" pitchFamily="18" charset="0"/>
                                              <a:cs typeface="Arial" panose="020B0604020202020204" pitchFamily="34" charset="0"/>
                                            </a:rPr>
                                            <m:t>2</m:t>
                                          </m:r>
                                        </m:sub>
                                      </m:sSub>
                                    </m:e>
                                    <m:sup>
                                      <m:r>
                                        <a:rPr lang="en-US" altLang="zh-CN" sz="1400" b="0" i="1" baseline="0" smtClean="0">
                                          <a:latin typeface="Cambria Math" panose="02040503050406030204" pitchFamily="18" charset="0"/>
                                          <a:cs typeface="Arial" panose="020B0604020202020204" pitchFamily="34" charset="0"/>
                                        </a:rPr>
                                        <m:t>2</m:t>
                                      </m:r>
                                    </m:sup>
                                  </m:sSup>
                                  <m:r>
                                    <a:rPr lang="en-US" altLang="zh-CN" sz="1400" b="0" i="1" baseline="0" smtClean="0">
                                      <a:latin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cs typeface="Arial" panose="020B0604020202020204" pitchFamily="34" charset="0"/>
                                        </a:rPr>
                                      </m:ctrlPr>
                                    </m:sSupPr>
                                    <m:e>
                                      <m:sSub>
                                        <m:sSubPr>
                                          <m:ctrlPr>
                                            <a:rPr lang="en-US" altLang="zh-CN" sz="1400" b="0" i="1" baseline="0" smtClean="0">
                                              <a:latin typeface="Cambria Math" panose="02040503050406030204" pitchFamily="18" charset="0"/>
                                              <a:cs typeface="Arial" panose="020B0604020202020204" pitchFamily="34" charset="0"/>
                                            </a:rPr>
                                          </m:ctrlPr>
                                        </m:sSubPr>
                                        <m:e>
                                          <m:r>
                                            <a:rPr lang="zh-CN" altLang="en-US" sz="1400" i="1" baseline="0" smtClean="0">
                                              <a:latin typeface="Cambria Math" panose="02040503050406030204" pitchFamily="18" charset="0"/>
                                              <a:cs typeface="Arial" panose="020B0604020202020204" pitchFamily="34" charset="0"/>
                                            </a:rPr>
                                            <m:t>𝛿</m:t>
                                          </m:r>
                                        </m:e>
                                        <m:sub>
                                          <m:r>
                                            <a:rPr lang="en-US" altLang="zh-CN" sz="1400" b="0" i="1" baseline="0" smtClean="0">
                                              <a:latin typeface="Cambria Math" panose="02040503050406030204" pitchFamily="18" charset="0"/>
                                              <a:cs typeface="Arial" panose="020B0604020202020204" pitchFamily="34" charset="0"/>
                                            </a:rPr>
                                            <m:t>𝑛</m:t>
                                          </m:r>
                                        </m:sub>
                                      </m:sSub>
                                    </m:e>
                                    <m:sup>
                                      <m:r>
                                        <a:rPr lang="en-US" altLang="zh-CN" sz="1400" b="0" i="1" baseline="0" smtClean="0">
                                          <a:latin typeface="Cambria Math" panose="02040503050406030204" pitchFamily="18" charset="0"/>
                                          <a:cs typeface="Arial" panose="020B0604020202020204" pitchFamily="34" charset="0"/>
                                        </a:rPr>
                                        <m:t>2</m:t>
                                      </m:r>
                                    </m:sup>
                                  </m:sSup>
                                  <m:r>
                                    <a:rPr lang="en-US" altLang="zh-CN" sz="1400" b="0" i="1" baseline="0" smtClean="0">
                                      <a:latin typeface="Cambria Math" panose="02040503050406030204" pitchFamily="18" charset="0"/>
                                      <a:cs typeface="Arial" panose="020B0604020202020204" pitchFamily="34" charset="0"/>
                                    </a:rPr>
                                    <m:t>)</m:t>
                                  </m:r>
                                </m:e>
                              </m:rad>
                            </m:oMath>
                          </a14:m>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2830061231"/>
                      </a:ext>
                    </a:extLst>
                  </a:tr>
                </a:tbl>
              </a:graphicData>
            </a:graphic>
          </p:graphicFrame>
        </mc:Choice>
        <mc:Fallback xmlns="">
          <p:graphicFrame>
            <p:nvGraphicFramePr>
              <p:cNvPr id="13" name="表格 12">
                <a:extLst>
                  <a:ext uri="{FF2B5EF4-FFF2-40B4-BE49-F238E27FC236}">
                    <a16:creationId xmlns:a16="http://schemas.microsoft.com/office/drawing/2014/main" id="{26EAC42D-F3CC-4DAA-B1E2-6C42DE94B87D}"/>
                  </a:ext>
                </a:extLst>
              </p:cNvPr>
              <p:cNvGraphicFramePr>
                <a:graphicFrameLocks noGrp="1"/>
              </p:cNvGraphicFramePr>
              <p:nvPr>
                <p:extLst>
                  <p:ext uri="{D42A27DB-BD31-4B8C-83A1-F6EECF244321}">
                    <p14:modId xmlns:p14="http://schemas.microsoft.com/office/powerpoint/2010/main" val="1916157859"/>
                  </p:ext>
                </p:extLst>
              </p:nvPr>
            </p:nvGraphicFramePr>
            <p:xfrm>
              <a:off x="1656000" y="1611867"/>
              <a:ext cx="5832000" cy="4769461"/>
            </p:xfrm>
            <a:graphic>
              <a:graphicData uri="http://schemas.openxmlformats.org/drawingml/2006/table">
                <a:tbl>
                  <a:tblPr firstRow="1" bandRow="1">
                    <a:tableStyleId>{5C22544A-7EE6-4342-B048-85BDC9FD1C3A}</a:tableStyleId>
                  </a:tblPr>
                  <a:tblGrid>
                    <a:gridCol w="1637085">
                      <a:extLst>
                        <a:ext uri="{9D8B030D-6E8A-4147-A177-3AD203B41FA5}">
                          <a16:colId xmlns:a16="http://schemas.microsoft.com/office/drawing/2014/main" val="648513787"/>
                        </a:ext>
                      </a:extLst>
                    </a:gridCol>
                    <a:gridCol w="4194915">
                      <a:extLst>
                        <a:ext uri="{9D8B030D-6E8A-4147-A177-3AD203B41FA5}">
                          <a16:colId xmlns:a16="http://schemas.microsoft.com/office/drawing/2014/main" val="2383769738"/>
                        </a:ext>
                      </a:extLst>
                    </a:gridCol>
                  </a:tblGrid>
                  <a:tr h="320098">
                    <a:tc>
                      <a:txBody>
                        <a:bodyPr/>
                        <a:lstStyle/>
                        <a:p>
                          <a:pPr algn="ctr"/>
                          <a:r>
                            <a:rPr lang="en-US" altLang="zh-CN" sz="1400" b="0" baseline="0" dirty="0">
                              <a:latin typeface="Times New Roman" panose="02020603050405020304" pitchFamily="18" charset="0"/>
                              <a:cs typeface="Arial" panose="020B0604020202020204" pitchFamily="34" charset="0"/>
                            </a:rPr>
                            <a:t>Symbol</a:t>
                          </a:r>
                          <a:endParaRPr lang="zh-CN" altLang="en-US" sz="1400" b="0" baseline="0" dirty="0">
                            <a:latin typeface="Times New Roman" panose="02020603050405020304" pitchFamily="18" charset="0"/>
                            <a:cs typeface="Arial" panose="020B0604020202020204" pitchFamily="34" charset="0"/>
                          </a:endParaRPr>
                        </a:p>
                      </a:txBody>
                      <a:tcPr anchor="ctr"/>
                    </a:tc>
                    <a:tc>
                      <a:txBody>
                        <a:bodyPr/>
                        <a:lstStyle/>
                        <a:p>
                          <a:pPr algn="ctr"/>
                          <a:r>
                            <a:rPr lang="en-US" altLang="zh-CN" sz="1400" b="0" baseline="0" dirty="0">
                              <a:latin typeface="Times New Roman" panose="02020603050405020304" pitchFamily="18" charset="0"/>
                              <a:cs typeface="Arial" panose="020B0604020202020204" pitchFamily="34" charset="0"/>
                            </a:rPr>
                            <a:t>Definition</a:t>
                          </a:r>
                          <a:endParaRPr lang="zh-CN" altLang="en-US" sz="1400" b="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114780039"/>
                      </a:ext>
                    </a:extLst>
                  </a:tr>
                  <a:tr h="320098">
                    <a:tc>
                      <a:txBody>
                        <a:bodyPr/>
                        <a:lstStyle/>
                        <a:p>
                          <a:endParaRPr lang="zh-CN"/>
                        </a:p>
                      </a:txBody>
                      <a:tcPr anchor="ctr">
                        <a:blipFill>
                          <a:blip r:embed="rId3"/>
                          <a:stretch>
                            <a:fillRect l="-372" t="-103846" r="-257621" b="-1307692"/>
                          </a:stretch>
                        </a:blipFill>
                      </a:tcPr>
                    </a:tc>
                    <a:tc>
                      <a:txBody>
                        <a:bodyPr/>
                        <a:lstStyle/>
                        <a:p>
                          <a:r>
                            <a:rPr lang="en-US" altLang="zh-CN" sz="1400" baseline="0" dirty="0">
                              <a:latin typeface="Times New Roman" panose="02020603050405020304" pitchFamily="18" charset="0"/>
                              <a:cs typeface="Arial" panose="020B0604020202020204" pitchFamily="34" charset="0"/>
                            </a:rPr>
                            <a:t>Classes set</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646604248"/>
                      </a:ext>
                    </a:extLst>
                  </a:tr>
                  <a:tr h="320098">
                    <a:tc>
                      <a:txBody>
                        <a:bodyPr/>
                        <a:lstStyle/>
                        <a:p>
                          <a:endParaRPr lang="zh-CN"/>
                        </a:p>
                      </a:txBody>
                      <a:tcPr anchor="ctr">
                        <a:blipFill>
                          <a:blip r:embed="rId3"/>
                          <a:stretch>
                            <a:fillRect l="-372" t="-200000" r="-257621" b="-1183019"/>
                          </a:stretch>
                        </a:blipFill>
                      </a:tcPr>
                    </a:tc>
                    <a:tc>
                      <a:txBody>
                        <a:bodyPr/>
                        <a:lstStyle/>
                        <a:p>
                          <a:r>
                            <a:rPr lang="en-US" altLang="zh-CN" sz="1400" baseline="0" dirty="0">
                              <a:latin typeface="Times New Roman" panose="02020603050405020304" pitchFamily="18" charset="0"/>
                              <a:cs typeface="Arial" panose="020B0604020202020204" pitchFamily="34" charset="0"/>
                            </a:rPr>
                            <a:t>Random smoothed classifier</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593246989"/>
                      </a:ext>
                    </a:extLst>
                  </a:tr>
                  <a:tr h="324033">
                    <a:tc>
                      <a:txBody>
                        <a:bodyPr/>
                        <a:lstStyle/>
                        <a:p>
                          <a:endParaRPr lang="zh-CN"/>
                        </a:p>
                      </a:txBody>
                      <a:tcPr anchor="ctr">
                        <a:blipFill>
                          <a:blip r:embed="rId3"/>
                          <a:stretch>
                            <a:fillRect l="-372" t="-300000" r="-257621" b="-1083019"/>
                          </a:stretch>
                        </a:blipFill>
                      </a:tcPr>
                    </a:tc>
                    <a:tc>
                      <a:txBody>
                        <a:bodyPr/>
                        <a:lstStyle/>
                        <a:p>
                          <a:r>
                            <a:rPr lang="en-US" altLang="zh-CN" sz="1400" baseline="0" dirty="0">
                              <a:latin typeface="Times New Roman" panose="02020603050405020304" pitchFamily="18" charset="0"/>
                              <a:cs typeface="Arial" panose="020B0604020202020204" pitchFamily="34" charset="0"/>
                            </a:rPr>
                            <a:t>Base classifier</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2274843534"/>
                      </a:ext>
                    </a:extLst>
                  </a:tr>
                  <a:tr h="324033">
                    <a:tc>
                      <a:txBody>
                        <a:bodyPr/>
                        <a:lstStyle/>
                        <a:p>
                          <a:endParaRPr lang="zh-CN"/>
                        </a:p>
                      </a:txBody>
                      <a:tcPr anchor="ctr">
                        <a:blipFill>
                          <a:blip r:embed="rId3"/>
                          <a:stretch>
                            <a:fillRect l="-372" t="-400000" r="-257621" b="-983019"/>
                          </a:stretch>
                        </a:blipFill>
                      </a:tcPr>
                    </a:tc>
                    <a:tc>
                      <a:txBody>
                        <a:bodyPr/>
                        <a:lstStyle/>
                        <a:p>
                          <a:r>
                            <a:rPr lang="en-US" altLang="zh-CN" sz="1400" baseline="0" dirty="0">
                              <a:latin typeface="Times New Roman" panose="02020603050405020304" pitchFamily="18" charset="0"/>
                              <a:cs typeface="Arial" panose="020B0604020202020204" pitchFamily="34" charset="0"/>
                            </a:rPr>
                            <a:t>Input space</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74594764"/>
                      </a:ext>
                    </a:extLst>
                  </a:tr>
                  <a:tr h="320098">
                    <a:tc>
                      <a:txBody>
                        <a:bodyPr/>
                        <a:lstStyle/>
                        <a:p>
                          <a:endParaRPr lang="zh-CN"/>
                        </a:p>
                      </a:txBody>
                      <a:tcPr anchor="ctr">
                        <a:blipFill>
                          <a:blip r:embed="rId3"/>
                          <a:stretch>
                            <a:fillRect l="-372" t="-500000" r="-257621" b="-883019"/>
                          </a:stretch>
                        </a:blipFill>
                      </a:tcPr>
                    </a:tc>
                    <a:tc>
                      <a:txBody>
                        <a:bodyPr/>
                        <a:lstStyle/>
                        <a:p>
                          <a:r>
                            <a:rPr lang="en-US" altLang="zh-CN" sz="1400" baseline="0" dirty="0">
                              <a:solidFill>
                                <a:srgbClr val="C00000"/>
                              </a:solidFill>
                              <a:latin typeface="Times New Roman" panose="02020603050405020304" pitchFamily="18" charset="0"/>
                              <a:cs typeface="Arial" panose="020B0604020202020204" pitchFamily="34" charset="0"/>
                            </a:rPr>
                            <a:t>Isotropic Gaussian noise</a:t>
                          </a:r>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1589640470"/>
                      </a:ext>
                    </a:extLst>
                  </a:tr>
                  <a:tr h="320098">
                    <a:tc>
                      <a:txBody>
                        <a:bodyPr/>
                        <a:lstStyle/>
                        <a:p>
                          <a:endParaRPr lang="zh-CN"/>
                        </a:p>
                      </a:txBody>
                      <a:tcPr anchor="ctr">
                        <a:blipFill>
                          <a:blip r:embed="rId3"/>
                          <a:stretch>
                            <a:fillRect l="-372" t="-611538" r="-257621" b="-800000"/>
                          </a:stretch>
                        </a:blipFill>
                      </a:tcPr>
                    </a:tc>
                    <a:tc>
                      <a:txBody>
                        <a:bodyPr/>
                        <a:lstStyle/>
                        <a:p>
                          <a:endParaRPr lang="zh-CN"/>
                        </a:p>
                      </a:txBody>
                      <a:tcPr anchor="ctr">
                        <a:blipFill>
                          <a:blip r:embed="rId3"/>
                          <a:stretch>
                            <a:fillRect l="-39187" t="-611538" r="-581" b="-800000"/>
                          </a:stretch>
                        </a:blipFill>
                      </a:tcPr>
                    </a:tc>
                    <a:extLst>
                      <a:ext uri="{0D108BD9-81ED-4DB2-BD59-A6C34878D82A}">
                        <a16:rowId xmlns:a16="http://schemas.microsoft.com/office/drawing/2014/main" val="156310344"/>
                      </a:ext>
                    </a:extLst>
                  </a:tr>
                  <a:tr h="320098">
                    <a:tc>
                      <a:txBody>
                        <a:bodyPr/>
                        <a:lstStyle/>
                        <a:p>
                          <a:endParaRPr lang="zh-CN"/>
                        </a:p>
                      </a:txBody>
                      <a:tcPr anchor="ctr">
                        <a:blipFill>
                          <a:blip r:embed="rId3"/>
                          <a:stretch>
                            <a:fillRect l="-372" t="-698113" r="-257621" b="-684906"/>
                          </a:stretch>
                        </a:blipFill>
                      </a:tcPr>
                    </a:tc>
                    <a:tc>
                      <a:txBody>
                        <a:bodyPr/>
                        <a:lstStyle/>
                        <a:p>
                          <a:endParaRPr lang="zh-CN"/>
                        </a:p>
                      </a:txBody>
                      <a:tcPr anchor="ctr">
                        <a:blipFill>
                          <a:blip r:embed="rId3"/>
                          <a:stretch>
                            <a:fillRect l="-39187" t="-698113" r="-581" b="-684906"/>
                          </a:stretch>
                        </a:blipFill>
                      </a:tcPr>
                    </a:tc>
                    <a:extLst>
                      <a:ext uri="{0D108BD9-81ED-4DB2-BD59-A6C34878D82A}">
                        <a16:rowId xmlns:a16="http://schemas.microsoft.com/office/drawing/2014/main" val="3744283335"/>
                      </a:ext>
                    </a:extLst>
                  </a:tr>
                  <a:tr h="320098">
                    <a:tc>
                      <a:txBody>
                        <a:bodyPr/>
                        <a:lstStyle/>
                        <a:p>
                          <a:endParaRPr lang="zh-CN"/>
                        </a:p>
                      </a:txBody>
                      <a:tcPr anchor="ctr">
                        <a:blipFill>
                          <a:blip r:embed="rId3"/>
                          <a:stretch>
                            <a:fillRect l="-372" t="-813462" r="-257621" b="-598077"/>
                          </a:stretch>
                        </a:blipFill>
                      </a:tcPr>
                    </a:tc>
                    <a:tc>
                      <a:txBody>
                        <a:bodyPr/>
                        <a:lstStyle/>
                        <a:p>
                          <a:endParaRPr lang="zh-CN"/>
                        </a:p>
                      </a:txBody>
                      <a:tcPr anchor="ctr">
                        <a:blipFill>
                          <a:blip r:embed="rId3"/>
                          <a:stretch>
                            <a:fillRect l="-39187" t="-813462" r="-581" b="-598077"/>
                          </a:stretch>
                        </a:blipFill>
                      </a:tcPr>
                    </a:tc>
                    <a:extLst>
                      <a:ext uri="{0D108BD9-81ED-4DB2-BD59-A6C34878D82A}">
                        <a16:rowId xmlns:a16="http://schemas.microsoft.com/office/drawing/2014/main" val="4200444061"/>
                      </a:ext>
                    </a:extLst>
                  </a:tr>
                  <a:tr h="320098">
                    <a:tc>
                      <a:txBody>
                        <a:bodyPr/>
                        <a:lstStyle/>
                        <a:p>
                          <a:endParaRPr lang="zh-CN"/>
                        </a:p>
                      </a:txBody>
                      <a:tcPr anchor="ctr">
                        <a:blipFill>
                          <a:blip r:embed="rId3"/>
                          <a:stretch>
                            <a:fillRect l="-372" t="-896226" r="-257621" b="-486792"/>
                          </a:stretch>
                        </a:blipFill>
                      </a:tcPr>
                    </a:tc>
                    <a:tc>
                      <a:txBody>
                        <a:bodyPr/>
                        <a:lstStyle/>
                        <a:p>
                          <a:endParaRPr lang="zh-CN"/>
                        </a:p>
                      </a:txBody>
                      <a:tcPr anchor="ctr">
                        <a:blipFill>
                          <a:blip r:embed="rId3"/>
                          <a:stretch>
                            <a:fillRect l="-39187" t="-896226" r="-581" b="-486792"/>
                          </a:stretch>
                        </a:blipFill>
                      </a:tcPr>
                    </a:tc>
                    <a:extLst>
                      <a:ext uri="{0D108BD9-81ED-4DB2-BD59-A6C34878D82A}">
                        <a16:rowId xmlns:a16="http://schemas.microsoft.com/office/drawing/2014/main" val="431992355"/>
                      </a:ext>
                    </a:extLst>
                  </a:tr>
                  <a:tr h="368446">
                    <a:tc>
                      <a:txBody>
                        <a:bodyPr/>
                        <a:lstStyle/>
                        <a:p>
                          <a:endParaRPr lang="zh-CN"/>
                        </a:p>
                      </a:txBody>
                      <a:tcPr anchor="ctr">
                        <a:blipFill>
                          <a:blip r:embed="rId3"/>
                          <a:stretch>
                            <a:fillRect l="-372" t="-880000" r="-257621" b="-330000"/>
                          </a:stretch>
                        </a:blipFill>
                      </a:tcPr>
                    </a:tc>
                    <a:tc>
                      <a:txBody>
                        <a:bodyPr/>
                        <a:lstStyle/>
                        <a:p>
                          <a:endParaRPr lang="zh-CN"/>
                        </a:p>
                      </a:txBody>
                      <a:tcPr anchor="ctr">
                        <a:blipFill>
                          <a:blip r:embed="rId3"/>
                          <a:stretch>
                            <a:fillRect l="-39187" t="-880000" r="-581" b="-330000"/>
                          </a:stretch>
                        </a:blipFill>
                      </a:tcPr>
                    </a:tc>
                    <a:extLst>
                      <a:ext uri="{0D108BD9-81ED-4DB2-BD59-A6C34878D82A}">
                        <a16:rowId xmlns:a16="http://schemas.microsoft.com/office/drawing/2014/main" val="85267699"/>
                      </a:ext>
                    </a:extLst>
                  </a:tr>
                  <a:tr h="320098">
                    <a:tc>
                      <a:txBody>
                        <a:bodyPr/>
                        <a:lstStyle/>
                        <a:p>
                          <a:endParaRPr lang="zh-CN"/>
                        </a:p>
                      </a:txBody>
                      <a:tcPr anchor="ctr">
                        <a:blipFill>
                          <a:blip r:embed="rId3"/>
                          <a:stretch>
                            <a:fillRect l="-372" t="-1109434" r="-257621" b="-273585"/>
                          </a:stretch>
                        </a:blipFill>
                      </a:tcPr>
                    </a:tc>
                    <a:tc>
                      <a:txBody>
                        <a:bodyPr/>
                        <a:lstStyle/>
                        <a:p>
                          <a:endParaRPr lang="zh-CN"/>
                        </a:p>
                      </a:txBody>
                      <a:tcPr anchor="ctr">
                        <a:blipFill>
                          <a:blip r:embed="rId3"/>
                          <a:stretch>
                            <a:fillRect l="-39187" t="-1109434" r="-581" b="-273585"/>
                          </a:stretch>
                        </a:blipFill>
                      </a:tcPr>
                    </a:tc>
                    <a:extLst>
                      <a:ext uri="{0D108BD9-81ED-4DB2-BD59-A6C34878D82A}">
                        <a16:rowId xmlns:a16="http://schemas.microsoft.com/office/drawing/2014/main" val="98865103"/>
                      </a:ext>
                    </a:extLst>
                  </a:tr>
                  <a:tr h="320098">
                    <a:tc>
                      <a:txBody>
                        <a:bodyPr/>
                        <a:lstStyle/>
                        <a:p>
                          <a:endParaRPr lang="zh-CN"/>
                        </a:p>
                      </a:txBody>
                      <a:tcPr anchor="ctr">
                        <a:blipFill>
                          <a:blip r:embed="rId3"/>
                          <a:stretch>
                            <a:fillRect l="-372" t="-1232692" r="-257621" b="-178846"/>
                          </a:stretch>
                        </a:blipFill>
                      </a:tcPr>
                    </a:tc>
                    <a:tc>
                      <a:txBody>
                        <a:bodyPr/>
                        <a:lstStyle/>
                        <a:p>
                          <a:endParaRPr lang="zh-CN"/>
                        </a:p>
                      </a:txBody>
                      <a:tcPr anchor="ctr">
                        <a:blipFill>
                          <a:blip r:embed="rId3"/>
                          <a:stretch>
                            <a:fillRect l="-39187" t="-1232692" r="-581" b="-178846"/>
                          </a:stretch>
                        </a:blipFill>
                      </a:tcPr>
                    </a:tc>
                    <a:extLst>
                      <a:ext uri="{0D108BD9-81ED-4DB2-BD59-A6C34878D82A}">
                        <a16:rowId xmlns:a16="http://schemas.microsoft.com/office/drawing/2014/main" val="904785883"/>
                      </a:ext>
                    </a:extLst>
                  </a:tr>
                  <a:tr h="551969">
                    <a:tc>
                      <a:txBody>
                        <a:bodyPr/>
                        <a:lstStyle/>
                        <a:p>
                          <a:endParaRPr lang="zh-CN"/>
                        </a:p>
                      </a:txBody>
                      <a:tcPr anchor="ctr">
                        <a:blipFill>
                          <a:blip r:embed="rId3"/>
                          <a:stretch>
                            <a:fillRect l="-372" t="-761538" r="-257621" b="-2198"/>
                          </a:stretch>
                        </a:blipFill>
                      </a:tcPr>
                    </a:tc>
                    <a:tc>
                      <a:txBody>
                        <a:bodyPr/>
                        <a:lstStyle/>
                        <a:p>
                          <a:endParaRPr lang="zh-CN"/>
                        </a:p>
                      </a:txBody>
                      <a:tcPr anchor="ctr">
                        <a:blipFill>
                          <a:blip r:embed="rId3"/>
                          <a:stretch>
                            <a:fillRect l="-39187" t="-761538" r="-581" b="-2198"/>
                          </a:stretch>
                        </a:blipFill>
                      </a:tcPr>
                    </a:tc>
                    <a:extLst>
                      <a:ext uri="{0D108BD9-81ED-4DB2-BD59-A6C34878D82A}">
                        <a16:rowId xmlns:a16="http://schemas.microsoft.com/office/drawing/2014/main" val="2830061231"/>
                      </a:ext>
                    </a:extLst>
                  </a:tr>
                </a:tbl>
              </a:graphicData>
            </a:graphic>
          </p:graphicFrame>
        </mc:Fallback>
      </mc:AlternateContent>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9</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Notation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Tree>
    <p:extLst>
      <p:ext uri="{BB962C8B-B14F-4D97-AF65-F5344CB8AC3E}">
        <p14:creationId xmlns:p14="http://schemas.microsoft.com/office/powerpoint/2010/main" val="992347021"/>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alpha val="20000"/>
          </a:srgbClr>
        </a:solidFill>
        <a:ln>
          <a:noFill/>
        </a:ln>
      </a:spPr>
      <a:bodyPr wrap="square" rtlCol="0" anchor="ctr">
        <a:noAutofit/>
      </a:bodyPr>
      <a:lstStyle>
        <a:defPPr algn="l">
          <a:defRPr sz="2000" dirty="0">
            <a:latin typeface="Times New Roman" panose="02020603050405020304" pitchFamily="18" charset="0"/>
            <a:ea typeface="宋体" panose="02010600030101010101" pitchFamily="2" charset="-122"/>
          </a:defRPr>
        </a:defPPr>
      </a:lstStyle>
    </a:spDef>
    <a:txDef>
      <a:spPr>
        <a:noFill/>
      </a:spPr>
      <a:bodyPr wrap="square" rtlCol="0">
        <a:spAutoFit/>
      </a:bodyPr>
      <a:lstStyle>
        <a:defPPr marL="342900" indent="-342900" algn="l">
          <a:spcAft>
            <a:spcPts val="600"/>
          </a:spcAft>
          <a:buFont typeface="Wingdings" panose="05000000000000000000" pitchFamily="2" charset="2"/>
          <a:buChar char="l"/>
          <a:defRPr sz="2000" dirty="0" smtClean="0">
            <a:solidFill>
              <a:srgbClr val="0070C0"/>
            </a:solidFill>
            <a:latin typeface="Times New Roman" panose="02020603050405020304" pitchFamily="18" charset="0"/>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11996</TotalTime>
  <Words>6846</Words>
  <Application>Microsoft Office PowerPoint</Application>
  <PresentationFormat>全屏显示(4:3)</PresentationFormat>
  <Paragraphs>795</Paragraphs>
  <Slides>57</Slides>
  <Notes>54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57</vt:i4>
      </vt:variant>
    </vt:vector>
  </HeadingPairs>
  <TitlesOfParts>
    <vt:vector size="63" baseType="lpstr">
      <vt:lpstr>Arial</vt:lpstr>
      <vt:lpstr>Calibri</vt:lpstr>
      <vt:lpstr>Cambria Math</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whier</dc:creator>
  <cp:lastModifiedBy>梦蝶 黄</cp:lastModifiedBy>
  <cp:revision>3088</cp:revision>
  <dcterms:created xsi:type="dcterms:W3CDTF">2014-06-10T08:42:00Z</dcterms:created>
  <dcterms:modified xsi:type="dcterms:W3CDTF">2022-12-29T23:24:34Z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2052-10.1.0.7311</vt:lpwstr>
  </property>
  <property fmtid="{D5CDD505-2E9C-101B-9397-08002B2CF9AE}" pid="3" name="KSORubyTemplateID">
    <vt:lpwstr>2</vt:lpwstr>
  </property>
</Properties>
</file>